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5"/>
  </p:notesMasterIdLst>
  <p:handoutMasterIdLst>
    <p:handoutMasterId r:id="rId36"/>
  </p:handoutMasterIdLst>
  <p:sldIdLst>
    <p:sldId id="291" r:id="rId2"/>
    <p:sldId id="2333" r:id="rId3"/>
    <p:sldId id="2336" r:id="rId4"/>
    <p:sldId id="2337" r:id="rId5"/>
    <p:sldId id="2338" r:id="rId6"/>
    <p:sldId id="2342" r:id="rId7"/>
    <p:sldId id="2339" r:id="rId8"/>
    <p:sldId id="2359" r:id="rId9"/>
    <p:sldId id="2360" r:id="rId10"/>
    <p:sldId id="2353" r:id="rId11"/>
    <p:sldId id="2341" r:id="rId12"/>
    <p:sldId id="2354" r:id="rId13"/>
    <p:sldId id="2224" r:id="rId14"/>
    <p:sldId id="2164" r:id="rId15"/>
    <p:sldId id="2357" r:id="rId16"/>
    <p:sldId id="2361" r:id="rId17"/>
    <p:sldId id="2362" r:id="rId18"/>
    <p:sldId id="2363" r:id="rId19"/>
    <p:sldId id="2343" r:id="rId20"/>
    <p:sldId id="2230" r:id="rId21"/>
    <p:sldId id="2358" r:id="rId22"/>
    <p:sldId id="1814" r:id="rId23"/>
    <p:sldId id="2122" r:id="rId24"/>
    <p:sldId id="2346" r:id="rId25"/>
    <p:sldId id="2347" r:id="rId26"/>
    <p:sldId id="2356" r:id="rId27"/>
    <p:sldId id="2349" r:id="rId28"/>
    <p:sldId id="2350" r:id="rId29"/>
    <p:sldId id="2351" r:id="rId30"/>
    <p:sldId id="2352" r:id="rId31"/>
    <p:sldId id="2355" r:id="rId32"/>
    <p:sldId id="2364" r:id="rId33"/>
    <p:sldId id="2365" r:id="rId34"/>
  </p:sldIdLst>
  <p:sldSz cx="10801350" cy="7200900"/>
  <p:notesSz cx="6858000" cy="9144000"/>
  <p:embeddedFontLst>
    <p:embeddedFont>
      <p:font typeface="맑은 고딕" panose="020B0503020000020004" pitchFamily="50" charset="-127"/>
      <p:regular r:id="rId37"/>
      <p:bold r:id="rId38"/>
    </p:embeddedFont>
    <p:embeddedFont>
      <p:font typeface="HY견고딕" panose="02030600000101010101" pitchFamily="18" charset="-127"/>
      <p:regular r:id="rId39"/>
    </p:embeddedFont>
    <p:embeddedFont>
      <p:font typeface="Monotype Corsiva" panose="03010101010201010101" pitchFamily="66" charset="0"/>
      <p:italic r:id="rId40"/>
    </p:embeddedFont>
  </p:embeddedFontLst>
  <p:defaultTextStyle>
    <a:defPPr>
      <a:defRPr lang="ko-KR"/>
    </a:defPPr>
    <a:lvl1pPr marL="0" algn="l" defTabSz="913431" rtl="0" eaLnBrk="1" latinLnBrk="1" hangingPunct="1">
      <a:defRPr sz="1800" kern="1200">
        <a:solidFill>
          <a:schemeClr val="tx1"/>
        </a:solidFill>
        <a:latin typeface="+mn-lt"/>
        <a:ea typeface="+mn-ea"/>
        <a:cs typeface="+mn-cs"/>
      </a:defRPr>
    </a:lvl1pPr>
    <a:lvl2pPr marL="456715" algn="l" defTabSz="913431" rtl="0" eaLnBrk="1" latinLnBrk="1" hangingPunct="1">
      <a:defRPr sz="1800" kern="1200">
        <a:solidFill>
          <a:schemeClr val="tx1"/>
        </a:solidFill>
        <a:latin typeface="+mn-lt"/>
        <a:ea typeface="+mn-ea"/>
        <a:cs typeface="+mn-cs"/>
      </a:defRPr>
    </a:lvl2pPr>
    <a:lvl3pPr marL="913431" algn="l" defTabSz="913431" rtl="0" eaLnBrk="1" latinLnBrk="1" hangingPunct="1">
      <a:defRPr sz="1800" kern="1200">
        <a:solidFill>
          <a:schemeClr val="tx1"/>
        </a:solidFill>
        <a:latin typeface="+mn-lt"/>
        <a:ea typeface="+mn-ea"/>
        <a:cs typeface="+mn-cs"/>
      </a:defRPr>
    </a:lvl3pPr>
    <a:lvl4pPr marL="1370146" algn="l" defTabSz="913431" rtl="0" eaLnBrk="1" latinLnBrk="1" hangingPunct="1">
      <a:defRPr sz="1800" kern="1200">
        <a:solidFill>
          <a:schemeClr val="tx1"/>
        </a:solidFill>
        <a:latin typeface="+mn-lt"/>
        <a:ea typeface="+mn-ea"/>
        <a:cs typeface="+mn-cs"/>
      </a:defRPr>
    </a:lvl4pPr>
    <a:lvl5pPr marL="1826861" algn="l" defTabSz="913431" rtl="0" eaLnBrk="1" latinLnBrk="1" hangingPunct="1">
      <a:defRPr sz="1800" kern="1200">
        <a:solidFill>
          <a:schemeClr val="tx1"/>
        </a:solidFill>
        <a:latin typeface="+mn-lt"/>
        <a:ea typeface="+mn-ea"/>
        <a:cs typeface="+mn-cs"/>
      </a:defRPr>
    </a:lvl5pPr>
    <a:lvl6pPr marL="2283577" algn="l" defTabSz="913431" rtl="0" eaLnBrk="1" latinLnBrk="1" hangingPunct="1">
      <a:defRPr sz="1800" kern="1200">
        <a:solidFill>
          <a:schemeClr val="tx1"/>
        </a:solidFill>
        <a:latin typeface="+mn-lt"/>
        <a:ea typeface="+mn-ea"/>
        <a:cs typeface="+mn-cs"/>
      </a:defRPr>
    </a:lvl6pPr>
    <a:lvl7pPr marL="2740292" algn="l" defTabSz="913431" rtl="0" eaLnBrk="1" latinLnBrk="1" hangingPunct="1">
      <a:defRPr sz="1800" kern="1200">
        <a:solidFill>
          <a:schemeClr val="tx1"/>
        </a:solidFill>
        <a:latin typeface="+mn-lt"/>
        <a:ea typeface="+mn-ea"/>
        <a:cs typeface="+mn-cs"/>
      </a:defRPr>
    </a:lvl7pPr>
    <a:lvl8pPr marL="3197008" algn="l" defTabSz="913431" rtl="0" eaLnBrk="1" latinLnBrk="1" hangingPunct="1">
      <a:defRPr sz="1800" kern="1200">
        <a:solidFill>
          <a:schemeClr val="tx1"/>
        </a:solidFill>
        <a:latin typeface="+mn-lt"/>
        <a:ea typeface="+mn-ea"/>
        <a:cs typeface="+mn-cs"/>
      </a:defRPr>
    </a:lvl8pPr>
    <a:lvl9pPr marL="3653723" algn="l" defTabSz="913431"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p15:clr>
            <a:srgbClr val="A4A3A4"/>
          </p15:clr>
        </p15:guide>
        <p15:guide id="2" pos="3396">
          <p15:clr>
            <a:srgbClr val="A4A3A4"/>
          </p15:clr>
        </p15:guide>
        <p15:guide id="3" orient="horz" pos="3854">
          <p15:clr>
            <a:srgbClr val="A4A3A4"/>
          </p15:clr>
        </p15:guide>
        <p15:guide id="4" orient="horz" pos="4535">
          <p15:clr>
            <a:srgbClr val="A4A3A4"/>
          </p15:clr>
        </p15:guide>
        <p15:guide id="5" pos="523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3514"/>
    <a:srgbClr val="472135"/>
    <a:srgbClr val="F74B39"/>
    <a:srgbClr val="10636E"/>
    <a:srgbClr val="4B2933"/>
    <a:srgbClr val="116975"/>
    <a:srgbClr val="1D538F"/>
    <a:srgbClr val="5077F2"/>
    <a:srgbClr val="0033CC"/>
    <a:srgbClr val="3600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보통 스타일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37" autoAdjust="0"/>
    <p:restoredTop sz="74250" autoAdjust="0"/>
  </p:normalViewPr>
  <p:slideViewPr>
    <p:cSldViewPr snapToGrid="0">
      <p:cViewPr varScale="1">
        <p:scale>
          <a:sx n="46" d="100"/>
          <a:sy n="46" d="100"/>
        </p:scale>
        <p:origin x="50" y="26"/>
      </p:cViewPr>
      <p:guideLst>
        <p:guide orient="horz" pos="3863"/>
        <p:guide pos="3396"/>
        <p:guide orient="horz" pos="3854"/>
        <p:guide orient="horz" pos="4535"/>
        <p:guide pos="523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dirty="0"/>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7D4C4E-1480-4F50-8165-F66E2AB68A6D}" type="datetimeFigureOut">
              <a:rPr lang="ko-KR" altLang="en-US" smtClean="0"/>
              <a:pPr/>
              <a:t>2017-02-19</a:t>
            </a:fld>
            <a:endParaRPr lang="ko-KR" altLang="en-US" dirty="0"/>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dirty="0"/>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5D9CF6-F120-4E38-911A-4BFE6CC6F944}" type="slidenum">
              <a:rPr lang="ko-KR" altLang="en-US" smtClean="0"/>
              <a:pPr/>
              <a:t>‹#›</a:t>
            </a:fld>
            <a:endParaRPr lang="ko-KR" altLang="en-US" dirty="0"/>
          </a:p>
        </p:txBody>
      </p:sp>
    </p:spTree>
    <p:extLst>
      <p:ext uri="{BB962C8B-B14F-4D97-AF65-F5344CB8AC3E}">
        <p14:creationId xmlns:p14="http://schemas.microsoft.com/office/powerpoint/2010/main" val="4904363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dirty="0"/>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754483-BFD9-4F00-A9F2-A3BFD952BED0}" type="datetimeFigureOut">
              <a:rPr lang="ko-KR" altLang="en-US" smtClean="0"/>
              <a:pPr/>
              <a:t>2017-02-19</a:t>
            </a:fld>
            <a:endParaRPr lang="ko-KR" altLang="en-US" dirty="0"/>
          </a:p>
        </p:txBody>
      </p:sp>
      <p:sp>
        <p:nvSpPr>
          <p:cNvPr id="4" name="슬라이드 이미지 개체 틀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ko-KR" altLang="en-US" dirty="0"/>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dirty="0"/>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21D7E4-1D49-4C97-9C87-CE26FD8C810F}" type="slidenum">
              <a:rPr lang="ko-KR" altLang="en-US" smtClean="0"/>
              <a:pPr/>
              <a:t>‹#›</a:t>
            </a:fld>
            <a:endParaRPr lang="ko-KR" altLang="en-US" dirty="0"/>
          </a:p>
        </p:txBody>
      </p:sp>
    </p:spTree>
    <p:extLst>
      <p:ext uri="{BB962C8B-B14F-4D97-AF65-F5344CB8AC3E}">
        <p14:creationId xmlns:p14="http://schemas.microsoft.com/office/powerpoint/2010/main" val="2667900454"/>
      </p:ext>
    </p:extLst>
  </p:cSld>
  <p:clrMap bg1="lt1" tx1="dk1" bg2="lt2" tx2="dk2" accent1="accent1" accent2="accent2" accent3="accent3" accent4="accent4" accent5="accent5" accent6="accent6" hlink="hlink" folHlink="folHlink"/>
  <p:hf hdr="0" ftr="0" dt="0"/>
  <p:notesStyle>
    <a:lvl1pPr marL="0" algn="l" defTabSz="913431" rtl="0" eaLnBrk="1" latinLnBrk="1" hangingPunct="1">
      <a:defRPr sz="1200" kern="1200">
        <a:solidFill>
          <a:schemeClr val="tx1"/>
        </a:solidFill>
        <a:latin typeface="+mn-lt"/>
        <a:ea typeface="+mn-ea"/>
        <a:cs typeface="+mn-cs"/>
      </a:defRPr>
    </a:lvl1pPr>
    <a:lvl2pPr marL="456715" algn="l" defTabSz="913431" rtl="0" eaLnBrk="1" latinLnBrk="1" hangingPunct="1">
      <a:defRPr sz="1200" kern="1200">
        <a:solidFill>
          <a:schemeClr val="tx1"/>
        </a:solidFill>
        <a:latin typeface="+mn-lt"/>
        <a:ea typeface="+mn-ea"/>
        <a:cs typeface="+mn-cs"/>
      </a:defRPr>
    </a:lvl2pPr>
    <a:lvl3pPr marL="913431" algn="l" defTabSz="913431" rtl="0" eaLnBrk="1" latinLnBrk="1" hangingPunct="1">
      <a:defRPr sz="1200" kern="1200">
        <a:solidFill>
          <a:schemeClr val="tx1"/>
        </a:solidFill>
        <a:latin typeface="+mn-lt"/>
        <a:ea typeface="+mn-ea"/>
        <a:cs typeface="+mn-cs"/>
      </a:defRPr>
    </a:lvl3pPr>
    <a:lvl4pPr marL="1370146" algn="l" defTabSz="913431" rtl="0" eaLnBrk="1" latinLnBrk="1" hangingPunct="1">
      <a:defRPr sz="1200" kern="1200">
        <a:solidFill>
          <a:schemeClr val="tx1"/>
        </a:solidFill>
        <a:latin typeface="+mn-lt"/>
        <a:ea typeface="+mn-ea"/>
        <a:cs typeface="+mn-cs"/>
      </a:defRPr>
    </a:lvl4pPr>
    <a:lvl5pPr marL="1826861" algn="l" defTabSz="913431" rtl="0" eaLnBrk="1" latinLnBrk="1" hangingPunct="1">
      <a:defRPr sz="1200" kern="1200">
        <a:solidFill>
          <a:schemeClr val="tx1"/>
        </a:solidFill>
        <a:latin typeface="+mn-lt"/>
        <a:ea typeface="+mn-ea"/>
        <a:cs typeface="+mn-cs"/>
      </a:defRPr>
    </a:lvl5pPr>
    <a:lvl6pPr marL="2283577" algn="l" defTabSz="913431" rtl="0" eaLnBrk="1" latinLnBrk="1" hangingPunct="1">
      <a:defRPr sz="1200" kern="1200">
        <a:solidFill>
          <a:schemeClr val="tx1"/>
        </a:solidFill>
        <a:latin typeface="+mn-lt"/>
        <a:ea typeface="+mn-ea"/>
        <a:cs typeface="+mn-cs"/>
      </a:defRPr>
    </a:lvl6pPr>
    <a:lvl7pPr marL="2740292" algn="l" defTabSz="913431" rtl="0" eaLnBrk="1" latinLnBrk="1" hangingPunct="1">
      <a:defRPr sz="1200" kern="1200">
        <a:solidFill>
          <a:schemeClr val="tx1"/>
        </a:solidFill>
        <a:latin typeface="+mn-lt"/>
        <a:ea typeface="+mn-ea"/>
        <a:cs typeface="+mn-cs"/>
      </a:defRPr>
    </a:lvl7pPr>
    <a:lvl8pPr marL="3197008" algn="l" defTabSz="913431" rtl="0" eaLnBrk="1" latinLnBrk="1" hangingPunct="1">
      <a:defRPr sz="1200" kern="1200">
        <a:solidFill>
          <a:schemeClr val="tx1"/>
        </a:solidFill>
        <a:latin typeface="+mn-lt"/>
        <a:ea typeface="+mn-ea"/>
        <a:cs typeface="+mn-cs"/>
      </a:defRPr>
    </a:lvl8pPr>
    <a:lvl9pPr marL="3653723" algn="l" defTabSz="913431"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857250" y="685800"/>
            <a:ext cx="5143500" cy="3429000"/>
          </a:xfrm>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D621D7E4-1D49-4C97-9C87-CE26FD8C810F}" type="slidenum">
              <a:rPr lang="ko-KR" altLang="en-US" smtClean="0"/>
              <a:pPr/>
              <a:t>1</a:t>
            </a:fld>
            <a:endParaRPr lang="ko-KR" altLang="en-US" dirty="0"/>
          </a:p>
        </p:txBody>
      </p:sp>
    </p:spTree>
    <p:extLst>
      <p:ext uri="{BB962C8B-B14F-4D97-AF65-F5344CB8AC3E}">
        <p14:creationId xmlns:p14="http://schemas.microsoft.com/office/powerpoint/2010/main" val="1564792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857250" y="685800"/>
            <a:ext cx="51435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A6317C71-F6AE-4B8B-A504-3D7629196B32}" type="slidenum">
              <a:rPr lang="ko-KR" altLang="en-US" smtClean="0"/>
              <a:pPr/>
              <a:t>28</a:t>
            </a:fld>
            <a:endParaRPr lang="ko-KR" altLang="en-US" dirty="0"/>
          </a:p>
        </p:txBody>
      </p:sp>
    </p:spTree>
    <p:extLst>
      <p:ext uri="{BB962C8B-B14F-4D97-AF65-F5344CB8AC3E}">
        <p14:creationId xmlns:p14="http://schemas.microsoft.com/office/powerpoint/2010/main" val="1823443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857250" y="685800"/>
            <a:ext cx="51435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A6317C71-F6AE-4B8B-A504-3D7629196B32}" type="slidenum">
              <a:rPr lang="ko-KR" altLang="en-US" smtClean="0"/>
              <a:pPr/>
              <a:t>29</a:t>
            </a:fld>
            <a:endParaRPr lang="ko-KR" altLang="en-US" dirty="0"/>
          </a:p>
        </p:txBody>
      </p:sp>
    </p:spTree>
    <p:extLst>
      <p:ext uri="{BB962C8B-B14F-4D97-AF65-F5344CB8AC3E}">
        <p14:creationId xmlns:p14="http://schemas.microsoft.com/office/powerpoint/2010/main" val="1823443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D621D7E4-1D49-4C97-9C87-CE26FD8C810F}" type="slidenum">
              <a:rPr lang="ko-KR" altLang="en-US" smtClean="0"/>
              <a:pPr/>
              <a:t>31</a:t>
            </a:fld>
            <a:endParaRPr lang="ko-KR" altLang="en-US" dirty="0"/>
          </a:p>
        </p:txBody>
      </p:sp>
    </p:spTree>
    <p:extLst>
      <p:ext uri="{BB962C8B-B14F-4D97-AF65-F5344CB8AC3E}">
        <p14:creationId xmlns:p14="http://schemas.microsoft.com/office/powerpoint/2010/main" val="2701980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D621D7E4-1D49-4C97-9C87-CE26FD8C810F}" type="slidenum">
              <a:rPr lang="ko-KR" altLang="en-US" smtClean="0"/>
              <a:pPr/>
              <a:t>33</a:t>
            </a:fld>
            <a:endParaRPr lang="ko-KR" altLang="en-US" dirty="0"/>
          </a:p>
        </p:txBody>
      </p:sp>
    </p:spTree>
    <p:extLst>
      <p:ext uri="{BB962C8B-B14F-4D97-AF65-F5344CB8AC3E}">
        <p14:creationId xmlns:p14="http://schemas.microsoft.com/office/powerpoint/2010/main" val="2701980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D621D7E4-1D49-4C97-9C87-CE26FD8C810F}" type="slidenum">
              <a:rPr lang="ko-KR" altLang="en-US" smtClean="0"/>
              <a:pPr/>
              <a:t>8</a:t>
            </a:fld>
            <a:endParaRPr lang="ko-KR" altLang="en-US" dirty="0"/>
          </a:p>
        </p:txBody>
      </p:sp>
    </p:spTree>
    <p:extLst>
      <p:ext uri="{BB962C8B-B14F-4D97-AF65-F5344CB8AC3E}">
        <p14:creationId xmlns:p14="http://schemas.microsoft.com/office/powerpoint/2010/main" val="193094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85453" y="8684826"/>
            <a:ext cx="2970946"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맑은 고딕" pitchFamily="50" charset="-127"/>
                <a:ea typeface="맑은 고딕" pitchFamily="50" charset="-127"/>
              </a:defRPr>
            </a:lvl1pPr>
            <a:lvl2pPr marL="742950" indent="-285750" eaLnBrk="0" hangingPunct="0">
              <a:defRPr kumimoji="1">
                <a:solidFill>
                  <a:schemeClr val="tx1"/>
                </a:solidFill>
                <a:latin typeface="맑은 고딕" pitchFamily="50" charset="-127"/>
                <a:ea typeface="맑은 고딕" pitchFamily="50" charset="-127"/>
              </a:defRPr>
            </a:lvl2pPr>
            <a:lvl3pPr marL="1143000" indent="-228600" eaLnBrk="0" hangingPunct="0">
              <a:defRPr kumimoji="1">
                <a:solidFill>
                  <a:schemeClr val="tx1"/>
                </a:solidFill>
                <a:latin typeface="맑은 고딕" pitchFamily="50" charset="-127"/>
                <a:ea typeface="맑은 고딕" pitchFamily="50" charset="-127"/>
              </a:defRPr>
            </a:lvl3pPr>
            <a:lvl4pPr marL="1600200" indent="-228600" eaLnBrk="0" hangingPunct="0">
              <a:defRPr kumimoji="1">
                <a:solidFill>
                  <a:schemeClr val="tx1"/>
                </a:solidFill>
                <a:latin typeface="맑은 고딕" pitchFamily="50" charset="-127"/>
                <a:ea typeface="맑은 고딕" pitchFamily="50" charset="-127"/>
              </a:defRPr>
            </a:lvl4pPr>
            <a:lvl5pPr marL="2057400" indent="-228600" eaLnBrk="0" hangingPunct="0">
              <a:defRPr kumimoji="1">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9pPr>
          </a:lstStyle>
          <a:p>
            <a:pPr algn="r" eaLnBrk="1" hangingPunct="1">
              <a:spcBef>
                <a:spcPct val="0"/>
              </a:spcBef>
            </a:pPr>
            <a:fld id="{981D641C-2B86-4E2B-8635-6E2853CFBA05}" type="slidenum">
              <a:rPr lang="en-US" altLang="ko-KR" sz="1200">
                <a:latin typeface="굴림" pitchFamily="50" charset="-127"/>
                <a:ea typeface="굴림" pitchFamily="50" charset="-127"/>
              </a:rPr>
              <a:pPr algn="r" eaLnBrk="1" hangingPunct="1">
                <a:spcBef>
                  <a:spcPct val="0"/>
                </a:spcBef>
              </a:pPr>
              <a:t>14</a:t>
            </a:fld>
            <a:endParaRPr lang="en-US" altLang="ko-KR" sz="1200" dirty="0">
              <a:latin typeface="굴림" pitchFamily="50" charset="-127"/>
              <a:ea typeface="굴림" pitchFamily="50" charset="-127"/>
            </a:endParaRPr>
          </a:p>
        </p:txBody>
      </p:sp>
      <p:sp>
        <p:nvSpPr>
          <p:cNvPr id="105475" name="Rectangle 2"/>
          <p:cNvSpPr>
            <a:spLocks noGrp="1" noRot="1" noChangeAspect="1" noChangeArrowheads="1" noTextEdit="1"/>
          </p:cNvSpPr>
          <p:nvPr>
            <p:ph type="sldImg"/>
          </p:nvPr>
        </p:nvSpPr>
        <p:spPr>
          <a:xfrm>
            <a:off x="857250" y="685800"/>
            <a:ext cx="5143500" cy="3429000"/>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dirty="0" smtClean="0"/>
          </a:p>
        </p:txBody>
      </p:sp>
    </p:spTree>
    <p:extLst>
      <p:ext uri="{BB962C8B-B14F-4D97-AF65-F5344CB8AC3E}">
        <p14:creationId xmlns:p14="http://schemas.microsoft.com/office/powerpoint/2010/main" val="1586791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5453" y="8684826"/>
            <a:ext cx="2970946" cy="457711"/>
          </a:xfrm>
          <a:prstGeom prst="rect">
            <a:avLst/>
          </a:prstGeom>
          <a:noFill/>
          <a:ln w="9525">
            <a:noFill/>
            <a:miter lim="800000"/>
            <a:headEnd/>
            <a:tailEnd/>
          </a:ln>
        </p:spPr>
        <p:txBody>
          <a:bodyPr anchor="b"/>
          <a:lstStyle/>
          <a:p>
            <a:pPr algn="r" eaLnBrk="1" latinLnBrk="1" hangingPunct="1"/>
            <a:fld id="{3BA3E370-CDD1-46A6-81F4-1C869937F945}" type="slidenum">
              <a:rPr lang="en-US" altLang="ko-KR" sz="1200">
                <a:latin typeface="굴림" pitchFamily="50" charset="-127"/>
              </a:rPr>
              <a:pPr algn="r" eaLnBrk="1" latinLnBrk="1" hangingPunct="1"/>
              <a:t>16</a:t>
            </a:fld>
            <a:endParaRPr lang="en-US" altLang="ko-KR" sz="1200" dirty="0">
              <a:latin typeface="굴림" pitchFamily="50" charset="-127"/>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ko-KR" altLang="ko-KR" dirty="0" smtClean="0"/>
          </a:p>
        </p:txBody>
      </p:sp>
    </p:spTree>
    <p:extLst>
      <p:ext uri="{BB962C8B-B14F-4D97-AF65-F5344CB8AC3E}">
        <p14:creationId xmlns:p14="http://schemas.microsoft.com/office/powerpoint/2010/main" val="1433808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85453" y="8684826"/>
            <a:ext cx="2970946" cy="457711"/>
          </a:xfrm>
          <a:prstGeom prst="rect">
            <a:avLst/>
          </a:prstGeom>
          <a:noFill/>
          <a:ln w="9525">
            <a:noFill/>
            <a:miter lim="800000"/>
            <a:headEnd/>
            <a:tailEnd/>
          </a:ln>
        </p:spPr>
        <p:txBody>
          <a:bodyPr anchor="b"/>
          <a:lstStyle/>
          <a:p>
            <a:pPr algn="r" eaLnBrk="1" latinLnBrk="1" hangingPunct="1"/>
            <a:fld id="{3BA3E370-CDD1-46A6-81F4-1C869937F945}" type="slidenum">
              <a:rPr lang="en-US" altLang="ko-KR" sz="1200">
                <a:latin typeface="굴림" pitchFamily="50" charset="-127"/>
              </a:rPr>
              <a:pPr algn="r" eaLnBrk="1" latinLnBrk="1" hangingPunct="1"/>
              <a:t>17</a:t>
            </a:fld>
            <a:endParaRPr lang="en-US" altLang="ko-KR" sz="1200" dirty="0">
              <a:latin typeface="굴림" pitchFamily="50" charset="-127"/>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eaLnBrk="1" hangingPunct="1"/>
            <a:endParaRPr lang="ko-KR" altLang="ko-KR" dirty="0" smtClean="0"/>
          </a:p>
        </p:txBody>
      </p:sp>
    </p:spTree>
    <p:extLst>
      <p:ext uri="{BB962C8B-B14F-4D97-AF65-F5344CB8AC3E}">
        <p14:creationId xmlns:p14="http://schemas.microsoft.com/office/powerpoint/2010/main" val="1433808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85453" y="8684826"/>
            <a:ext cx="2970946"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맑은 고딕" pitchFamily="50" charset="-127"/>
                <a:ea typeface="맑은 고딕" pitchFamily="50" charset="-127"/>
              </a:defRPr>
            </a:lvl1pPr>
            <a:lvl2pPr marL="742950" indent="-285750" eaLnBrk="0" hangingPunct="0">
              <a:defRPr kumimoji="1">
                <a:solidFill>
                  <a:schemeClr val="tx1"/>
                </a:solidFill>
                <a:latin typeface="맑은 고딕" pitchFamily="50" charset="-127"/>
                <a:ea typeface="맑은 고딕" pitchFamily="50" charset="-127"/>
              </a:defRPr>
            </a:lvl2pPr>
            <a:lvl3pPr marL="1143000" indent="-228600" eaLnBrk="0" hangingPunct="0">
              <a:defRPr kumimoji="1">
                <a:solidFill>
                  <a:schemeClr val="tx1"/>
                </a:solidFill>
                <a:latin typeface="맑은 고딕" pitchFamily="50" charset="-127"/>
                <a:ea typeface="맑은 고딕" pitchFamily="50" charset="-127"/>
              </a:defRPr>
            </a:lvl3pPr>
            <a:lvl4pPr marL="1600200" indent="-228600" eaLnBrk="0" hangingPunct="0">
              <a:defRPr kumimoji="1">
                <a:solidFill>
                  <a:schemeClr val="tx1"/>
                </a:solidFill>
                <a:latin typeface="맑은 고딕" pitchFamily="50" charset="-127"/>
                <a:ea typeface="맑은 고딕" pitchFamily="50" charset="-127"/>
              </a:defRPr>
            </a:lvl4pPr>
            <a:lvl5pPr marL="2057400" indent="-228600" eaLnBrk="0" hangingPunct="0">
              <a:defRPr kumimoji="1">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9pPr>
          </a:lstStyle>
          <a:p>
            <a:pPr algn="r" eaLnBrk="1" hangingPunct="1">
              <a:spcBef>
                <a:spcPct val="0"/>
              </a:spcBef>
            </a:pPr>
            <a:fld id="{981D641C-2B86-4E2B-8635-6E2853CFBA05}" type="slidenum">
              <a:rPr lang="en-US" altLang="ko-KR" sz="1200">
                <a:latin typeface="굴림" pitchFamily="50" charset="-127"/>
                <a:ea typeface="굴림" pitchFamily="50" charset="-127"/>
              </a:rPr>
              <a:pPr algn="r" eaLnBrk="1" hangingPunct="1">
                <a:spcBef>
                  <a:spcPct val="0"/>
                </a:spcBef>
              </a:pPr>
              <a:t>20</a:t>
            </a:fld>
            <a:endParaRPr lang="en-US" altLang="ko-KR" sz="1200" dirty="0">
              <a:latin typeface="굴림" pitchFamily="50" charset="-127"/>
              <a:ea typeface="굴림" pitchFamily="50" charset="-127"/>
            </a:endParaRPr>
          </a:p>
        </p:txBody>
      </p:sp>
      <p:sp>
        <p:nvSpPr>
          <p:cNvPr id="105475" name="Rectangle 2"/>
          <p:cNvSpPr>
            <a:spLocks noGrp="1" noRot="1" noChangeAspect="1" noChangeArrowheads="1" noTextEdit="1"/>
          </p:cNvSpPr>
          <p:nvPr>
            <p:ph type="sldImg"/>
          </p:nvPr>
        </p:nvSpPr>
        <p:spPr>
          <a:xfrm>
            <a:off x="857250" y="685800"/>
            <a:ext cx="5143500" cy="3429000"/>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dirty="0" smtClean="0"/>
          </a:p>
        </p:txBody>
      </p:sp>
    </p:spTree>
    <p:extLst>
      <p:ext uri="{BB962C8B-B14F-4D97-AF65-F5344CB8AC3E}">
        <p14:creationId xmlns:p14="http://schemas.microsoft.com/office/powerpoint/2010/main" val="2082855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D621D7E4-1D49-4C97-9C87-CE26FD8C810F}" type="slidenum">
              <a:rPr lang="ko-KR" altLang="en-US" smtClean="0"/>
              <a:pPr/>
              <a:t>22</a:t>
            </a:fld>
            <a:endParaRPr lang="ko-KR" altLang="en-US" dirty="0"/>
          </a:p>
        </p:txBody>
      </p:sp>
    </p:spTree>
    <p:extLst>
      <p:ext uri="{BB962C8B-B14F-4D97-AF65-F5344CB8AC3E}">
        <p14:creationId xmlns:p14="http://schemas.microsoft.com/office/powerpoint/2010/main" val="193094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txBox="1">
            <a:spLocks noGrp="1" noChangeArrowheads="1"/>
          </p:cNvSpPr>
          <p:nvPr/>
        </p:nvSpPr>
        <p:spPr bwMode="auto">
          <a:xfrm>
            <a:off x="3885453" y="8684826"/>
            <a:ext cx="2970946"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맑은 고딕" pitchFamily="50" charset="-127"/>
                <a:ea typeface="맑은 고딕" pitchFamily="50" charset="-127"/>
              </a:defRPr>
            </a:lvl1pPr>
            <a:lvl2pPr marL="742950" indent="-285750" eaLnBrk="0" hangingPunct="0">
              <a:defRPr kumimoji="1">
                <a:solidFill>
                  <a:schemeClr val="tx1"/>
                </a:solidFill>
                <a:latin typeface="맑은 고딕" pitchFamily="50" charset="-127"/>
                <a:ea typeface="맑은 고딕" pitchFamily="50" charset="-127"/>
              </a:defRPr>
            </a:lvl2pPr>
            <a:lvl3pPr marL="1143000" indent="-228600" eaLnBrk="0" hangingPunct="0">
              <a:defRPr kumimoji="1">
                <a:solidFill>
                  <a:schemeClr val="tx1"/>
                </a:solidFill>
                <a:latin typeface="맑은 고딕" pitchFamily="50" charset="-127"/>
                <a:ea typeface="맑은 고딕" pitchFamily="50" charset="-127"/>
              </a:defRPr>
            </a:lvl3pPr>
            <a:lvl4pPr marL="1600200" indent="-228600" eaLnBrk="0" hangingPunct="0">
              <a:defRPr kumimoji="1">
                <a:solidFill>
                  <a:schemeClr val="tx1"/>
                </a:solidFill>
                <a:latin typeface="맑은 고딕" pitchFamily="50" charset="-127"/>
                <a:ea typeface="맑은 고딕" pitchFamily="50" charset="-127"/>
              </a:defRPr>
            </a:lvl4pPr>
            <a:lvl5pPr marL="2057400" indent="-228600" eaLnBrk="0" hangingPunct="0">
              <a:defRPr kumimoji="1">
                <a:solidFill>
                  <a:schemeClr val="tx1"/>
                </a:solidFill>
                <a:latin typeface="맑은 고딕" pitchFamily="50" charset="-127"/>
                <a:ea typeface="맑은 고딕" pitchFamily="50" charset="-127"/>
              </a:defRPr>
            </a:lvl5pPr>
            <a:lvl6pPr marL="25146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6pPr>
            <a:lvl7pPr marL="29718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7pPr>
            <a:lvl8pPr marL="34290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8pPr>
            <a:lvl9pPr marL="3886200" indent="-228600" eaLnBrk="0" fontAlgn="base" hangingPunct="0">
              <a:spcBef>
                <a:spcPct val="20000"/>
              </a:spcBef>
              <a:spcAft>
                <a:spcPct val="0"/>
              </a:spcAft>
              <a:defRPr kumimoji="1">
                <a:solidFill>
                  <a:schemeClr val="tx1"/>
                </a:solidFill>
                <a:latin typeface="맑은 고딕" pitchFamily="50" charset="-127"/>
                <a:ea typeface="맑은 고딕" pitchFamily="50" charset="-127"/>
              </a:defRPr>
            </a:lvl9pPr>
          </a:lstStyle>
          <a:p>
            <a:pPr algn="r" eaLnBrk="1" hangingPunct="1">
              <a:spcBef>
                <a:spcPct val="0"/>
              </a:spcBef>
            </a:pPr>
            <a:fld id="{981D641C-2B86-4E2B-8635-6E2853CFBA05}" type="slidenum">
              <a:rPr lang="en-US" altLang="ko-KR" sz="1200">
                <a:latin typeface="굴림" pitchFamily="50" charset="-127"/>
                <a:ea typeface="굴림" pitchFamily="50" charset="-127"/>
              </a:rPr>
              <a:pPr algn="r" eaLnBrk="1" hangingPunct="1">
                <a:spcBef>
                  <a:spcPct val="0"/>
                </a:spcBef>
              </a:pPr>
              <a:t>23</a:t>
            </a:fld>
            <a:endParaRPr lang="en-US" altLang="ko-KR" sz="1200" dirty="0">
              <a:latin typeface="굴림" pitchFamily="50" charset="-127"/>
              <a:ea typeface="굴림" pitchFamily="50" charset="-127"/>
            </a:endParaRPr>
          </a:p>
        </p:txBody>
      </p:sp>
      <p:sp>
        <p:nvSpPr>
          <p:cNvPr id="105475" name="Rectangle 2"/>
          <p:cNvSpPr>
            <a:spLocks noGrp="1" noRot="1" noChangeAspect="1" noChangeArrowheads="1" noTextEdit="1"/>
          </p:cNvSpPr>
          <p:nvPr>
            <p:ph type="sldImg"/>
          </p:nvPr>
        </p:nvSpPr>
        <p:spPr>
          <a:xfrm>
            <a:off x="857250" y="685800"/>
            <a:ext cx="5143500" cy="3429000"/>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ko-KR" altLang="ko-KR" dirty="0" smtClean="0"/>
          </a:p>
        </p:txBody>
      </p:sp>
    </p:spTree>
    <p:extLst>
      <p:ext uri="{BB962C8B-B14F-4D97-AF65-F5344CB8AC3E}">
        <p14:creationId xmlns:p14="http://schemas.microsoft.com/office/powerpoint/2010/main" val="1586791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857250" y="685800"/>
            <a:ext cx="5143500" cy="3429000"/>
          </a:xfrm>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A6317C71-F6AE-4B8B-A504-3D7629196B32}" type="slidenum">
              <a:rPr lang="ko-KR" altLang="en-US" smtClean="0"/>
              <a:pPr/>
              <a:t>27</a:t>
            </a:fld>
            <a:endParaRPr lang="ko-KR" altLang="en-US" dirty="0"/>
          </a:p>
        </p:txBody>
      </p:sp>
    </p:spTree>
    <p:extLst>
      <p:ext uri="{BB962C8B-B14F-4D97-AF65-F5344CB8AC3E}">
        <p14:creationId xmlns:p14="http://schemas.microsoft.com/office/powerpoint/2010/main" val="1823443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grpSp>
        <p:nvGrpSpPr>
          <p:cNvPr id="7" name="그룹 6"/>
          <p:cNvGrpSpPr/>
          <p:nvPr userDrawn="1"/>
        </p:nvGrpSpPr>
        <p:grpSpPr>
          <a:xfrm>
            <a:off x="9734618" y="6547310"/>
            <a:ext cx="1174707" cy="643233"/>
            <a:chOff x="7128334" y="2485162"/>
            <a:chExt cx="1325947" cy="594972"/>
          </a:xfrm>
        </p:grpSpPr>
        <p:sp>
          <p:nvSpPr>
            <p:cNvPr id="8" name="TextBox 7"/>
            <p:cNvSpPr txBox="1"/>
            <p:nvPr/>
          </p:nvSpPr>
          <p:spPr>
            <a:xfrm>
              <a:off x="7128334" y="2485162"/>
              <a:ext cx="1134904" cy="355856"/>
            </a:xfrm>
            <a:prstGeom prst="rect">
              <a:avLst/>
            </a:prstGeom>
            <a:noFill/>
          </p:spPr>
          <p:txBody>
            <a:bodyPr wrap="square" rtlCol="0">
              <a:spAutoFit/>
            </a:bodyPr>
            <a:lstStyle/>
            <a:p>
              <a:pPr algn="dist"/>
              <a:r>
                <a:rPr lang="en-US" altLang="ko-KR" sz="1900" spc="-150" dirty="0" smtClean="0">
                  <a:solidFill>
                    <a:srgbClr val="77767A"/>
                  </a:solidFill>
                  <a:latin typeface="a둥근빅체" panose="02020600000000000000" pitchFamily="18" charset="-127"/>
                  <a:ea typeface="a둥근빅체" panose="02020600000000000000" pitchFamily="18" charset="-127"/>
                </a:rPr>
                <a:t>VANXY</a:t>
              </a:r>
              <a:endParaRPr lang="ko-KR" altLang="en-US" sz="1900" spc="-150" dirty="0">
                <a:solidFill>
                  <a:srgbClr val="77767A"/>
                </a:solidFill>
                <a:latin typeface="a둥근빅체" panose="02020600000000000000" pitchFamily="18" charset="-127"/>
                <a:ea typeface="a둥근빅체" panose="02020600000000000000" pitchFamily="18" charset="-127"/>
              </a:endParaRPr>
            </a:p>
          </p:txBody>
        </p:sp>
        <p:sp>
          <p:nvSpPr>
            <p:cNvPr id="9" name="TextBox 8"/>
            <p:cNvSpPr txBox="1"/>
            <p:nvPr/>
          </p:nvSpPr>
          <p:spPr>
            <a:xfrm>
              <a:off x="7147932" y="2653107"/>
              <a:ext cx="697980" cy="427027"/>
            </a:xfrm>
            <a:prstGeom prst="rect">
              <a:avLst/>
            </a:prstGeom>
            <a:noFill/>
          </p:spPr>
          <p:txBody>
            <a:bodyPr wrap="square" rtlCol="0">
              <a:spAutoFit/>
            </a:bodyPr>
            <a:lstStyle/>
            <a:p>
              <a:r>
                <a:rPr lang="en-US" altLang="ko-KR" sz="2400" spc="-300" dirty="0" smtClean="0">
                  <a:solidFill>
                    <a:srgbClr val="159F84"/>
                  </a:solidFill>
                  <a:latin typeface="HU바위꽃170" panose="02020603020101020101" pitchFamily="18" charset="-127"/>
                  <a:ea typeface="HU바위꽃170" panose="02020603020101020101" pitchFamily="18" charset="-127"/>
                </a:rPr>
                <a:t>P</a:t>
              </a:r>
              <a:r>
                <a:rPr lang="en-US" altLang="ko-KR" sz="2400" spc="-300" dirty="0" smtClean="0">
                  <a:solidFill>
                    <a:srgbClr val="F49201"/>
                  </a:solidFill>
                  <a:latin typeface="HU바위꽃170" panose="02020603020101020101" pitchFamily="18" charset="-127"/>
                  <a:ea typeface="HU바위꽃170" panose="02020603020101020101" pitchFamily="18" charset="-127"/>
                </a:rPr>
                <a:t>P</a:t>
              </a:r>
              <a:r>
                <a:rPr lang="en-US" altLang="ko-KR" sz="2400" spc="-300" dirty="0" smtClean="0">
                  <a:solidFill>
                    <a:srgbClr val="BD2517"/>
                  </a:solidFill>
                  <a:latin typeface="HU바위꽃170" panose="02020603020101020101" pitchFamily="18" charset="-127"/>
                  <a:ea typeface="HU바위꽃170" panose="02020603020101020101" pitchFamily="18" charset="-127"/>
                </a:rPr>
                <a:t>T</a:t>
              </a:r>
              <a:endParaRPr lang="ko-KR" altLang="en-US" sz="2400" spc="-300" dirty="0">
                <a:solidFill>
                  <a:srgbClr val="BD2517"/>
                </a:solidFill>
                <a:latin typeface="HU바위꽃170" panose="02020603020101020101" pitchFamily="18" charset="-127"/>
                <a:ea typeface="HU바위꽃170" panose="02020603020101020101" pitchFamily="18" charset="-127"/>
              </a:endParaRPr>
            </a:p>
          </p:txBody>
        </p:sp>
        <p:sp>
          <p:nvSpPr>
            <p:cNvPr id="10" name="TextBox 9"/>
            <p:cNvSpPr txBox="1"/>
            <p:nvPr/>
          </p:nvSpPr>
          <p:spPr>
            <a:xfrm>
              <a:off x="7591092" y="2766108"/>
              <a:ext cx="863189" cy="256216"/>
            </a:xfrm>
            <a:prstGeom prst="rect">
              <a:avLst/>
            </a:prstGeom>
            <a:noFill/>
          </p:spPr>
          <p:txBody>
            <a:bodyPr wrap="square" rtlCol="0">
              <a:spAutoFit/>
            </a:bodyPr>
            <a:lstStyle/>
            <a:p>
              <a:r>
                <a:rPr lang="en-US" altLang="ko-KR" sz="1200" dirty="0" smtClean="0">
                  <a:solidFill>
                    <a:srgbClr val="77767A"/>
                  </a:solidFill>
                </a:rPr>
                <a:t>9-8007</a:t>
              </a:r>
              <a:endParaRPr lang="ko-KR" altLang="en-US" sz="1200" dirty="0">
                <a:solidFill>
                  <a:srgbClr val="77767A"/>
                </a:solidFill>
              </a:endParaRPr>
            </a:p>
          </p:txBody>
        </p:sp>
      </p:grpSp>
    </p:spTree>
    <p:extLst>
      <p:ext uri="{BB962C8B-B14F-4D97-AF65-F5344CB8AC3E}">
        <p14:creationId xmlns:p14="http://schemas.microsoft.com/office/powerpoint/2010/main" val="197190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DB48258-47CD-48F5-A195-C1856D452BFD}" type="datetime1">
              <a:rPr lang="ko-KR" altLang="en-US" smtClean="0"/>
              <a:pPr/>
              <a:t>2017-02-19</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267446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7729717" y="383382"/>
            <a:ext cx="2329041" cy="610243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742593" y="383382"/>
            <a:ext cx="6852106" cy="610243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D6BDAE2-FB36-46F3-A364-E0843E609729}" type="datetime1">
              <a:rPr lang="ko-KR" altLang="en-US" smtClean="0"/>
              <a:pPr/>
              <a:t>2017-02-19</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975422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350171" y="1178482"/>
            <a:ext cx="8101013" cy="2506980"/>
          </a:xfrm>
        </p:spPr>
        <p:txBody>
          <a:bodyPr anchor="b"/>
          <a:lstStyle>
            <a:lvl1pPr algn="ctr">
              <a:defRPr sz="59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350171" y="3782141"/>
            <a:ext cx="8101013" cy="1738550"/>
          </a:xfrm>
        </p:spPr>
        <p:txBody>
          <a:bodyPr/>
          <a:lstStyle>
            <a:lvl1pPr marL="0" indent="0" algn="ctr">
              <a:buNone/>
              <a:defRPr sz="2400"/>
            </a:lvl1pPr>
            <a:lvl2pPr marL="456715" indent="0" algn="ctr">
              <a:buNone/>
              <a:defRPr sz="1900"/>
            </a:lvl2pPr>
            <a:lvl3pPr marL="913431" indent="0" algn="ctr">
              <a:buNone/>
              <a:defRPr sz="1800"/>
            </a:lvl3pPr>
            <a:lvl4pPr marL="1370146" indent="0" algn="ctr">
              <a:buNone/>
              <a:defRPr sz="1600"/>
            </a:lvl4pPr>
            <a:lvl5pPr marL="1826861" indent="0" algn="ctr">
              <a:buNone/>
              <a:defRPr sz="1600"/>
            </a:lvl5pPr>
            <a:lvl6pPr marL="2283577" indent="0" algn="ctr">
              <a:buNone/>
              <a:defRPr sz="1600"/>
            </a:lvl6pPr>
            <a:lvl7pPr marL="2740292" indent="0" algn="ctr">
              <a:buNone/>
              <a:defRPr sz="1600"/>
            </a:lvl7pPr>
            <a:lvl8pPr marL="3197008" indent="0" algn="ctr">
              <a:buNone/>
              <a:defRPr sz="1600"/>
            </a:lvl8pPr>
            <a:lvl9pPr marL="3653723"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8CF42173-B9CD-46D4-AB31-9617468E9E1C}" type="datetime1">
              <a:rPr lang="ko-KR" altLang="en-US" smtClean="0"/>
              <a:pPr/>
              <a:t>2017-02-19</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E75B7632-C8BF-45E2-9E78-0EB25F772A03}" type="slidenum">
              <a:rPr lang="ko-KR" altLang="en-US" smtClean="0"/>
              <a:pPr/>
              <a:t>‹#›</a:t>
            </a:fld>
            <a:endParaRPr lang="ko-KR" altLang="en-US" dirty="0"/>
          </a:p>
        </p:txBody>
      </p:sp>
    </p:spTree>
    <p:extLst>
      <p:ext uri="{BB962C8B-B14F-4D97-AF65-F5344CB8AC3E}">
        <p14:creationId xmlns:p14="http://schemas.microsoft.com/office/powerpoint/2010/main" val="1768833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배경2">
    <p:spTree>
      <p:nvGrpSpPr>
        <p:cNvPr id="1" name=""/>
        <p:cNvGrpSpPr/>
        <p:nvPr/>
      </p:nvGrpSpPr>
      <p:grpSpPr>
        <a:xfrm>
          <a:off x="0" y="0"/>
          <a:ext cx="0" cy="0"/>
          <a:chOff x="0" y="0"/>
          <a:chExt cx="0" cy="0"/>
        </a:xfrm>
      </p:grpSpPr>
      <p:sp>
        <p:nvSpPr>
          <p:cNvPr id="20" name="날짜 개체 틀 2"/>
          <p:cNvSpPr>
            <a:spLocks noGrp="1"/>
          </p:cNvSpPr>
          <p:nvPr>
            <p:ph type="dt" sz="half" idx="10"/>
          </p:nvPr>
        </p:nvSpPr>
        <p:spPr>
          <a:xfrm>
            <a:off x="540068" y="6674170"/>
            <a:ext cx="2520314" cy="383381"/>
          </a:xfrm>
        </p:spPr>
        <p:txBody>
          <a:bodyPr/>
          <a:lstStyle>
            <a:lvl1pPr>
              <a:defRPr>
                <a:solidFill>
                  <a:schemeClr val="bg1"/>
                </a:solidFill>
              </a:defRPr>
            </a:lvl1pPr>
          </a:lstStyle>
          <a:p>
            <a:fld id="{E6B63446-265A-4A8E-8BE9-90279506F05C}" type="datetime1">
              <a:rPr lang="ko-KR" altLang="en-US" smtClean="0"/>
              <a:pPr/>
              <a:t>2017-02-19</a:t>
            </a:fld>
            <a:endParaRPr lang="ko-KR" altLang="en-US" dirty="0"/>
          </a:p>
        </p:txBody>
      </p:sp>
      <p:sp>
        <p:nvSpPr>
          <p:cNvPr id="21" name="바닥글 개체 틀 3"/>
          <p:cNvSpPr>
            <a:spLocks noGrp="1"/>
          </p:cNvSpPr>
          <p:nvPr>
            <p:ph type="ftr" sz="quarter" idx="11"/>
          </p:nvPr>
        </p:nvSpPr>
        <p:spPr>
          <a:xfrm>
            <a:off x="3690462" y="6674170"/>
            <a:ext cx="3420428" cy="383381"/>
          </a:xfrm>
        </p:spPr>
        <p:txBody>
          <a:bodyPr/>
          <a:lstStyle>
            <a:lvl1pPr>
              <a:defRPr>
                <a:solidFill>
                  <a:schemeClr val="bg1"/>
                </a:solidFill>
              </a:defRPr>
            </a:lvl1pPr>
          </a:lstStyle>
          <a:p>
            <a:endParaRPr lang="ko-KR" altLang="en-US" dirty="0"/>
          </a:p>
        </p:txBody>
      </p:sp>
      <p:sp>
        <p:nvSpPr>
          <p:cNvPr id="22" name="슬라이드 번호 개체 틀 4"/>
          <p:cNvSpPr>
            <a:spLocks noGrp="1"/>
          </p:cNvSpPr>
          <p:nvPr>
            <p:ph type="sldNum" sz="quarter" idx="12"/>
          </p:nvPr>
        </p:nvSpPr>
        <p:spPr>
          <a:xfrm>
            <a:off x="7740968" y="6674170"/>
            <a:ext cx="2520314" cy="383381"/>
          </a:xfrm>
        </p:spPr>
        <p:txBody>
          <a:bodyPr/>
          <a:lstStyle>
            <a:lvl1pPr>
              <a:defRPr>
                <a:solidFill>
                  <a:schemeClr val="bg1"/>
                </a:solidFill>
              </a:defRPr>
            </a:lvl1pPr>
          </a:lstStyle>
          <a:p>
            <a:fld id="{FB525479-BFCE-4EB8-972F-F51A5FFACC23}" type="slidenum">
              <a:rPr lang="ko-KR" altLang="en-US" smtClean="0"/>
              <a:pPr/>
              <a:t>‹#›</a:t>
            </a:fld>
            <a:endParaRPr lang="ko-KR" altLang="en-US" dirty="0"/>
          </a:p>
        </p:txBody>
      </p:sp>
    </p:spTree>
    <p:extLst>
      <p:ext uri="{BB962C8B-B14F-4D97-AF65-F5344CB8AC3E}">
        <p14:creationId xmlns:p14="http://schemas.microsoft.com/office/powerpoint/2010/main" val="3658828646"/>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60DB347-86EB-4695-BF03-4C7B07310A71}" type="datetime1">
              <a:rPr lang="ko-KR" altLang="en-US" smtClean="0"/>
              <a:pPr/>
              <a:t>2017-02-19</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21663710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콘텐츠 2개">
    <p:spTree>
      <p:nvGrpSpPr>
        <p:cNvPr id="1" name=""/>
        <p:cNvGrpSpPr/>
        <p:nvPr/>
      </p:nvGrpSpPr>
      <p:grpSpPr>
        <a:xfrm>
          <a:off x="0" y="0"/>
          <a:ext cx="0" cy="0"/>
          <a:chOff x="0" y="0"/>
          <a:chExt cx="0" cy="0"/>
        </a:xfrm>
      </p:grpSpPr>
      <p:sp>
        <p:nvSpPr>
          <p:cNvPr id="3" name="제목 3"/>
          <p:cNvSpPr>
            <a:spLocks noGrp="1"/>
          </p:cNvSpPr>
          <p:nvPr>
            <p:ph type="title" hasCustomPrompt="1"/>
          </p:nvPr>
        </p:nvSpPr>
        <p:spPr>
          <a:xfrm>
            <a:off x="892526" y="2919974"/>
            <a:ext cx="9016301" cy="604868"/>
          </a:xfrm>
          <a:prstGeom prst="rect">
            <a:avLst/>
          </a:prstGeom>
        </p:spPr>
        <p:txBody>
          <a:bodyPr anchor="ctr"/>
          <a:lstStyle>
            <a:lvl1pPr algn="ctr">
              <a:defRPr sz="3300">
                <a:solidFill>
                  <a:schemeClr val="tx1">
                    <a:lumMod val="75000"/>
                    <a:lumOff val="25000"/>
                  </a:schemeClr>
                </a:solidFill>
                <a:latin typeface="HY견고딕" pitchFamily="18" charset="-127"/>
                <a:ea typeface="HY견고딕" pitchFamily="18" charset="-127"/>
              </a:defRPr>
            </a:lvl1pPr>
          </a:lstStyle>
          <a:p>
            <a:r>
              <a:rPr lang="ko-KR" altLang="en-US" dirty="0" smtClean="0"/>
              <a:t>간지 제목 스타일 편집</a:t>
            </a:r>
            <a:endParaRPr lang="ko-KR" altLang="en-US" dirty="0"/>
          </a:p>
        </p:txBody>
      </p:sp>
      <p:sp>
        <p:nvSpPr>
          <p:cNvPr id="4" name="직각 삼각형 3"/>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2391050189"/>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5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6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7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36968" y="1795227"/>
            <a:ext cx="9316164" cy="2995373"/>
          </a:xfrm>
        </p:spPr>
        <p:txBody>
          <a:bodyPr anchor="b"/>
          <a:lstStyle>
            <a:lvl1pPr>
              <a:defRPr sz="59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36968" y="4818937"/>
            <a:ext cx="9316164" cy="1575197"/>
          </a:xfrm>
        </p:spPr>
        <p:txBody>
          <a:bodyPr/>
          <a:lstStyle>
            <a:lvl1pPr marL="0" indent="0">
              <a:buNone/>
              <a:defRPr sz="2400">
                <a:solidFill>
                  <a:schemeClr val="tx1">
                    <a:tint val="75000"/>
                  </a:schemeClr>
                </a:solidFill>
              </a:defRPr>
            </a:lvl1pPr>
            <a:lvl2pPr marL="456715" indent="0">
              <a:buNone/>
              <a:defRPr sz="1900">
                <a:solidFill>
                  <a:schemeClr val="tx1">
                    <a:tint val="75000"/>
                  </a:schemeClr>
                </a:solidFill>
              </a:defRPr>
            </a:lvl2pPr>
            <a:lvl3pPr marL="913431" indent="0">
              <a:buNone/>
              <a:defRPr sz="1800">
                <a:solidFill>
                  <a:schemeClr val="tx1">
                    <a:tint val="75000"/>
                  </a:schemeClr>
                </a:solidFill>
              </a:defRPr>
            </a:lvl3pPr>
            <a:lvl4pPr marL="1370146" indent="0">
              <a:buNone/>
              <a:defRPr sz="1600">
                <a:solidFill>
                  <a:schemeClr val="tx1">
                    <a:tint val="75000"/>
                  </a:schemeClr>
                </a:solidFill>
              </a:defRPr>
            </a:lvl4pPr>
            <a:lvl5pPr marL="1826861" indent="0">
              <a:buNone/>
              <a:defRPr sz="1600">
                <a:solidFill>
                  <a:schemeClr val="tx1">
                    <a:tint val="75000"/>
                  </a:schemeClr>
                </a:solidFill>
              </a:defRPr>
            </a:lvl5pPr>
            <a:lvl6pPr marL="2283577" indent="0">
              <a:buNone/>
              <a:defRPr sz="1600">
                <a:solidFill>
                  <a:schemeClr val="tx1">
                    <a:tint val="75000"/>
                  </a:schemeClr>
                </a:solidFill>
              </a:defRPr>
            </a:lvl6pPr>
            <a:lvl7pPr marL="2740292" indent="0">
              <a:buNone/>
              <a:defRPr sz="1600">
                <a:solidFill>
                  <a:schemeClr val="tx1">
                    <a:tint val="75000"/>
                  </a:schemeClr>
                </a:solidFill>
              </a:defRPr>
            </a:lvl7pPr>
            <a:lvl8pPr marL="3197008" indent="0">
              <a:buNone/>
              <a:defRPr sz="1600">
                <a:solidFill>
                  <a:schemeClr val="tx1">
                    <a:tint val="75000"/>
                  </a:schemeClr>
                </a:solidFill>
              </a:defRPr>
            </a:lvl8pPr>
            <a:lvl9pPr marL="3653723"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D661F83D-E053-4502-98DA-DBA693E7D1E5}" type="datetime1">
              <a:rPr lang="ko-KR" altLang="en-US" smtClean="0"/>
              <a:pPr/>
              <a:t>2017-02-19</a:t>
            </a:fld>
            <a:endParaRPr lang="ko-KR" altLang="en-US" dirty="0"/>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3099180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_콘텐츠 2개">
    <p:spTree>
      <p:nvGrpSpPr>
        <p:cNvPr id="1" name=""/>
        <p:cNvGrpSpPr/>
        <p:nvPr/>
      </p:nvGrpSpPr>
      <p:grpSpPr>
        <a:xfrm>
          <a:off x="0" y="0"/>
          <a:ext cx="0" cy="0"/>
          <a:chOff x="0" y="0"/>
          <a:chExt cx="0" cy="0"/>
        </a:xfrm>
      </p:grpSpPr>
      <p:sp>
        <p:nvSpPr>
          <p:cNvPr id="3" name="제목 3"/>
          <p:cNvSpPr>
            <a:spLocks noGrp="1"/>
          </p:cNvSpPr>
          <p:nvPr>
            <p:ph type="title" hasCustomPrompt="1"/>
          </p:nvPr>
        </p:nvSpPr>
        <p:spPr>
          <a:xfrm>
            <a:off x="892526" y="2919974"/>
            <a:ext cx="9016301" cy="604868"/>
          </a:xfrm>
          <a:prstGeom prst="rect">
            <a:avLst/>
          </a:prstGeom>
        </p:spPr>
        <p:txBody>
          <a:bodyPr anchor="ctr"/>
          <a:lstStyle>
            <a:lvl1pPr algn="ctr">
              <a:defRPr sz="3300">
                <a:solidFill>
                  <a:schemeClr val="tx1">
                    <a:lumMod val="75000"/>
                    <a:lumOff val="25000"/>
                  </a:schemeClr>
                </a:solidFill>
                <a:latin typeface="HY견고딕" pitchFamily="18" charset="-127"/>
                <a:ea typeface="HY견고딕" pitchFamily="18" charset="-127"/>
              </a:defRPr>
            </a:lvl1pPr>
          </a:lstStyle>
          <a:p>
            <a:r>
              <a:rPr lang="ko-KR" altLang="en-US" dirty="0" smtClean="0"/>
              <a:t>간지 제목 스타일 편집</a:t>
            </a:r>
            <a:endParaRPr lang="ko-KR" altLang="en-US" dirty="0"/>
          </a:p>
        </p:txBody>
      </p:sp>
      <p:sp>
        <p:nvSpPr>
          <p:cNvPr id="4" name="직각 삼각형 3"/>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2391050189"/>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2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3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4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5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6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742595" y="1916907"/>
            <a:ext cx="4590573" cy="4568904"/>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5468185" y="1916907"/>
            <a:ext cx="4590573" cy="4568904"/>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DB228976-ED41-40DD-96DD-F3A52A53A8AD}" type="datetime1">
              <a:rPr lang="ko-KR" altLang="en-US" smtClean="0"/>
              <a:pPr/>
              <a:t>2017-02-19</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394005174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7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8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_콘텐츠 2개">
    <p:spTree>
      <p:nvGrpSpPr>
        <p:cNvPr id="1" name=""/>
        <p:cNvGrpSpPr/>
        <p:nvPr/>
      </p:nvGrpSpPr>
      <p:grpSpPr>
        <a:xfrm>
          <a:off x="0" y="0"/>
          <a:ext cx="0" cy="0"/>
          <a:chOff x="0" y="0"/>
          <a:chExt cx="0" cy="0"/>
        </a:xfrm>
      </p:grpSpPr>
      <p:sp>
        <p:nvSpPr>
          <p:cNvPr id="3" name="제목 3"/>
          <p:cNvSpPr>
            <a:spLocks noGrp="1"/>
          </p:cNvSpPr>
          <p:nvPr>
            <p:ph type="title" hasCustomPrompt="1"/>
          </p:nvPr>
        </p:nvSpPr>
        <p:spPr>
          <a:xfrm>
            <a:off x="892526" y="2919974"/>
            <a:ext cx="9016301" cy="604868"/>
          </a:xfrm>
          <a:prstGeom prst="rect">
            <a:avLst/>
          </a:prstGeom>
        </p:spPr>
        <p:txBody>
          <a:bodyPr anchor="ctr"/>
          <a:lstStyle>
            <a:lvl1pPr algn="ctr">
              <a:defRPr sz="3300">
                <a:solidFill>
                  <a:schemeClr val="tx1">
                    <a:lumMod val="75000"/>
                    <a:lumOff val="25000"/>
                  </a:schemeClr>
                </a:solidFill>
                <a:latin typeface="HY견고딕" pitchFamily="18" charset="-127"/>
                <a:ea typeface="HY견고딕" pitchFamily="18" charset="-127"/>
              </a:defRPr>
            </a:lvl1pPr>
          </a:lstStyle>
          <a:p>
            <a:r>
              <a:rPr lang="ko-KR" altLang="en-US" dirty="0" smtClean="0"/>
              <a:t>간지 제목 스타일 편집</a:t>
            </a:r>
            <a:endParaRPr lang="ko-KR" altLang="en-US" dirty="0"/>
          </a:p>
        </p:txBody>
      </p:sp>
      <p:sp>
        <p:nvSpPr>
          <p:cNvPr id="4" name="직각 삼각형 3"/>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2391050189"/>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9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0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1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2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4_콘텐츠 2개">
    <p:spTree>
      <p:nvGrpSpPr>
        <p:cNvPr id="1" name=""/>
        <p:cNvGrpSpPr/>
        <p:nvPr/>
      </p:nvGrpSpPr>
      <p:grpSpPr>
        <a:xfrm>
          <a:off x="0" y="0"/>
          <a:ext cx="0" cy="0"/>
          <a:chOff x="0" y="0"/>
          <a:chExt cx="0" cy="0"/>
        </a:xfrm>
      </p:grpSpPr>
      <p:sp>
        <p:nvSpPr>
          <p:cNvPr id="3" name="제목 3"/>
          <p:cNvSpPr>
            <a:spLocks noGrp="1"/>
          </p:cNvSpPr>
          <p:nvPr>
            <p:ph type="title" hasCustomPrompt="1"/>
          </p:nvPr>
        </p:nvSpPr>
        <p:spPr>
          <a:xfrm>
            <a:off x="892526" y="2919974"/>
            <a:ext cx="9016301" cy="604868"/>
          </a:xfrm>
          <a:prstGeom prst="rect">
            <a:avLst/>
          </a:prstGeom>
        </p:spPr>
        <p:txBody>
          <a:bodyPr anchor="ctr"/>
          <a:lstStyle>
            <a:lvl1pPr algn="ctr">
              <a:defRPr sz="3300">
                <a:solidFill>
                  <a:schemeClr val="tx1">
                    <a:lumMod val="75000"/>
                    <a:lumOff val="25000"/>
                  </a:schemeClr>
                </a:solidFill>
                <a:latin typeface="HY견고딕" pitchFamily="18" charset="-127"/>
                <a:ea typeface="HY견고딕" pitchFamily="18" charset="-127"/>
              </a:defRPr>
            </a:lvl1pPr>
          </a:lstStyle>
          <a:p>
            <a:r>
              <a:rPr lang="ko-KR" altLang="en-US" dirty="0" smtClean="0"/>
              <a:t>간지 제목 스타일 편집</a:t>
            </a:r>
            <a:endParaRPr lang="ko-KR" altLang="en-US" dirty="0"/>
          </a:p>
        </p:txBody>
      </p:sp>
      <p:sp>
        <p:nvSpPr>
          <p:cNvPr id="4" name="직각 삼각형 3"/>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2391050189"/>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3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4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744000" y="383384"/>
            <a:ext cx="9316164" cy="1391841"/>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44000" y="1765223"/>
            <a:ext cx="4569477" cy="865107"/>
          </a:xfrm>
        </p:spPr>
        <p:txBody>
          <a:bodyPr anchor="b"/>
          <a:lstStyle>
            <a:lvl1pPr marL="0" indent="0">
              <a:buNone/>
              <a:defRPr sz="2400" b="1"/>
            </a:lvl1pPr>
            <a:lvl2pPr marL="456715" indent="0">
              <a:buNone/>
              <a:defRPr sz="1900" b="1"/>
            </a:lvl2pPr>
            <a:lvl3pPr marL="913431" indent="0">
              <a:buNone/>
              <a:defRPr sz="1800" b="1"/>
            </a:lvl3pPr>
            <a:lvl4pPr marL="1370146" indent="0">
              <a:buNone/>
              <a:defRPr sz="1600" b="1"/>
            </a:lvl4pPr>
            <a:lvl5pPr marL="1826861" indent="0">
              <a:buNone/>
              <a:defRPr sz="1600" b="1"/>
            </a:lvl5pPr>
            <a:lvl6pPr marL="2283577" indent="0">
              <a:buNone/>
              <a:defRPr sz="1600" b="1"/>
            </a:lvl6pPr>
            <a:lvl7pPr marL="2740292" indent="0">
              <a:buNone/>
              <a:defRPr sz="1600" b="1"/>
            </a:lvl7pPr>
            <a:lvl8pPr marL="3197008" indent="0">
              <a:buNone/>
              <a:defRPr sz="1600" b="1"/>
            </a:lvl8pPr>
            <a:lvl9pPr marL="3653723"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744000" y="2630330"/>
            <a:ext cx="4569477" cy="386881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5468184" y="1765223"/>
            <a:ext cx="4591980" cy="865107"/>
          </a:xfrm>
        </p:spPr>
        <p:txBody>
          <a:bodyPr anchor="b"/>
          <a:lstStyle>
            <a:lvl1pPr marL="0" indent="0">
              <a:buNone/>
              <a:defRPr sz="2400" b="1"/>
            </a:lvl1pPr>
            <a:lvl2pPr marL="456715" indent="0">
              <a:buNone/>
              <a:defRPr sz="1900" b="1"/>
            </a:lvl2pPr>
            <a:lvl3pPr marL="913431" indent="0">
              <a:buNone/>
              <a:defRPr sz="1800" b="1"/>
            </a:lvl3pPr>
            <a:lvl4pPr marL="1370146" indent="0">
              <a:buNone/>
              <a:defRPr sz="1600" b="1"/>
            </a:lvl4pPr>
            <a:lvl5pPr marL="1826861" indent="0">
              <a:buNone/>
              <a:defRPr sz="1600" b="1"/>
            </a:lvl5pPr>
            <a:lvl6pPr marL="2283577" indent="0">
              <a:buNone/>
              <a:defRPr sz="1600" b="1"/>
            </a:lvl6pPr>
            <a:lvl7pPr marL="2740292" indent="0">
              <a:buNone/>
              <a:defRPr sz="1600" b="1"/>
            </a:lvl7pPr>
            <a:lvl8pPr marL="3197008" indent="0">
              <a:buNone/>
              <a:defRPr sz="1600" b="1"/>
            </a:lvl8pPr>
            <a:lvl9pPr marL="3653723"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5468184" y="2630330"/>
            <a:ext cx="4591980" cy="386881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EE901528-EDE6-46F5-B297-4EED46E5A575}" type="datetime1">
              <a:rPr lang="ko-KR" altLang="en-US" smtClean="0"/>
              <a:pPr/>
              <a:t>2017-02-19</a:t>
            </a:fld>
            <a:endParaRPr lang="ko-KR" altLang="en-US" dirty="0"/>
          </a:p>
        </p:txBody>
      </p:sp>
      <p:sp>
        <p:nvSpPr>
          <p:cNvPr id="8" name="바닥글 개체 틀 7"/>
          <p:cNvSpPr>
            <a:spLocks noGrp="1"/>
          </p:cNvSpPr>
          <p:nvPr>
            <p:ph type="ftr" sz="quarter" idx="11"/>
          </p:nvPr>
        </p:nvSpPr>
        <p:spPr/>
        <p:txBody>
          <a:bodyPr/>
          <a:lstStyle/>
          <a:p>
            <a:endParaRPr lang="ko-KR" altLang="en-US" dirty="0"/>
          </a:p>
        </p:txBody>
      </p:sp>
      <p:sp>
        <p:nvSpPr>
          <p:cNvPr id="9" name="슬라이드 번호 개체 틀 8"/>
          <p:cNvSpPr>
            <a:spLocks noGrp="1"/>
          </p:cNvSpPr>
          <p:nvPr>
            <p:ph type="sldNum" sz="quarter" idx="12"/>
          </p:nvPr>
        </p:nvSpPr>
        <p:spPr/>
        <p:txBody>
          <a:body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298071906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5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6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37_구역 머리글">
    <p:spTree>
      <p:nvGrpSpPr>
        <p:cNvPr id="1" name=""/>
        <p:cNvGrpSpPr/>
        <p:nvPr/>
      </p:nvGrpSpPr>
      <p:grpSpPr>
        <a:xfrm>
          <a:off x="0" y="0"/>
          <a:ext cx="0" cy="0"/>
          <a:chOff x="0" y="0"/>
          <a:chExt cx="0" cy="0"/>
        </a:xfrm>
      </p:grpSpPr>
      <p:sp>
        <p:nvSpPr>
          <p:cNvPr id="4" name="제목 3"/>
          <p:cNvSpPr>
            <a:spLocks noGrp="1"/>
          </p:cNvSpPr>
          <p:nvPr>
            <p:ph type="title" hasCustomPrompt="1"/>
          </p:nvPr>
        </p:nvSpPr>
        <p:spPr>
          <a:xfrm>
            <a:off x="540068" y="1029765"/>
            <a:ext cx="9721214" cy="529258"/>
          </a:xfrm>
          <a:prstGeom prst="rect">
            <a:avLst/>
          </a:prstGeom>
        </p:spPr>
        <p:txBody>
          <a:bodyPr anchor="ctr"/>
          <a:lstStyle>
            <a:lvl1pPr algn="ctr">
              <a:defRPr sz="2900">
                <a:solidFill>
                  <a:schemeClr val="tx1">
                    <a:lumMod val="65000"/>
                    <a:lumOff val="35000"/>
                  </a:schemeClr>
                </a:solidFill>
                <a:latin typeface="HY견고딕" pitchFamily="18" charset="-127"/>
                <a:ea typeface="HY견고딕" pitchFamily="18" charset="-127"/>
              </a:defRPr>
            </a:lvl1pPr>
          </a:lstStyle>
          <a:p>
            <a:r>
              <a:rPr lang="ko-KR" altLang="en-US" dirty="0" smtClean="0"/>
              <a:t>소제목 스타일 편집</a:t>
            </a:r>
            <a:endParaRPr lang="ko-KR" altLang="en-US" dirty="0"/>
          </a:p>
        </p:txBody>
      </p:sp>
      <p:sp>
        <p:nvSpPr>
          <p:cNvPr id="3" name="직각 삼각형 2"/>
          <p:cNvSpPr/>
          <p:nvPr userDrawn="1"/>
        </p:nvSpPr>
        <p:spPr>
          <a:xfrm rot="5400000">
            <a:off x="21165" y="-21166"/>
            <a:ext cx="1105374" cy="1147702"/>
          </a:xfrm>
          <a:prstGeom prst="rtTriangle">
            <a:avLst/>
          </a:prstGeom>
          <a:solidFill>
            <a:srgbClr val="C5003D"/>
          </a:solidFill>
          <a:ln>
            <a:noFill/>
          </a:ln>
        </p:spPr>
        <p:style>
          <a:lnRef idx="2">
            <a:schemeClr val="accent1">
              <a:shade val="50000"/>
            </a:schemeClr>
          </a:lnRef>
          <a:fillRef idx="1">
            <a:schemeClr val="accent1"/>
          </a:fillRef>
          <a:effectRef idx="0">
            <a:schemeClr val="accent1"/>
          </a:effectRef>
          <a:fontRef idx="minor">
            <a:schemeClr val="lt1"/>
          </a:fontRef>
        </p:style>
        <p:txBody>
          <a:bodyPr lIns="108740" tIns="54371" rIns="108740" bIns="54371" rtlCol="0" anchor="ctr"/>
          <a:lstStyle/>
          <a:p>
            <a:pPr algn="ctr"/>
            <a:endParaRPr lang="ko-KR" altLang="en-US" dirty="0"/>
          </a:p>
        </p:txBody>
      </p:sp>
      <p:sp>
        <p:nvSpPr>
          <p:cNvPr id="5" name="슬라이드 번호 개체 틀 2"/>
          <p:cNvSpPr>
            <a:spLocks noGrp="1"/>
          </p:cNvSpPr>
          <p:nvPr userDrawn="1"/>
        </p:nvSpPr>
        <p:spPr>
          <a:xfrm>
            <a:off x="85062" y="0"/>
            <a:ext cx="1062642" cy="529258"/>
          </a:xfrm>
          <a:prstGeom prst="rect">
            <a:avLst/>
          </a:prstGeom>
        </p:spPr>
        <p:txBody>
          <a:bodyPr vert="horz" lIns="108740" tIns="54371" rIns="108740" bIns="54371" rtlCol="0" anchor="ctr"/>
          <a:lstStyle>
            <a:defPPr>
              <a:defRPr lang="ko-KR"/>
            </a:defPPr>
            <a:lvl1pPr marL="0" algn="l" defTabSz="914400" rtl="0" eaLnBrk="1" latinLnBrk="1" hangingPunct="1">
              <a:defRPr sz="2400" b="0" kern="1200">
                <a:solidFill>
                  <a:schemeClr val="bg1"/>
                </a:solidFill>
                <a:latin typeface="HY견고딕" pitchFamily="18" charset="-127"/>
                <a:ea typeface="HY견고딕" pitchFamily="18" charset="-127"/>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l"/>
            <a:fld id="{8F7D13AB-874F-4F67-B8E1-B43BF509C61B}" type="slidenum">
              <a:rPr lang="ko-KR" altLang="en-US" smtClean="0"/>
              <a:pPr algn="l"/>
              <a:t>‹#›</a:t>
            </a:fld>
            <a:endParaRPr lang="ko-KR" altLang="en-US" dirty="0"/>
          </a:p>
        </p:txBody>
      </p:sp>
    </p:spTree>
    <p:extLst>
      <p:ext uri="{BB962C8B-B14F-4D97-AF65-F5344CB8AC3E}">
        <p14:creationId xmlns:p14="http://schemas.microsoft.com/office/powerpoint/2010/main" val="402587801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470F9F6E-D573-4D5F-985E-4FA4819DA925}" type="datetime1">
              <a:rPr lang="ko-KR" altLang="en-US" smtClean="0"/>
              <a:pPr/>
              <a:t>2017-02-19</a:t>
            </a:fld>
            <a:endParaRPr lang="ko-KR" altLang="en-US" dirty="0"/>
          </a:p>
        </p:txBody>
      </p:sp>
      <p:sp>
        <p:nvSpPr>
          <p:cNvPr id="4" name="바닥글 개체 틀 3"/>
          <p:cNvSpPr>
            <a:spLocks noGrp="1"/>
          </p:cNvSpPr>
          <p:nvPr>
            <p:ph type="ftr" sz="quarter" idx="11"/>
          </p:nvPr>
        </p:nvSpPr>
        <p:spPr/>
        <p:txBody>
          <a:bodyPr/>
          <a:lstStyle/>
          <a:p>
            <a:endParaRPr lang="ko-KR" altLang="en-US" dirty="0"/>
          </a:p>
        </p:txBody>
      </p:sp>
      <p:sp>
        <p:nvSpPr>
          <p:cNvPr id="5" name="슬라이드 번호 개체 틀 4"/>
          <p:cNvSpPr>
            <a:spLocks noGrp="1"/>
          </p:cNvSpPr>
          <p:nvPr>
            <p:ph type="sldNum" sz="quarter" idx="12"/>
          </p:nvPr>
        </p:nvSpPr>
        <p:spPr/>
        <p:txBody>
          <a:body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2131310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AE3BB6D2-765A-4A8D-9D6B-9853D9B2BA9D}" type="datetime1">
              <a:rPr lang="ko-KR" altLang="en-US" smtClean="0"/>
              <a:pPr/>
              <a:t>2017-02-19</a:t>
            </a:fld>
            <a:endParaRPr lang="ko-KR" altLang="en-US" dirty="0"/>
          </a:p>
        </p:txBody>
      </p:sp>
      <p:sp>
        <p:nvSpPr>
          <p:cNvPr id="3" name="바닥글 개체 틀 2"/>
          <p:cNvSpPr>
            <a:spLocks noGrp="1"/>
          </p:cNvSpPr>
          <p:nvPr>
            <p:ph type="ftr" sz="quarter" idx="11"/>
          </p:nvPr>
        </p:nvSpPr>
        <p:spPr/>
        <p:txBody>
          <a:bodyPr/>
          <a:lstStyle/>
          <a:p>
            <a:endParaRPr lang="ko-KR" altLang="en-US" dirty="0"/>
          </a:p>
        </p:txBody>
      </p:sp>
      <p:sp>
        <p:nvSpPr>
          <p:cNvPr id="4" name="슬라이드 번호 개체 틀 3"/>
          <p:cNvSpPr>
            <a:spLocks noGrp="1"/>
          </p:cNvSpPr>
          <p:nvPr>
            <p:ph type="sldNum" sz="quarter" idx="12"/>
          </p:nvPr>
        </p:nvSpPr>
        <p:spPr/>
        <p:txBody>
          <a:body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4254277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744000" y="480061"/>
            <a:ext cx="3483716" cy="1680209"/>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4591981" y="1036800"/>
            <a:ext cx="5468184" cy="5117306"/>
          </a:xfrm>
        </p:spPr>
        <p:txBody>
          <a:bodyPr/>
          <a:lstStyle>
            <a:lvl1pPr>
              <a:defRPr sz="32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744000" y="2160271"/>
            <a:ext cx="3483716" cy="4002168"/>
          </a:xfrm>
        </p:spPr>
        <p:txBody>
          <a:bodyPr/>
          <a:lstStyle>
            <a:lvl1pPr marL="0" indent="0">
              <a:buNone/>
              <a:defRPr sz="1600"/>
            </a:lvl1pPr>
            <a:lvl2pPr marL="456715" indent="0">
              <a:buNone/>
              <a:defRPr sz="1500"/>
            </a:lvl2pPr>
            <a:lvl3pPr marL="913431" indent="0">
              <a:buNone/>
              <a:defRPr sz="1200"/>
            </a:lvl3pPr>
            <a:lvl4pPr marL="1370146" indent="0">
              <a:buNone/>
              <a:defRPr sz="1000"/>
            </a:lvl4pPr>
            <a:lvl5pPr marL="1826861" indent="0">
              <a:buNone/>
              <a:defRPr sz="1000"/>
            </a:lvl5pPr>
            <a:lvl6pPr marL="2283577" indent="0">
              <a:buNone/>
              <a:defRPr sz="1000"/>
            </a:lvl6pPr>
            <a:lvl7pPr marL="2740292" indent="0">
              <a:buNone/>
              <a:defRPr sz="1000"/>
            </a:lvl7pPr>
            <a:lvl8pPr marL="3197008" indent="0">
              <a:buNone/>
              <a:defRPr sz="1000"/>
            </a:lvl8pPr>
            <a:lvl9pPr marL="3653723"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AFD0E48-17AD-444A-80A7-53DD4931EA8F}" type="datetime1">
              <a:rPr lang="ko-KR" altLang="en-US" smtClean="0"/>
              <a:pPr/>
              <a:t>2017-02-19</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360134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744000" y="480061"/>
            <a:ext cx="3483716" cy="1680209"/>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4591981" y="1036800"/>
            <a:ext cx="5468184" cy="5117306"/>
          </a:xfrm>
        </p:spPr>
        <p:txBody>
          <a:bodyPr/>
          <a:lstStyle>
            <a:lvl1pPr marL="0" indent="0">
              <a:buNone/>
              <a:defRPr sz="3200"/>
            </a:lvl1pPr>
            <a:lvl2pPr marL="456715" indent="0">
              <a:buNone/>
              <a:defRPr sz="2800"/>
            </a:lvl2pPr>
            <a:lvl3pPr marL="913431" indent="0">
              <a:buNone/>
              <a:defRPr sz="2400"/>
            </a:lvl3pPr>
            <a:lvl4pPr marL="1370146" indent="0">
              <a:buNone/>
              <a:defRPr sz="1900"/>
            </a:lvl4pPr>
            <a:lvl5pPr marL="1826861" indent="0">
              <a:buNone/>
              <a:defRPr sz="1900"/>
            </a:lvl5pPr>
            <a:lvl6pPr marL="2283577" indent="0">
              <a:buNone/>
              <a:defRPr sz="1900"/>
            </a:lvl6pPr>
            <a:lvl7pPr marL="2740292" indent="0">
              <a:buNone/>
              <a:defRPr sz="1900"/>
            </a:lvl7pPr>
            <a:lvl8pPr marL="3197008" indent="0">
              <a:buNone/>
              <a:defRPr sz="1900"/>
            </a:lvl8pPr>
            <a:lvl9pPr marL="3653723" indent="0">
              <a:buNone/>
              <a:defRPr sz="1900"/>
            </a:lvl9pPr>
          </a:lstStyle>
          <a:p>
            <a:endParaRPr lang="ko-KR" altLang="en-US" dirty="0"/>
          </a:p>
        </p:txBody>
      </p:sp>
      <p:sp>
        <p:nvSpPr>
          <p:cNvPr id="4" name="텍스트 개체 틀 3"/>
          <p:cNvSpPr>
            <a:spLocks noGrp="1"/>
          </p:cNvSpPr>
          <p:nvPr>
            <p:ph type="body" sz="half" idx="2"/>
          </p:nvPr>
        </p:nvSpPr>
        <p:spPr>
          <a:xfrm>
            <a:off x="744000" y="2160271"/>
            <a:ext cx="3483716" cy="4002168"/>
          </a:xfrm>
        </p:spPr>
        <p:txBody>
          <a:bodyPr/>
          <a:lstStyle>
            <a:lvl1pPr marL="0" indent="0">
              <a:buNone/>
              <a:defRPr sz="1600"/>
            </a:lvl1pPr>
            <a:lvl2pPr marL="456715" indent="0">
              <a:buNone/>
              <a:defRPr sz="1500"/>
            </a:lvl2pPr>
            <a:lvl3pPr marL="913431" indent="0">
              <a:buNone/>
              <a:defRPr sz="1200"/>
            </a:lvl3pPr>
            <a:lvl4pPr marL="1370146" indent="0">
              <a:buNone/>
              <a:defRPr sz="1000"/>
            </a:lvl4pPr>
            <a:lvl5pPr marL="1826861" indent="0">
              <a:buNone/>
              <a:defRPr sz="1000"/>
            </a:lvl5pPr>
            <a:lvl6pPr marL="2283577" indent="0">
              <a:buNone/>
              <a:defRPr sz="1000"/>
            </a:lvl6pPr>
            <a:lvl7pPr marL="2740292" indent="0">
              <a:buNone/>
              <a:defRPr sz="1000"/>
            </a:lvl7pPr>
            <a:lvl8pPr marL="3197008" indent="0">
              <a:buNone/>
              <a:defRPr sz="1000"/>
            </a:lvl8pPr>
            <a:lvl9pPr marL="3653723"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EA321E6-5921-48C5-AD1B-C3A86DAEC329}" type="datetime1">
              <a:rPr lang="ko-KR" altLang="en-US" smtClean="0"/>
              <a:pPr/>
              <a:t>2017-02-19</a:t>
            </a:fld>
            <a:endParaRPr lang="ko-KR" altLang="en-US" dirty="0"/>
          </a:p>
        </p:txBody>
      </p:sp>
      <p:sp>
        <p:nvSpPr>
          <p:cNvPr id="6" name="바닥글 개체 틀 5"/>
          <p:cNvSpPr>
            <a:spLocks noGrp="1"/>
          </p:cNvSpPr>
          <p:nvPr>
            <p:ph type="ftr" sz="quarter" idx="11"/>
          </p:nvPr>
        </p:nvSpPr>
        <p:spPr/>
        <p:txBody>
          <a:bodyPr/>
          <a:lstStyle/>
          <a:p>
            <a:endParaRPr lang="ko-KR" altLang="en-US" dirty="0"/>
          </a:p>
        </p:txBody>
      </p:sp>
      <p:sp>
        <p:nvSpPr>
          <p:cNvPr id="7" name="슬라이드 번호 개체 틀 6"/>
          <p:cNvSpPr>
            <a:spLocks noGrp="1"/>
          </p:cNvSpPr>
          <p:nvPr>
            <p:ph type="sldNum" sz="quarter" idx="12"/>
          </p:nvPr>
        </p:nvSpPr>
        <p:spPr/>
        <p:txBody>
          <a:body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167862969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742593" y="383384"/>
            <a:ext cx="9316164" cy="1391841"/>
          </a:xfrm>
          <a:prstGeom prst="rect">
            <a:avLst/>
          </a:prstGeom>
        </p:spPr>
        <p:txBody>
          <a:bodyPr vert="horz" lIns="91343" tIns="45671" rIns="91343" bIns="45671"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42593" y="1916907"/>
            <a:ext cx="9316164" cy="4568904"/>
          </a:xfrm>
          <a:prstGeom prst="rect">
            <a:avLst/>
          </a:prstGeom>
        </p:spPr>
        <p:txBody>
          <a:bodyPr vert="horz" lIns="91343" tIns="45671" rIns="91343" bIns="45671"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742594" y="6674169"/>
            <a:ext cx="2430305" cy="383381"/>
          </a:xfrm>
          <a:prstGeom prst="rect">
            <a:avLst/>
          </a:prstGeom>
        </p:spPr>
        <p:txBody>
          <a:bodyPr vert="horz" lIns="91343" tIns="45671" rIns="91343" bIns="45671" rtlCol="0" anchor="ctr"/>
          <a:lstStyle>
            <a:lvl1pPr algn="l">
              <a:defRPr sz="1200">
                <a:solidFill>
                  <a:schemeClr val="tx1">
                    <a:tint val="75000"/>
                  </a:schemeClr>
                </a:solidFill>
              </a:defRPr>
            </a:lvl1pPr>
          </a:lstStyle>
          <a:p>
            <a:fld id="{4E724A25-1C72-4B05-92A5-20C9B6AABE24}" type="datetime1">
              <a:rPr lang="ko-KR" altLang="en-US" smtClean="0"/>
              <a:pPr/>
              <a:t>2017-02-19</a:t>
            </a:fld>
            <a:endParaRPr lang="ko-KR" altLang="en-US" dirty="0"/>
          </a:p>
        </p:txBody>
      </p:sp>
      <p:sp>
        <p:nvSpPr>
          <p:cNvPr id="5" name="바닥글 개체 틀 4"/>
          <p:cNvSpPr>
            <a:spLocks noGrp="1"/>
          </p:cNvSpPr>
          <p:nvPr>
            <p:ph type="ftr" sz="quarter" idx="3"/>
          </p:nvPr>
        </p:nvSpPr>
        <p:spPr>
          <a:xfrm>
            <a:off x="3577950" y="6674169"/>
            <a:ext cx="3645455" cy="383381"/>
          </a:xfrm>
          <a:prstGeom prst="rect">
            <a:avLst/>
          </a:prstGeom>
        </p:spPr>
        <p:txBody>
          <a:bodyPr vert="horz" lIns="91343" tIns="45671" rIns="91343" bIns="45671" rtlCol="0" anchor="ctr"/>
          <a:lstStyle>
            <a:lvl1pPr algn="ctr">
              <a:defRPr sz="1200">
                <a:solidFill>
                  <a:schemeClr val="tx1">
                    <a:tint val="75000"/>
                  </a:schemeClr>
                </a:solidFill>
              </a:defRPr>
            </a:lvl1pPr>
          </a:lstStyle>
          <a:p>
            <a:endParaRPr lang="ko-KR" altLang="en-US" dirty="0"/>
          </a:p>
        </p:txBody>
      </p:sp>
      <p:sp>
        <p:nvSpPr>
          <p:cNvPr id="6" name="슬라이드 번호 개체 틀 5"/>
          <p:cNvSpPr>
            <a:spLocks noGrp="1"/>
          </p:cNvSpPr>
          <p:nvPr>
            <p:ph type="sldNum" sz="quarter" idx="4"/>
          </p:nvPr>
        </p:nvSpPr>
        <p:spPr>
          <a:xfrm>
            <a:off x="7628453" y="6674169"/>
            <a:ext cx="2430305" cy="383381"/>
          </a:xfrm>
          <a:prstGeom prst="rect">
            <a:avLst/>
          </a:prstGeom>
        </p:spPr>
        <p:txBody>
          <a:bodyPr vert="horz" lIns="91343" tIns="45671" rIns="91343" bIns="45671" rtlCol="0" anchor="ctr"/>
          <a:lstStyle>
            <a:lvl1pPr algn="r">
              <a:defRPr sz="1200">
                <a:solidFill>
                  <a:schemeClr val="tx1">
                    <a:tint val="75000"/>
                  </a:schemeClr>
                </a:solidFill>
              </a:defRPr>
            </a:lvl1pPr>
          </a:lstStyle>
          <a:p>
            <a:fld id="{2CF513C6-1AC0-4CC5-9ED8-1624BA2F42B5}" type="slidenum">
              <a:rPr lang="ko-KR" altLang="en-US" smtClean="0"/>
              <a:pPr/>
              <a:t>‹#›</a:t>
            </a:fld>
            <a:endParaRPr lang="ko-KR" altLang="en-US" dirty="0"/>
          </a:p>
        </p:txBody>
      </p:sp>
    </p:spTree>
    <p:extLst>
      <p:ext uri="{BB962C8B-B14F-4D97-AF65-F5344CB8AC3E}">
        <p14:creationId xmlns:p14="http://schemas.microsoft.com/office/powerpoint/2010/main" val="2357702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4" r:id="rId13"/>
    <p:sldLayoutId id="2147483666" r:id="rId14"/>
    <p:sldLayoutId id="2147483667" r:id="rId15"/>
    <p:sldLayoutId id="2147483668" r:id="rId16"/>
    <p:sldLayoutId id="2147483669" r:id="rId17"/>
    <p:sldLayoutId id="2147483670" r:id="rId18"/>
    <p:sldLayoutId id="2147483671" r:id="rId19"/>
    <p:sldLayoutId id="2147483673" r:id="rId20"/>
    <p:sldLayoutId id="2147483674" r:id="rId21"/>
    <p:sldLayoutId id="2147483675" r:id="rId22"/>
    <p:sldLayoutId id="2147483676" r:id="rId23"/>
    <p:sldLayoutId id="2147483677" r:id="rId24"/>
    <p:sldLayoutId id="2147483678" r:id="rId25"/>
    <p:sldLayoutId id="2147483679" r:id="rId26"/>
    <p:sldLayoutId id="2147483680" r:id="rId27"/>
    <p:sldLayoutId id="2147483681" r:id="rId28"/>
    <p:sldLayoutId id="2147483682" r:id="rId29"/>
    <p:sldLayoutId id="2147483683" r:id="rId30"/>
    <p:sldLayoutId id="2147483684" r:id="rId31"/>
    <p:sldLayoutId id="2147483685" r:id="rId32"/>
    <p:sldLayoutId id="2147483686" r:id="rId33"/>
    <p:sldLayoutId id="2147483687" r:id="rId34"/>
    <p:sldLayoutId id="2147483688" r:id="rId35"/>
    <p:sldLayoutId id="2147483689" r:id="rId36"/>
    <p:sldLayoutId id="2147483690" r:id="rId37"/>
    <p:sldLayoutId id="2147483691" r:id="rId38"/>
    <p:sldLayoutId id="2147483692" r:id="rId39"/>
    <p:sldLayoutId id="2147483693" r:id="rId40"/>
    <p:sldLayoutId id="2147483694" r:id="rId41"/>
    <p:sldLayoutId id="2147483695" r:id="rId42"/>
    <p:sldLayoutId id="2147483696" r:id="rId43"/>
    <p:sldLayoutId id="2147483697" r:id="rId44"/>
    <p:sldLayoutId id="2147483698" r:id="rId45"/>
    <p:sldLayoutId id="2147483699" r:id="rId46"/>
    <p:sldLayoutId id="2147483700" r:id="rId47"/>
    <p:sldLayoutId id="2147483701" r:id="rId48"/>
    <p:sldLayoutId id="2147483702" r:id="rId49"/>
    <p:sldLayoutId id="2147483703" r:id="rId50"/>
    <p:sldLayoutId id="2147483704" r:id="rId51"/>
    <p:sldLayoutId id="2147483705" r:id="rId52"/>
  </p:sldLayoutIdLst>
  <p:hf hdr="0" ftr="0" dt="0"/>
  <p:txStyles>
    <p:titleStyle>
      <a:lvl1pPr algn="l" defTabSz="913431"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358" indent="-228358" algn="l" defTabSz="913431" rtl="0" eaLnBrk="1" latinLnBrk="1" hangingPunct="1">
        <a:lnSpc>
          <a:spcPct val="90000"/>
        </a:lnSpc>
        <a:spcBef>
          <a:spcPts val="999"/>
        </a:spcBef>
        <a:buFont typeface="Arial" panose="020B0604020202020204" pitchFamily="34" charset="0"/>
        <a:buChar char="•"/>
        <a:defRPr sz="2800" kern="1200">
          <a:solidFill>
            <a:schemeClr val="tx1"/>
          </a:solidFill>
          <a:latin typeface="+mn-lt"/>
          <a:ea typeface="+mn-ea"/>
          <a:cs typeface="+mn-cs"/>
        </a:defRPr>
      </a:lvl1pPr>
      <a:lvl2pPr marL="685073" indent="-228358" algn="l" defTabSz="913431"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1788" indent="-228358" algn="l" defTabSz="913431" rtl="0" eaLnBrk="1" latinLnBrk="1"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3pPr>
      <a:lvl4pPr marL="1598504" indent="-228358" algn="l" defTabSz="913431"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5219" indent="-228358" algn="l" defTabSz="913431"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1934" indent="-228358" algn="l" defTabSz="913431"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68650" indent="-228358" algn="l" defTabSz="913431"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5365" indent="-228358" algn="l" defTabSz="913431"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2081" indent="-228358" algn="l" defTabSz="913431"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3431" rtl="0" eaLnBrk="1" latinLnBrk="1" hangingPunct="1">
        <a:defRPr sz="1800" kern="1200">
          <a:solidFill>
            <a:schemeClr val="tx1"/>
          </a:solidFill>
          <a:latin typeface="+mn-lt"/>
          <a:ea typeface="+mn-ea"/>
          <a:cs typeface="+mn-cs"/>
        </a:defRPr>
      </a:lvl1pPr>
      <a:lvl2pPr marL="456715" algn="l" defTabSz="913431" rtl="0" eaLnBrk="1" latinLnBrk="1" hangingPunct="1">
        <a:defRPr sz="1800" kern="1200">
          <a:solidFill>
            <a:schemeClr val="tx1"/>
          </a:solidFill>
          <a:latin typeface="+mn-lt"/>
          <a:ea typeface="+mn-ea"/>
          <a:cs typeface="+mn-cs"/>
        </a:defRPr>
      </a:lvl2pPr>
      <a:lvl3pPr marL="913431" algn="l" defTabSz="913431" rtl="0" eaLnBrk="1" latinLnBrk="1" hangingPunct="1">
        <a:defRPr sz="1800" kern="1200">
          <a:solidFill>
            <a:schemeClr val="tx1"/>
          </a:solidFill>
          <a:latin typeface="+mn-lt"/>
          <a:ea typeface="+mn-ea"/>
          <a:cs typeface="+mn-cs"/>
        </a:defRPr>
      </a:lvl3pPr>
      <a:lvl4pPr marL="1370146" algn="l" defTabSz="913431" rtl="0" eaLnBrk="1" latinLnBrk="1" hangingPunct="1">
        <a:defRPr sz="1800" kern="1200">
          <a:solidFill>
            <a:schemeClr val="tx1"/>
          </a:solidFill>
          <a:latin typeface="+mn-lt"/>
          <a:ea typeface="+mn-ea"/>
          <a:cs typeface="+mn-cs"/>
        </a:defRPr>
      </a:lvl4pPr>
      <a:lvl5pPr marL="1826861" algn="l" defTabSz="913431" rtl="0" eaLnBrk="1" latinLnBrk="1" hangingPunct="1">
        <a:defRPr sz="1800" kern="1200">
          <a:solidFill>
            <a:schemeClr val="tx1"/>
          </a:solidFill>
          <a:latin typeface="+mn-lt"/>
          <a:ea typeface="+mn-ea"/>
          <a:cs typeface="+mn-cs"/>
        </a:defRPr>
      </a:lvl5pPr>
      <a:lvl6pPr marL="2283577" algn="l" defTabSz="913431" rtl="0" eaLnBrk="1" latinLnBrk="1" hangingPunct="1">
        <a:defRPr sz="1800" kern="1200">
          <a:solidFill>
            <a:schemeClr val="tx1"/>
          </a:solidFill>
          <a:latin typeface="+mn-lt"/>
          <a:ea typeface="+mn-ea"/>
          <a:cs typeface="+mn-cs"/>
        </a:defRPr>
      </a:lvl6pPr>
      <a:lvl7pPr marL="2740292" algn="l" defTabSz="913431" rtl="0" eaLnBrk="1" latinLnBrk="1" hangingPunct="1">
        <a:defRPr sz="1800" kern="1200">
          <a:solidFill>
            <a:schemeClr val="tx1"/>
          </a:solidFill>
          <a:latin typeface="+mn-lt"/>
          <a:ea typeface="+mn-ea"/>
          <a:cs typeface="+mn-cs"/>
        </a:defRPr>
      </a:lvl7pPr>
      <a:lvl8pPr marL="3197008" algn="l" defTabSz="913431" rtl="0" eaLnBrk="1" latinLnBrk="1" hangingPunct="1">
        <a:defRPr sz="1800" kern="1200">
          <a:solidFill>
            <a:schemeClr val="tx1"/>
          </a:solidFill>
          <a:latin typeface="+mn-lt"/>
          <a:ea typeface="+mn-ea"/>
          <a:cs typeface="+mn-cs"/>
        </a:defRPr>
      </a:lvl8pPr>
      <a:lvl9pPr marL="3653723" algn="l" defTabSz="913431"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gif"/><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D:\교육자료\PPT 자료\books-484766_128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3443" r="19073"/>
          <a:stretch/>
        </p:blipFill>
        <p:spPr bwMode="auto">
          <a:xfrm>
            <a:off x="565116" y="0"/>
            <a:ext cx="10242027" cy="72009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49591" y="1714262"/>
            <a:ext cx="6647080" cy="1446451"/>
          </a:xfrm>
          <a:prstGeom prst="rect">
            <a:avLst/>
          </a:prstGeom>
          <a:noFill/>
        </p:spPr>
        <p:txBody>
          <a:bodyPr wrap="square" lIns="91343" tIns="45671" rIns="91343" bIns="45671" rtlCol="0">
            <a:spAutoFit/>
          </a:bodyPr>
          <a:lstStyle/>
          <a:p>
            <a:pPr algn="ctr"/>
            <a:r>
              <a:rPr lang="en-US" altLang="ko-KR" sz="4400" b="1" dirty="0" smtClean="0">
                <a:solidFill>
                  <a:schemeClr val="bg2">
                    <a:lumMod val="25000"/>
                  </a:schemeClr>
                </a:solidFill>
                <a:latin typeface="Arial" panose="020B0604020202020204" pitchFamily="34" charset="0"/>
                <a:ea typeface="서울남산체 M" panose="02020603020101020101" pitchFamily="18" charset="-127"/>
                <a:cs typeface="Arial" panose="020B0604020202020204" pitchFamily="34" charset="0"/>
              </a:rPr>
              <a:t>Contract Policy for </a:t>
            </a:r>
          </a:p>
          <a:p>
            <a:pPr algn="ctr"/>
            <a:r>
              <a:rPr lang="en-US" altLang="ko-KR" sz="4400" b="1" dirty="0" smtClean="0">
                <a:solidFill>
                  <a:schemeClr val="bg2">
                    <a:lumMod val="25000"/>
                  </a:schemeClr>
                </a:solidFill>
                <a:latin typeface="Arial" panose="020B0604020202020204" pitchFamily="34" charset="0"/>
                <a:ea typeface="서울남산체 M" panose="02020603020101020101" pitchFamily="18" charset="-127"/>
                <a:cs typeface="Arial" panose="020B0604020202020204" pitchFamily="34" charset="0"/>
              </a:rPr>
              <a:t>Purchasing Goods</a:t>
            </a:r>
            <a:endParaRPr lang="ko-KR" altLang="en-US" sz="4400" b="1" dirty="0">
              <a:solidFill>
                <a:schemeClr val="bg2">
                  <a:lumMod val="2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 name="TextBox 6"/>
          <p:cNvSpPr txBox="1"/>
          <p:nvPr/>
        </p:nvSpPr>
        <p:spPr>
          <a:xfrm>
            <a:off x="2278380" y="4229292"/>
            <a:ext cx="5029200" cy="456578"/>
          </a:xfrm>
          <a:prstGeom prst="rect">
            <a:avLst/>
          </a:prstGeom>
          <a:noFill/>
        </p:spPr>
        <p:txBody>
          <a:bodyPr wrap="square" lIns="86401" tIns="43201" rIns="86401" bIns="43201" rtlCol="0">
            <a:spAutoFit/>
          </a:bodyPr>
          <a:lstStyle/>
          <a:p>
            <a:r>
              <a:rPr lang="en-US" altLang="ko-KR" sz="2400" b="1"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PPTI Professor Myung Gyun KIM</a:t>
            </a:r>
            <a:endParaRPr lang="ko-KR" altLang="en-US" sz="2400" b="1"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grpSp>
        <p:nvGrpSpPr>
          <p:cNvPr id="8" name="그룹 14"/>
          <p:cNvGrpSpPr>
            <a:grpSpLocks/>
          </p:cNvGrpSpPr>
          <p:nvPr/>
        </p:nvGrpSpPr>
        <p:grpSpPr bwMode="auto">
          <a:xfrm>
            <a:off x="1550822" y="6030585"/>
            <a:ext cx="3099587" cy="523875"/>
            <a:chOff x="472480" y="6165304"/>
            <a:chExt cx="3000225" cy="499121"/>
          </a:xfrm>
        </p:grpSpPr>
        <p:sp>
          <p:nvSpPr>
            <p:cNvPr id="9" name="모서리가 둥근 직사각형 8"/>
            <p:cNvSpPr/>
            <p:nvPr/>
          </p:nvSpPr>
          <p:spPr>
            <a:xfrm>
              <a:off x="828685" y="6236390"/>
              <a:ext cx="2644020" cy="361485"/>
            </a:xfrm>
            <a:prstGeom prst="roundRect">
              <a:avLst/>
            </a:prstGeom>
            <a:solidFill>
              <a:schemeClr val="accent1">
                <a:lumMod val="50000"/>
              </a:schemeClr>
            </a:solidFill>
            <a:ln>
              <a:noFill/>
            </a:ln>
            <a:effectLst>
              <a:outerShdw blurRad="215900" dist="127000" dir="3540000" algn="ctr" rotWithShape="0">
                <a:srgbClr val="000000">
                  <a:alpha val="43137"/>
                </a:srgbClr>
              </a:outerShdw>
            </a:effectLst>
          </p:spPr>
          <p:style>
            <a:lnRef idx="1">
              <a:schemeClr val="accent1"/>
            </a:lnRef>
            <a:fillRef idx="3">
              <a:schemeClr val="accent1"/>
            </a:fillRef>
            <a:effectRef idx="2">
              <a:schemeClr val="accent1"/>
            </a:effectRef>
            <a:fontRef idx="minor">
              <a:schemeClr val="lt1"/>
            </a:fontRef>
          </p:style>
          <p:txBody>
            <a:bodyPr bIns="72000" anchor="ctr"/>
            <a:lstStyle/>
            <a:p>
              <a:pPr>
                <a:spcBef>
                  <a:spcPct val="20000"/>
                </a:spcBef>
                <a:defRPr/>
              </a:pPr>
              <a:r>
                <a:rPr lang="en-US" altLang="ko-KR" b="1" dirty="0">
                  <a:solidFill>
                    <a:schemeClr val="accent4">
                      <a:lumMod val="20000"/>
                      <a:lumOff val="80000"/>
                    </a:schemeClr>
                  </a:solidFill>
                  <a:effectLst>
                    <a:outerShdw blurRad="38100" dist="38100" dir="2700000" algn="tl">
                      <a:srgbClr val="000000">
                        <a:alpha val="43137"/>
                      </a:srgbClr>
                    </a:outerShdw>
                  </a:effectLst>
                  <a:latin typeface="Arial" pitchFamily="34" charset="0"/>
                  <a:cs typeface="Arial" pitchFamily="34" charset="0"/>
                </a:rPr>
                <a:t>   pptikmk@gmail.com</a:t>
              </a:r>
              <a:endParaRPr lang="ko-KR" altLang="en-US" b="1" dirty="0">
                <a:solidFill>
                  <a:schemeClr val="accent4">
                    <a:lumMod val="20000"/>
                    <a:lumOff val="80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10" name="Picture 64" descr="email 2 icon"/>
            <p:cNvPicPr>
              <a:picLocks noChangeAspect="1" noChangeArrowheads="1"/>
            </p:cNvPicPr>
            <p:nvPr/>
          </p:nvPicPr>
          <p:blipFill>
            <a:blip r:embed="rId4" cstate="print"/>
            <a:srcRect/>
            <a:stretch>
              <a:fillRect/>
            </a:stretch>
          </p:blipFill>
          <p:spPr bwMode="auto">
            <a:xfrm>
              <a:off x="472480" y="6165304"/>
              <a:ext cx="498688" cy="499121"/>
            </a:xfrm>
            <a:prstGeom prst="rect">
              <a:avLst/>
            </a:prstGeom>
            <a:noFill/>
            <a:effectLst>
              <a:outerShdw blurRad="50800" algn="ctr" rotWithShape="0">
                <a:srgbClr val="000000">
                  <a:alpha val="43137"/>
                </a:srgbClr>
              </a:outerShdw>
            </a:effectLst>
            <a:extLst/>
          </p:spPr>
        </p:pic>
      </p:grpSp>
      <p:sp>
        <p:nvSpPr>
          <p:cNvPr id="11" name="모서리가 둥근 직사각형 10"/>
          <p:cNvSpPr/>
          <p:nvPr/>
        </p:nvSpPr>
        <p:spPr bwMode="auto">
          <a:xfrm>
            <a:off x="5625485" y="6109872"/>
            <a:ext cx="2371186" cy="379412"/>
          </a:xfrm>
          <a:prstGeom prst="roundRect">
            <a:avLst/>
          </a:prstGeom>
        </p:spPr>
        <p:style>
          <a:lnRef idx="1">
            <a:schemeClr val="accent5"/>
          </a:lnRef>
          <a:fillRef idx="3">
            <a:schemeClr val="accent5"/>
          </a:fillRef>
          <a:effectRef idx="2">
            <a:schemeClr val="accent5"/>
          </a:effectRef>
          <a:fontRef idx="minor">
            <a:schemeClr val="lt1"/>
          </a:fontRef>
        </p:style>
        <p:txBody>
          <a:bodyPr anchor="ctr"/>
          <a:lstStyle/>
          <a:p>
            <a:pPr>
              <a:spcBef>
                <a:spcPct val="20000"/>
              </a:spcBef>
              <a:defRPr/>
            </a:pPr>
            <a:r>
              <a:rPr lang="en-US" altLang="ko-KR" b="1" dirty="0">
                <a:solidFill>
                  <a:schemeClr val="accent3">
                    <a:lumMod val="20000"/>
                    <a:lumOff val="80000"/>
                  </a:schemeClr>
                </a:solidFill>
                <a:effectLst>
                  <a:outerShdw blurRad="38100" dist="38100" dir="2700000" algn="tl">
                    <a:srgbClr val="000000">
                      <a:alpha val="43137"/>
                    </a:srgbClr>
                  </a:outerShdw>
                </a:effectLst>
                <a:latin typeface="Arial" pitchFamily="34" charset="0"/>
                <a:cs typeface="Arial" pitchFamily="34" charset="0"/>
              </a:rPr>
              <a:t>   </a:t>
            </a:r>
            <a:r>
              <a:rPr lang="en-US" altLang="ko-KR" b="1" dirty="0" smtClean="0">
                <a:solidFill>
                  <a:schemeClr val="accent3">
                    <a:lumMod val="20000"/>
                    <a:lumOff val="80000"/>
                  </a:schemeClr>
                </a:solidFill>
                <a:effectLst>
                  <a:outerShdw blurRad="38100" dist="38100" dir="2700000" algn="tl">
                    <a:srgbClr val="000000">
                      <a:alpha val="43137"/>
                    </a:srgbClr>
                  </a:outerShdw>
                </a:effectLst>
                <a:latin typeface="Arial" pitchFamily="34" charset="0"/>
                <a:cs typeface="Arial" pitchFamily="34" charset="0"/>
              </a:rPr>
              <a:t>070-4056-7628</a:t>
            </a:r>
            <a:endParaRPr lang="ko-KR" altLang="en-US" b="1" dirty="0">
              <a:solidFill>
                <a:schemeClr val="accent3">
                  <a:lumMod val="20000"/>
                  <a:lumOff val="80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12" name="Picture 9" descr="D:\goanimate\ppt\new_layout\tele.png"/>
          <p:cNvPicPr>
            <a:picLocks noChangeAspect="1" noChangeArrowheads="1"/>
          </p:cNvPicPr>
          <p:nvPr/>
        </p:nvPicPr>
        <p:blipFill>
          <a:blip r:embed="rId5" cstate="print"/>
          <a:srcRect/>
          <a:stretch>
            <a:fillRect/>
          </a:stretch>
        </p:blipFill>
        <p:spPr bwMode="auto">
          <a:xfrm>
            <a:off x="5247044" y="6053085"/>
            <a:ext cx="520123" cy="524342"/>
          </a:xfrm>
          <a:prstGeom prst="rect">
            <a:avLst/>
          </a:prstGeom>
          <a:noFill/>
          <a:ln w="9525">
            <a:noFill/>
            <a:miter lim="800000"/>
            <a:headEnd/>
            <a:tailEnd/>
          </a:ln>
        </p:spPr>
      </p:pic>
      <p:pic>
        <p:nvPicPr>
          <p:cNvPr id="1026" name="Picture 2" descr="나라살림 가치창조 조달청"/>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922" y="304630"/>
            <a:ext cx="1123950" cy="428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481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모서리가 둥근 직사각형 67"/>
          <p:cNvSpPr/>
          <p:nvPr/>
        </p:nvSpPr>
        <p:spPr>
          <a:xfrm>
            <a:off x="2656486" y="3606101"/>
            <a:ext cx="6839660" cy="997389"/>
          </a:xfrm>
          <a:prstGeom prst="roundRect">
            <a:avLst>
              <a:gd name="adj" fmla="val 9536"/>
            </a:avLst>
          </a:prstGeom>
          <a:solidFill>
            <a:schemeClr val="accent3">
              <a:lumMod val="40000"/>
              <a:lumOff val="60000"/>
            </a:schemeClr>
          </a:solidFill>
          <a:ln w="12700">
            <a:solidFill>
              <a:schemeClr val="tx1"/>
            </a:solidFill>
            <a:prstDash val="dash"/>
          </a:ln>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3" name="모서리가 둥근 직사각형 42"/>
          <p:cNvSpPr/>
          <p:nvPr/>
        </p:nvSpPr>
        <p:spPr>
          <a:xfrm>
            <a:off x="1077766" y="5227812"/>
            <a:ext cx="7763628" cy="1061692"/>
          </a:xfrm>
          <a:prstGeom prst="roundRect">
            <a:avLst>
              <a:gd name="adj" fmla="val 2473"/>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path path="circle">
              <a:fillToRect l="50000" t="50000" r="50000" b="50000"/>
            </a:path>
            <a:tileRect/>
          </a:gradFill>
          <a:ln w="12700">
            <a:solidFill>
              <a:schemeClr val="tx1"/>
            </a:solidFill>
            <a:prstDash val="dash"/>
          </a:ln>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9" name="모서리가 둥근 직사각형 38"/>
          <p:cNvSpPr/>
          <p:nvPr/>
        </p:nvSpPr>
        <p:spPr>
          <a:xfrm>
            <a:off x="3480750" y="1280809"/>
            <a:ext cx="2197545" cy="1901024"/>
          </a:xfrm>
          <a:prstGeom prst="roundRect">
            <a:avLst>
              <a:gd name="adj" fmla="val 5399"/>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w="9525">
            <a:solidFill>
              <a:srgbClr val="36000C"/>
            </a:solidFill>
          </a:ln>
        </p:spPr>
        <p:style>
          <a:lnRef idx="2">
            <a:schemeClr val="accent2"/>
          </a:lnRef>
          <a:fillRef idx="1">
            <a:schemeClr val="lt1"/>
          </a:fillRef>
          <a:effectRef idx="0">
            <a:schemeClr val="accent2"/>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3" name="모서리가 둥근 직사각형 22"/>
          <p:cNvSpPr/>
          <p:nvPr/>
        </p:nvSpPr>
        <p:spPr>
          <a:xfrm>
            <a:off x="1078496" y="1280808"/>
            <a:ext cx="2197545" cy="1901025"/>
          </a:xfrm>
          <a:prstGeom prst="roundRect">
            <a:avLst>
              <a:gd name="adj" fmla="val 5002"/>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8900000" scaled="1"/>
            <a:tileRect/>
          </a:gradFill>
          <a:ln w="9525">
            <a:solidFill>
              <a:srgbClr val="36000C"/>
            </a:solidFill>
          </a:ln>
        </p:spPr>
        <p:style>
          <a:lnRef idx="2">
            <a:schemeClr val="accent2"/>
          </a:lnRef>
          <a:fillRef idx="1">
            <a:schemeClr val="lt1"/>
          </a:fillRef>
          <a:effectRef idx="0">
            <a:schemeClr val="accent2"/>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 name="원통 14"/>
          <p:cNvSpPr/>
          <p:nvPr/>
        </p:nvSpPr>
        <p:spPr>
          <a:xfrm>
            <a:off x="1322301" y="1585012"/>
            <a:ext cx="1730475" cy="591395"/>
          </a:xfrm>
          <a:prstGeom prst="can">
            <a:avLst/>
          </a:prstGeom>
          <a:gradFill flip="none" rotWithShape="1">
            <a:gsLst>
              <a:gs pos="0">
                <a:schemeClr val="accent1">
                  <a:lumMod val="50000"/>
                  <a:tint val="66000"/>
                  <a:satMod val="160000"/>
                </a:schemeClr>
              </a:gs>
              <a:gs pos="50000">
                <a:schemeClr val="accent1">
                  <a:lumMod val="50000"/>
                  <a:tint val="44500"/>
                  <a:satMod val="160000"/>
                </a:schemeClr>
              </a:gs>
              <a:gs pos="100000">
                <a:schemeClr val="accent1">
                  <a:lumMod val="50000"/>
                  <a:tint val="23500"/>
                  <a:satMod val="160000"/>
                </a:schemeClr>
              </a:gs>
            </a:gsLst>
            <a:lin ang="16200000" scaled="1"/>
            <a:tileRect/>
          </a:gradFill>
          <a:ln w="9525">
            <a:solidFill>
              <a:schemeClr val="tx1"/>
            </a:solidFill>
          </a:ln>
        </p:spPr>
        <p:style>
          <a:lnRef idx="2">
            <a:schemeClr val="accent1"/>
          </a:lnRef>
          <a:fillRef idx="1">
            <a:schemeClr val="lt1"/>
          </a:fillRef>
          <a:effectRef idx="0">
            <a:schemeClr val="accent1"/>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Manufactured goods </a:t>
            </a:r>
          </a:p>
        </p:txBody>
      </p:sp>
      <p:sp>
        <p:nvSpPr>
          <p:cNvPr id="16" name="원통 15"/>
          <p:cNvSpPr/>
          <p:nvPr/>
        </p:nvSpPr>
        <p:spPr>
          <a:xfrm>
            <a:off x="1321298" y="2271010"/>
            <a:ext cx="1730475" cy="625577"/>
          </a:xfrm>
          <a:prstGeom prst="can">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Purchased goods </a:t>
            </a:r>
          </a:p>
        </p:txBody>
      </p:sp>
      <p:grpSp>
        <p:nvGrpSpPr>
          <p:cNvPr id="3" name="그룹 2"/>
          <p:cNvGrpSpPr/>
          <p:nvPr/>
        </p:nvGrpSpPr>
        <p:grpSpPr>
          <a:xfrm>
            <a:off x="3716744" y="1552122"/>
            <a:ext cx="1737051" cy="1311575"/>
            <a:chOff x="4358457" y="2277832"/>
            <a:chExt cx="2066463" cy="1390527"/>
          </a:xfrm>
        </p:grpSpPr>
        <p:sp>
          <p:nvSpPr>
            <p:cNvPr id="20" name="원통 19"/>
            <p:cNvSpPr/>
            <p:nvPr/>
          </p:nvSpPr>
          <p:spPr>
            <a:xfrm>
              <a:off x="4358457" y="2277832"/>
              <a:ext cx="2066463" cy="645834"/>
            </a:xfrm>
            <a:prstGeom prst="can">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General services</a:t>
              </a:r>
            </a:p>
          </p:txBody>
        </p:sp>
        <p:sp>
          <p:nvSpPr>
            <p:cNvPr id="27" name="원통 26"/>
            <p:cNvSpPr/>
            <p:nvPr/>
          </p:nvSpPr>
          <p:spPr>
            <a:xfrm>
              <a:off x="4358457" y="3022525"/>
              <a:ext cx="2066463" cy="645834"/>
            </a:xfrm>
            <a:prstGeom prst="can">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Technical services</a:t>
              </a:r>
            </a:p>
          </p:txBody>
        </p:sp>
      </p:grpSp>
      <p:sp>
        <p:nvSpPr>
          <p:cNvPr id="33" name="TextBox 32"/>
          <p:cNvSpPr txBox="1"/>
          <p:nvPr/>
        </p:nvSpPr>
        <p:spPr>
          <a:xfrm>
            <a:off x="961940" y="251232"/>
            <a:ext cx="3272202"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Type of Contract - Purpose</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34" name="직사각형 33"/>
          <p:cNvSpPr/>
          <p:nvPr/>
        </p:nvSpPr>
        <p:spPr>
          <a:xfrm>
            <a:off x="272226" y="247987"/>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28" name="모서리가 둥근 직사각형 27"/>
          <p:cNvSpPr/>
          <p:nvPr/>
        </p:nvSpPr>
        <p:spPr>
          <a:xfrm>
            <a:off x="6098747" y="839964"/>
            <a:ext cx="3611046" cy="2552382"/>
          </a:xfrm>
          <a:prstGeom prst="roundRect">
            <a:avLst>
              <a:gd name="adj" fmla="val 3521"/>
            </a:avLst>
          </a:prstGeom>
          <a:solidFill>
            <a:schemeClr val="bg1">
              <a:lumMod val="85000"/>
            </a:schemeClr>
          </a:solidFill>
          <a:ln w="12700">
            <a:solidFill>
              <a:schemeClr val="tx1"/>
            </a:solidFill>
            <a:prstDash val="dash"/>
          </a:ln>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lnSpc>
                <a:spcPct val="150000"/>
              </a:lnSpc>
            </a:pPr>
            <a:endParaRPr lang="ko-KR" altLang="en-US" sz="2000" dirty="0" smtClean="0">
              <a:solidFill>
                <a:schemeClr val="tx1"/>
              </a:solidFill>
              <a:latin typeface="서울남산체 M" pitchFamily="18" charset="-127"/>
              <a:ea typeface="서울남산체 M" pitchFamily="18" charset="-127"/>
            </a:endParaRPr>
          </a:p>
        </p:txBody>
      </p:sp>
      <p:sp>
        <p:nvSpPr>
          <p:cNvPr id="38" name="원통 37"/>
          <p:cNvSpPr/>
          <p:nvPr/>
        </p:nvSpPr>
        <p:spPr>
          <a:xfrm>
            <a:off x="6274133" y="2753790"/>
            <a:ext cx="1554231" cy="441211"/>
          </a:xfrm>
          <a:prstGeom prst="can">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36000C"/>
                </a:solidFill>
                <a:latin typeface="Arial" panose="020B0604020202020204" pitchFamily="34" charset="0"/>
                <a:ea typeface="서울남산체 M" pitchFamily="18" charset="-127"/>
                <a:cs typeface="Arial" panose="020B0604020202020204" pitchFamily="34" charset="0"/>
              </a:rPr>
              <a:t>Environment related construction</a:t>
            </a:r>
          </a:p>
        </p:txBody>
      </p:sp>
      <p:sp>
        <p:nvSpPr>
          <p:cNvPr id="37" name="원통 36"/>
          <p:cNvSpPr/>
          <p:nvPr/>
        </p:nvSpPr>
        <p:spPr>
          <a:xfrm>
            <a:off x="7971374" y="2197217"/>
            <a:ext cx="1554231" cy="441211"/>
          </a:xfrm>
          <a:prstGeom prst="can">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path path="circle">
              <a:fillToRect l="50000" t="50000" r="50000" b="50000"/>
            </a:path>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36000C"/>
                </a:solidFill>
                <a:latin typeface="Arial" panose="020B0604020202020204" pitchFamily="34" charset="0"/>
                <a:ea typeface="서울남산체 M" pitchFamily="18" charset="-127"/>
                <a:cs typeface="Arial" panose="020B0604020202020204" pitchFamily="34" charset="0"/>
              </a:rPr>
              <a:t>Cultural construction</a:t>
            </a:r>
          </a:p>
        </p:txBody>
      </p:sp>
      <p:sp>
        <p:nvSpPr>
          <p:cNvPr id="36" name="원통 35"/>
          <p:cNvSpPr/>
          <p:nvPr/>
        </p:nvSpPr>
        <p:spPr>
          <a:xfrm>
            <a:off x="6275178" y="2197218"/>
            <a:ext cx="1554231" cy="441211"/>
          </a:xfrm>
          <a:prstGeom prst="can">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36000C"/>
                </a:solidFill>
                <a:latin typeface="Arial" panose="020B0604020202020204" pitchFamily="34" charset="0"/>
                <a:ea typeface="서울남산체 M" pitchFamily="18" charset="-127"/>
                <a:cs typeface="Arial" panose="020B0604020202020204" pitchFamily="34" charset="0"/>
              </a:rPr>
              <a:t>Firefighting construction</a:t>
            </a:r>
          </a:p>
        </p:txBody>
      </p:sp>
      <p:sp>
        <p:nvSpPr>
          <p:cNvPr id="35" name="원통 34"/>
          <p:cNvSpPr/>
          <p:nvPr/>
        </p:nvSpPr>
        <p:spPr>
          <a:xfrm>
            <a:off x="7971374" y="1630433"/>
            <a:ext cx="1554231" cy="441211"/>
          </a:xfrm>
          <a:prstGeom prst="can">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36000C"/>
                </a:solidFill>
                <a:latin typeface="Arial" panose="020B0604020202020204" pitchFamily="34" charset="0"/>
                <a:ea typeface="서울남산체 M" pitchFamily="18" charset="-127"/>
                <a:cs typeface="Arial" panose="020B0604020202020204" pitchFamily="34" charset="0"/>
              </a:rPr>
              <a:t>ICT construction</a:t>
            </a:r>
          </a:p>
        </p:txBody>
      </p:sp>
      <p:sp>
        <p:nvSpPr>
          <p:cNvPr id="31" name="원통 30"/>
          <p:cNvSpPr/>
          <p:nvPr/>
        </p:nvSpPr>
        <p:spPr>
          <a:xfrm>
            <a:off x="6274133" y="1661391"/>
            <a:ext cx="1554231" cy="441211"/>
          </a:xfrm>
          <a:prstGeom prst="can">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36000C"/>
                </a:solidFill>
                <a:latin typeface="Arial" panose="020B0604020202020204" pitchFamily="34" charset="0"/>
                <a:ea typeface="서울남산체 M" pitchFamily="18" charset="-127"/>
                <a:cs typeface="Arial" panose="020B0604020202020204" pitchFamily="34" charset="0"/>
              </a:rPr>
              <a:t>Electrical construction</a:t>
            </a:r>
          </a:p>
        </p:txBody>
      </p:sp>
      <p:sp>
        <p:nvSpPr>
          <p:cNvPr id="30" name="원통 29"/>
          <p:cNvSpPr/>
          <p:nvPr/>
        </p:nvSpPr>
        <p:spPr>
          <a:xfrm>
            <a:off x="7971374" y="1104818"/>
            <a:ext cx="1554231" cy="441211"/>
          </a:xfrm>
          <a:prstGeom prst="can">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36000C"/>
                </a:solidFill>
                <a:latin typeface="Arial" panose="020B0604020202020204" pitchFamily="34" charset="0"/>
                <a:ea typeface="서울남산체 M" pitchFamily="18" charset="-127"/>
                <a:cs typeface="Arial" panose="020B0604020202020204" pitchFamily="34" charset="0"/>
              </a:rPr>
              <a:t>Professional</a:t>
            </a:r>
          </a:p>
          <a:p>
            <a:pPr algn="ctr" latinLnBrk="0"/>
            <a:r>
              <a:rPr lang="en-US" altLang="ko-KR" sz="1300" dirty="0" smtClean="0">
                <a:solidFill>
                  <a:srgbClr val="36000C"/>
                </a:solidFill>
                <a:latin typeface="Arial" panose="020B0604020202020204" pitchFamily="34" charset="0"/>
                <a:ea typeface="서울남산체 M" pitchFamily="18" charset="-127"/>
                <a:cs typeface="Arial" panose="020B0604020202020204" pitchFamily="34" charset="0"/>
              </a:rPr>
              <a:t>construction</a:t>
            </a:r>
          </a:p>
        </p:txBody>
      </p:sp>
      <p:sp>
        <p:nvSpPr>
          <p:cNvPr id="29" name="원통 28"/>
          <p:cNvSpPr/>
          <p:nvPr/>
        </p:nvSpPr>
        <p:spPr>
          <a:xfrm>
            <a:off x="6275179" y="1104819"/>
            <a:ext cx="1554231" cy="441211"/>
          </a:xfrm>
          <a:prstGeom prst="can">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36000C"/>
                </a:solidFill>
                <a:latin typeface="Arial" panose="020B0604020202020204" pitchFamily="34" charset="0"/>
                <a:ea typeface="서울남산체 M" pitchFamily="18" charset="-127"/>
                <a:cs typeface="Arial" panose="020B0604020202020204" pitchFamily="34" charset="0"/>
              </a:rPr>
              <a:t>General construction</a:t>
            </a:r>
          </a:p>
        </p:txBody>
      </p:sp>
      <p:sp>
        <p:nvSpPr>
          <p:cNvPr id="17" name="모서리가 둥근 직사각형 16"/>
          <p:cNvSpPr/>
          <p:nvPr/>
        </p:nvSpPr>
        <p:spPr>
          <a:xfrm>
            <a:off x="1289361" y="5348795"/>
            <a:ext cx="980184" cy="361813"/>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12700">
            <a:solidFill>
              <a:schemeClr val="tx2">
                <a:lumMod val="7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Domestic goods</a:t>
            </a:r>
          </a:p>
        </p:txBody>
      </p:sp>
      <p:sp>
        <p:nvSpPr>
          <p:cNvPr id="22" name="모서리가 둥근 직사각형 21"/>
          <p:cNvSpPr/>
          <p:nvPr/>
        </p:nvSpPr>
        <p:spPr>
          <a:xfrm>
            <a:off x="6327170" y="583959"/>
            <a:ext cx="2261400" cy="256005"/>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8900000" scaled="1"/>
            <a:tileRect/>
          </a:gradFill>
          <a:ln w="9525">
            <a:solidFill>
              <a:schemeClr val="tx1"/>
            </a:solidFill>
          </a:ln>
          <a:effectLst>
            <a:glow rad="139700">
              <a:schemeClr val="accent2">
                <a:satMod val="175000"/>
                <a:alpha val="40000"/>
              </a:schemeClr>
            </a:glow>
          </a:effectLst>
        </p:spPr>
        <p:style>
          <a:lnRef idx="1">
            <a:schemeClr val="accent6"/>
          </a:lnRef>
          <a:fillRef idx="1001">
            <a:schemeClr val="lt2"/>
          </a:fillRef>
          <a:effectRef idx="1">
            <a:schemeClr val="accent6"/>
          </a:effectRef>
          <a:fontRef idx="minor">
            <a:schemeClr val="dk1"/>
          </a:fontRef>
        </p:style>
        <p:txBody>
          <a:bodyPr wrap="square" lIns="0" tIns="72000" rIns="36000" bIns="180000" rtlCol="0" anchor="ctr">
            <a:noAutofit/>
          </a:bodyPr>
          <a:lstStyle/>
          <a:p>
            <a:pPr algn="ctr" fontAlgn="ctr">
              <a:lnSpc>
                <a:spcPct val="150000"/>
              </a:lnSpc>
            </a:pPr>
            <a:r>
              <a:rPr lang="en-US" altLang="ko-KR" sz="1600" dirty="0" smtClean="0">
                <a:solidFill>
                  <a:schemeClr val="accent2">
                    <a:lumMod val="50000"/>
                  </a:schemeClr>
                </a:solidFill>
                <a:effectLst>
                  <a:outerShdw blurRad="38100" dist="38100" dir="2700000" algn="tl">
                    <a:srgbClr val="000000">
                      <a:alpha val="43137"/>
                    </a:srgbClr>
                  </a:outerShdw>
                </a:effectLst>
                <a:latin typeface="서울남산체 M" pitchFamily="18" charset="-127"/>
                <a:ea typeface="서울남산체 M" pitchFamily="18" charset="-127"/>
              </a:rPr>
              <a:t>Construction Works</a:t>
            </a:r>
            <a:endParaRPr lang="ko-KR" altLang="en-US" sz="1600" dirty="0">
              <a:solidFill>
                <a:schemeClr val="accent2">
                  <a:lumMod val="50000"/>
                </a:schemeClr>
              </a:solidFill>
              <a:effectLst>
                <a:outerShdw blurRad="38100" dist="38100" dir="2700000" algn="tl">
                  <a:srgbClr val="000000">
                    <a:alpha val="43137"/>
                  </a:srgbClr>
                </a:outerShdw>
              </a:effectLst>
              <a:latin typeface="서울남산체 M" pitchFamily="18" charset="-127"/>
              <a:ea typeface="서울남산체 M" pitchFamily="18" charset="-127"/>
            </a:endParaRPr>
          </a:p>
        </p:txBody>
      </p:sp>
      <p:sp>
        <p:nvSpPr>
          <p:cNvPr id="25" name="모서리가 둥근 직사각형 24"/>
          <p:cNvSpPr/>
          <p:nvPr/>
        </p:nvSpPr>
        <p:spPr>
          <a:xfrm>
            <a:off x="1341616" y="1036762"/>
            <a:ext cx="973667" cy="327971"/>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8900000" scaled="1"/>
            <a:tileRect/>
          </a:gradFill>
          <a:ln w="9525">
            <a:solidFill>
              <a:schemeClr val="tx1"/>
            </a:solidFill>
          </a:ln>
          <a:effectLst>
            <a:glow rad="139700">
              <a:schemeClr val="accent2">
                <a:satMod val="175000"/>
                <a:alpha val="40000"/>
              </a:schemeClr>
            </a:glow>
          </a:effectLst>
        </p:spPr>
        <p:style>
          <a:lnRef idx="1">
            <a:schemeClr val="accent6"/>
          </a:lnRef>
          <a:fillRef idx="1001">
            <a:schemeClr val="lt2"/>
          </a:fillRef>
          <a:effectRef idx="1">
            <a:schemeClr val="accent6"/>
          </a:effectRef>
          <a:fontRef idx="minor">
            <a:schemeClr val="dk1"/>
          </a:fontRef>
        </p:style>
        <p:txBody>
          <a:bodyPr wrap="square" lIns="0" tIns="36000" rIns="36000" bIns="144000" rtlCol="0" anchor="ctr">
            <a:noAutofit/>
          </a:bodyPr>
          <a:lstStyle/>
          <a:p>
            <a:pPr algn="ctr" fontAlgn="ctr"/>
            <a:r>
              <a:rPr lang="en-US" altLang="ko-KR" sz="13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Goods</a:t>
            </a:r>
            <a:endParaRPr lang="ko-KR" altLang="en-US" sz="1300"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6" name="모서리가 둥근 직사각형 25"/>
          <p:cNvSpPr/>
          <p:nvPr/>
        </p:nvSpPr>
        <p:spPr>
          <a:xfrm>
            <a:off x="3729769" y="1024308"/>
            <a:ext cx="967221" cy="327971"/>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8900000" scaled="1"/>
            <a:tileRect/>
          </a:gradFill>
          <a:ln w="9525">
            <a:solidFill>
              <a:schemeClr val="tx1"/>
            </a:solidFill>
          </a:ln>
          <a:effectLst>
            <a:glow rad="139700">
              <a:schemeClr val="accent2">
                <a:satMod val="175000"/>
                <a:alpha val="40000"/>
              </a:schemeClr>
            </a:glow>
          </a:effectLst>
        </p:spPr>
        <p:style>
          <a:lnRef idx="1">
            <a:schemeClr val="accent6"/>
          </a:lnRef>
          <a:fillRef idx="1001">
            <a:schemeClr val="lt2"/>
          </a:fillRef>
          <a:effectRef idx="1">
            <a:schemeClr val="accent6"/>
          </a:effectRef>
          <a:fontRef idx="minor">
            <a:schemeClr val="dk1"/>
          </a:fontRef>
        </p:style>
        <p:txBody>
          <a:bodyPr wrap="square" lIns="0" tIns="36000" rIns="36000" bIns="144000" rtlCol="0" anchor="ctr">
            <a:noAutofit/>
          </a:bodyPr>
          <a:lstStyle/>
          <a:p>
            <a:pPr algn="ctr" fontAlgn="ctr"/>
            <a:r>
              <a:rPr lang="en-US" altLang="ko-KR" sz="13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Services</a:t>
            </a:r>
            <a:endParaRPr lang="ko-KR" altLang="en-US" sz="1300"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0" name="모서리가 둥근 직사각형 39"/>
          <p:cNvSpPr/>
          <p:nvPr/>
        </p:nvSpPr>
        <p:spPr>
          <a:xfrm>
            <a:off x="1289361" y="5803806"/>
            <a:ext cx="980184" cy="361813"/>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12700">
            <a:solidFill>
              <a:schemeClr val="tx2">
                <a:lumMod val="7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Foreign goods</a:t>
            </a:r>
          </a:p>
        </p:txBody>
      </p:sp>
      <p:sp>
        <p:nvSpPr>
          <p:cNvPr id="41" name="모서리가 둥근 직사각형 40"/>
          <p:cNvSpPr/>
          <p:nvPr/>
        </p:nvSpPr>
        <p:spPr>
          <a:xfrm>
            <a:off x="2315283" y="5348795"/>
            <a:ext cx="6282707" cy="361813"/>
          </a:xfrm>
          <a:prstGeom prst="roundRect">
            <a:avLst>
              <a:gd name="adj" fmla="val 11212"/>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89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Goods, general services, leases manufactured or supplied domestically</a:t>
            </a:r>
            <a:endPar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2" name="모서리가 둥근 직사각형 41"/>
          <p:cNvSpPr/>
          <p:nvPr/>
        </p:nvSpPr>
        <p:spPr>
          <a:xfrm>
            <a:off x="2305863" y="5803805"/>
            <a:ext cx="6282707" cy="361813"/>
          </a:xfrm>
          <a:prstGeom prst="roundRect">
            <a:avLst>
              <a:gd name="adj" fmla="val 11212"/>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89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Goods and services that cannot be manufactured or supplied domestically</a:t>
            </a:r>
          </a:p>
          <a:p>
            <a:pPr algn="ctr" latinLnBrk="0"/>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Goods and services purchased from foreign loans</a:t>
            </a:r>
          </a:p>
        </p:txBody>
      </p:sp>
      <p:sp>
        <p:nvSpPr>
          <p:cNvPr id="47" name="모서리가 둥근 직사각형 46"/>
          <p:cNvSpPr/>
          <p:nvPr/>
        </p:nvSpPr>
        <p:spPr>
          <a:xfrm>
            <a:off x="2801932" y="3763473"/>
            <a:ext cx="2000207" cy="682691"/>
          </a:xfrm>
          <a:prstGeom prst="roundRect">
            <a:avLst>
              <a:gd name="adj" fmla="val 5509"/>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path path="circle">
              <a:fillToRect l="50000" t="50000" r="50000" b="50000"/>
            </a:path>
            <a:tileRect/>
          </a:gradFill>
          <a:ln w="12700">
            <a:solidFill>
              <a:schemeClr val="tx1"/>
            </a:solidFill>
            <a:prstDash val="dash"/>
          </a:ln>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4" name="순서도: 연결자 43"/>
          <p:cNvSpPr/>
          <p:nvPr/>
        </p:nvSpPr>
        <p:spPr>
          <a:xfrm>
            <a:off x="2953595" y="3836306"/>
            <a:ext cx="591112" cy="524302"/>
          </a:xfrm>
          <a:prstGeom prst="flowChartConnector">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Goods</a:t>
            </a:r>
          </a:p>
        </p:txBody>
      </p:sp>
      <p:sp>
        <p:nvSpPr>
          <p:cNvPr id="46" name="순서도: 연결자 45"/>
          <p:cNvSpPr/>
          <p:nvPr/>
        </p:nvSpPr>
        <p:spPr>
          <a:xfrm>
            <a:off x="4062459" y="3836305"/>
            <a:ext cx="591112" cy="524302"/>
          </a:xfrm>
          <a:prstGeom prst="flowChartConnector">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Services</a:t>
            </a:r>
          </a:p>
        </p:txBody>
      </p:sp>
      <p:sp>
        <p:nvSpPr>
          <p:cNvPr id="5" name="덧셈 기호 4"/>
          <p:cNvSpPr/>
          <p:nvPr/>
        </p:nvSpPr>
        <p:spPr>
          <a:xfrm>
            <a:off x="3644213" y="3942061"/>
            <a:ext cx="329168" cy="312789"/>
          </a:xfrm>
          <a:prstGeom prst="mathPlus">
            <a:avLst/>
          </a:prstGeom>
          <a:solidFill>
            <a:srgbClr val="4B2933"/>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3" name="모서리가 둥근 직사각형 52"/>
          <p:cNvSpPr/>
          <p:nvPr/>
        </p:nvSpPr>
        <p:spPr>
          <a:xfrm>
            <a:off x="5059787" y="3763473"/>
            <a:ext cx="2000207" cy="682691"/>
          </a:xfrm>
          <a:prstGeom prst="roundRect">
            <a:avLst>
              <a:gd name="adj" fmla="val 5509"/>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path path="circle">
              <a:fillToRect l="50000" t="50000" r="50000" b="50000"/>
            </a:path>
            <a:tileRect/>
          </a:gradFill>
          <a:ln w="12700">
            <a:solidFill>
              <a:schemeClr val="tx1"/>
            </a:solidFill>
            <a:prstDash val="dash"/>
          </a:ln>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4" name="순서도: 연결자 53"/>
          <p:cNvSpPr/>
          <p:nvPr/>
        </p:nvSpPr>
        <p:spPr>
          <a:xfrm>
            <a:off x="5211450" y="3836306"/>
            <a:ext cx="591112" cy="524302"/>
          </a:xfrm>
          <a:prstGeom prst="flowChartConnector">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Goods</a:t>
            </a:r>
          </a:p>
        </p:txBody>
      </p:sp>
      <p:sp>
        <p:nvSpPr>
          <p:cNvPr id="55" name="순서도: 연결자 54"/>
          <p:cNvSpPr/>
          <p:nvPr/>
        </p:nvSpPr>
        <p:spPr>
          <a:xfrm>
            <a:off x="6320314" y="3836305"/>
            <a:ext cx="591112" cy="524302"/>
          </a:xfrm>
          <a:prstGeom prst="flowChartConnector">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Construction</a:t>
            </a:r>
          </a:p>
        </p:txBody>
      </p:sp>
      <p:sp>
        <p:nvSpPr>
          <p:cNvPr id="56" name="덧셈 기호 55"/>
          <p:cNvSpPr/>
          <p:nvPr/>
        </p:nvSpPr>
        <p:spPr>
          <a:xfrm>
            <a:off x="5902068" y="3942061"/>
            <a:ext cx="329168" cy="312789"/>
          </a:xfrm>
          <a:prstGeom prst="mathPlus">
            <a:avLst/>
          </a:prstGeom>
          <a:solidFill>
            <a:srgbClr val="4B2933"/>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3" name="모서리가 둥근 직사각형 62"/>
          <p:cNvSpPr/>
          <p:nvPr/>
        </p:nvSpPr>
        <p:spPr>
          <a:xfrm>
            <a:off x="7347429" y="3763206"/>
            <a:ext cx="2000207" cy="682691"/>
          </a:xfrm>
          <a:prstGeom prst="roundRect">
            <a:avLst>
              <a:gd name="adj" fmla="val 5509"/>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path path="circle">
              <a:fillToRect l="50000" t="50000" r="50000" b="50000"/>
            </a:path>
            <a:tileRect/>
          </a:gradFill>
          <a:ln w="12700">
            <a:solidFill>
              <a:schemeClr val="tx1"/>
            </a:solidFill>
            <a:prstDash val="dash"/>
          </a:ln>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5" name="순서도: 연결자 64"/>
          <p:cNvSpPr/>
          <p:nvPr/>
        </p:nvSpPr>
        <p:spPr>
          <a:xfrm>
            <a:off x="7498909" y="3842384"/>
            <a:ext cx="591112" cy="524302"/>
          </a:xfrm>
          <a:prstGeom prst="flowChartConnector">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Services</a:t>
            </a:r>
          </a:p>
        </p:txBody>
      </p:sp>
      <p:sp>
        <p:nvSpPr>
          <p:cNvPr id="66" name="덧셈 기호 65"/>
          <p:cNvSpPr/>
          <p:nvPr/>
        </p:nvSpPr>
        <p:spPr>
          <a:xfrm>
            <a:off x="8189710" y="3928638"/>
            <a:ext cx="329168" cy="312789"/>
          </a:xfrm>
          <a:prstGeom prst="mathPlus">
            <a:avLst/>
          </a:prstGeom>
          <a:solidFill>
            <a:srgbClr val="4B2933"/>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7" name="순서도: 연결자 66"/>
          <p:cNvSpPr/>
          <p:nvPr/>
        </p:nvSpPr>
        <p:spPr>
          <a:xfrm>
            <a:off x="8627602" y="3848962"/>
            <a:ext cx="591112" cy="524302"/>
          </a:xfrm>
          <a:prstGeom prst="flowChartConnector">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Construction</a:t>
            </a:r>
          </a:p>
        </p:txBody>
      </p:sp>
      <p:sp>
        <p:nvSpPr>
          <p:cNvPr id="69" name="모서리가 둥근 직사각형 68"/>
          <p:cNvSpPr/>
          <p:nvPr/>
        </p:nvSpPr>
        <p:spPr>
          <a:xfrm>
            <a:off x="1123812" y="3887633"/>
            <a:ext cx="908916" cy="491644"/>
          </a:xfrm>
          <a:prstGeom prst="roundRect">
            <a:avLst/>
          </a:prstGeom>
          <a:solidFill>
            <a:schemeClr val="accent1">
              <a:lumMod val="60000"/>
              <a:lumOff val="40000"/>
            </a:schemeClr>
          </a:solidFill>
          <a:ln w="9525">
            <a:solidFill>
              <a:schemeClr val="tx2">
                <a:lumMod val="7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Combined</a:t>
            </a:r>
          </a:p>
        </p:txBody>
      </p:sp>
      <p:cxnSp>
        <p:nvCxnSpPr>
          <p:cNvPr id="9" name="직선 화살표 연결선 8"/>
          <p:cNvCxnSpPr/>
          <p:nvPr/>
        </p:nvCxnSpPr>
        <p:spPr>
          <a:xfrm>
            <a:off x="2177268" y="4124211"/>
            <a:ext cx="250168" cy="0"/>
          </a:xfrm>
          <a:prstGeom prst="straightConnector1">
            <a:avLst/>
          </a:prstGeom>
          <a:ln w="12700">
            <a:solidFill>
              <a:srgbClr val="36000C"/>
            </a:solidFill>
            <a:tailEnd type="arrow"/>
          </a:ln>
        </p:spPr>
        <p:style>
          <a:lnRef idx="1">
            <a:schemeClr val="accent1"/>
          </a:lnRef>
          <a:fillRef idx="0">
            <a:schemeClr val="accent1"/>
          </a:fillRef>
          <a:effectRef idx="0">
            <a:schemeClr val="accent1"/>
          </a:effectRef>
          <a:fontRef idx="minor">
            <a:schemeClr val="tx1"/>
          </a:fontRef>
        </p:style>
      </p:cxnSp>
      <p:cxnSp>
        <p:nvCxnSpPr>
          <p:cNvPr id="7" name="직선 화살표 연결선 6"/>
          <p:cNvCxnSpPr/>
          <p:nvPr/>
        </p:nvCxnSpPr>
        <p:spPr>
          <a:xfrm>
            <a:off x="3808797" y="4446164"/>
            <a:ext cx="0" cy="306156"/>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8" name="모서리가 둥근 직사각형 47"/>
          <p:cNvSpPr/>
          <p:nvPr/>
        </p:nvSpPr>
        <p:spPr>
          <a:xfrm>
            <a:off x="2801932" y="4752321"/>
            <a:ext cx="2000208" cy="276895"/>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36000C"/>
                </a:solidFill>
                <a:latin typeface="Arial" panose="020B0604020202020204" pitchFamily="34" charset="0"/>
                <a:ea typeface="서울남산체 M" pitchFamily="18" charset="-127"/>
                <a:cs typeface="Arial" panose="020B0604020202020204" pitchFamily="34" charset="0"/>
              </a:rPr>
              <a:t>SW projects(Article 16.2-3)</a:t>
            </a:r>
          </a:p>
        </p:txBody>
      </p:sp>
    </p:spTree>
    <p:extLst>
      <p:ext uri="{BB962C8B-B14F-4D97-AF65-F5344CB8AC3E}">
        <p14:creationId xmlns:p14="http://schemas.microsoft.com/office/powerpoint/2010/main" val="1529778444"/>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모서리가 둥근 직사각형 41"/>
          <p:cNvSpPr/>
          <p:nvPr/>
        </p:nvSpPr>
        <p:spPr>
          <a:xfrm>
            <a:off x="956963" y="1079425"/>
            <a:ext cx="8956720" cy="2524104"/>
          </a:xfrm>
          <a:prstGeom prst="roundRect">
            <a:avLst>
              <a:gd name="adj" fmla="val 2903"/>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8900000" scaled="1"/>
            <a:tileRect/>
          </a:gradFill>
          <a:ln w="12700">
            <a:solidFill>
              <a:schemeClr val="accent6">
                <a:lumMod val="50000"/>
              </a:schemeClr>
            </a:solidFill>
            <a:prstDash val="solid"/>
          </a:ln>
          <a:effectLst>
            <a:glow rad="101600">
              <a:schemeClr val="accent3">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0" rtlCol="0" anchor="ctr">
            <a:noAutofit/>
          </a:bodyPr>
          <a:lstStyle/>
          <a:p>
            <a:endParaRPr lang="en-US" altLang="ko-KR" sz="13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endParaRPr>
          </a:p>
          <a:p>
            <a:endParaRPr lang="en-US" altLang="ko-KR" sz="1300" dirty="0">
              <a:solidFill>
                <a:srgbClr val="472135"/>
              </a:solidFill>
              <a:latin typeface="Arial" panose="020B0604020202020204" pitchFamily="34" charset="0"/>
              <a:ea typeface="서울남산체 M" panose="02020603020101020101" pitchFamily="18" charset="-127"/>
              <a:cs typeface="Arial" panose="020B0604020202020204" pitchFamily="34" charset="0"/>
            </a:endParaRPr>
          </a:p>
          <a:p>
            <a:endParaRPr lang="en-US" altLang="ko-KR" sz="13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endParaRPr>
          </a:p>
          <a:p>
            <a:endParaRPr lang="en-US" altLang="ko-KR" sz="1300" dirty="0">
              <a:solidFill>
                <a:srgbClr val="472135"/>
              </a:solidFill>
              <a:latin typeface="Arial" panose="020B0604020202020204" pitchFamily="34" charset="0"/>
              <a:ea typeface="서울남산체 M" panose="02020603020101020101" pitchFamily="18" charset="-127"/>
              <a:cs typeface="Arial" panose="020B0604020202020204" pitchFamily="34" charset="0"/>
            </a:endParaRPr>
          </a:p>
          <a:p>
            <a:endParaRPr lang="en-US" altLang="ko-KR" sz="13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endParaRPr>
          </a:p>
          <a:p>
            <a:r>
              <a:rPr lang="ko-KR" altLang="en-US" sz="13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rPr>
              <a:t>  </a:t>
            </a:r>
            <a:endParaRPr lang="en-US" altLang="ko-KR" sz="13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endParaRPr>
          </a:p>
          <a:p>
            <a:endParaRPr lang="en-US" altLang="ko-KR" sz="1300" dirty="0">
              <a:solidFill>
                <a:srgbClr val="472135"/>
              </a:solidFill>
              <a:latin typeface="Arial" panose="020B0604020202020204" pitchFamily="34" charset="0"/>
              <a:ea typeface="서울남산체 M" panose="02020603020101020101" pitchFamily="18" charset="-127"/>
              <a:cs typeface="Arial" panose="020B0604020202020204" pitchFamily="34" charset="0"/>
            </a:endParaRPr>
          </a:p>
          <a:p>
            <a:endParaRPr lang="en-US" altLang="ko-KR" sz="13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endParaRPr>
          </a:p>
          <a:p>
            <a:r>
              <a:rPr lang="en-US" altLang="ko-KR" sz="1300" dirty="0">
                <a:solidFill>
                  <a:srgbClr val="472135"/>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rPr>
              <a:t>  Article 7(contract type) </a:t>
            </a:r>
            <a:r>
              <a:rPr lang="ko-KR" altLang="en-US" sz="1300" dirty="0">
                <a:solidFill>
                  <a:srgbClr val="472135"/>
                </a:solidFill>
                <a:latin typeface="Arial" panose="020B0604020202020204" pitchFamily="34" charset="0"/>
                <a:ea typeface="서울남산체 M" panose="02020603020101020101" pitchFamily="18" charset="-127"/>
                <a:cs typeface="Arial" panose="020B0604020202020204" pitchFamily="34" charset="0"/>
              </a:rPr>
              <a:t>① </a:t>
            </a:r>
            <a:r>
              <a:rPr lang="en-US" altLang="ko-KR" sz="13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rPr>
              <a:t>… must be put to competition. However, considering the purpose, nature and scale of contract, by presidential decree, limited competition or designated competition or private contract can be conducted</a:t>
            </a:r>
            <a:endParaRPr lang="ko-KR" altLang="en-US" sz="1300" dirty="0" smtClean="0">
              <a:solidFill>
                <a:srgbClr val="472135"/>
              </a:solidFill>
              <a:latin typeface="Arial" panose="020B0604020202020204" pitchFamily="34" charset="0"/>
              <a:ea typeface="서울남산체 M" pitchFamily="18" charset="-127"/>
              <a:cs typeface="Arial" panose="020B0604020202020204" pitchFamily="34" charset="0"/>
            </a:endParaRPr>
          </a:p>
        </p:txBody>
      </p:sp>
      <p:sp>
        <p:nvSpPr>
          <p:cNvPr id="34" name="모서리가 둥근 직사각형 33"/>
          <p:cNvSpPr/>
          <p:nvPr/>
        </p:nvSpPr>
        <p:spPr>
          <a:xfrm>
            <a:off x="955537" y="4559459"/>
            <a:ext cx="8958146" cy="1782181"/>
          </a:xfrm>
          <a:prstGeom prst="roundRect">
            <a:avLst>
              <a:gd name="adj" fmla="val 4688"/>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0800000" scaled="1"/>
            <a:tileRect/>
          </a:gradFill>
          <a:ln w="12700">
            <a:solidFill>
              <a:schemeClr val="tx1"/>
            </a:solidFill>
            <a:prstDash val="dash"/>
          </a:ln>
          <a:effectLst>
            <a:glow rad="101600">
              <a:schemeClr val="accent3">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8" name="원통 27"/>
          <p:cNvSpPr/>
          <p:nvPr/>
        </p:nvSpPr>
        <p:spPr>
          <a:xfrm>
            <a:off x="6037490" y="4773167"/>
            <a:ext cx="1760151" cy="579642"/>
          </a:xfrm>
          <a:prstGeom prst="can">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ln w="3175">
            <a:solidFill>
              <a:schemeClr val="tx1"/>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Multiple competition for similar goods</a:t>
            </a:r>
            <a:endParaRPr lang="ko-KR" altLang="en-US" sz="13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1" name="원통 30"/>
          <p:cNvSpPr/>
          <p:nvPr/>
        </p:nvSpPr>
        <p:spPr>
          <a:xfrm>
            <a:off x="7946383" y="5496343"/>
            <a:ext cx="1760153" cy="579642"/>
          </a:xfrm>
          <a:prstGeom prst="can">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ln w="3175">
            <a:solidFill>
              <a:schemeClr val="tx1"/>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Framework contracting(MAS)</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63" name="직선 연결선 62"/>
          <p:cNvCxnSpPr/>
          <p:nvPr/>
        </p:nvCxnSpPr>
        <p:spPr>
          <a:xfrm flipV="1">
            <a:off x="3146827" y="480477"/>
            <a:ext cx="7648966" cy="13793"/>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61940" y="251232"/>
            <a:ext cx="2090788"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Type of Contract</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11" name="직사각형 10"/>
          <p:cNvSpPr/>
          <p:nvPr/>
        </p:nvSpPr>
        <p:spPr>
          <a:xfrm>
            <a:off x="272226" y="247987"/>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grpSp>
        <p:nvGrpSpPr>
          <p:cNvPr id="2" name="그룹 1"/>
          <p:cNvGrpSpPr/>
          <p:nvPr/>
        </p:nvGrpSpPr>
        <p:grpSpPr>
          <a:xfrm>
            <a:off x="1179693" y="1466310"/>
            <a:ext cx="8034529" cy="1246881"/>
            <a:chOff x="1336461" y="1828828"/>
            <a:chExt cx="8163420" cy="1298041"/>
          </a:xfrm>
        </p:grpSpPr>
        <p:sp>
          <p:nvSpPr>
            <p:cNvPr id="21" name="모서리가 둥근 직사각형 20"/>
            <p:cNvSpPr/>
            <p:nvPr/>
          </p:nvSpPr>
          <p:spPr>
            <a:xfrm>
              <a:off x="1336461" y="1828828"/>
              <a:ext cx="6093951" cy="1298041"/>
            </a:xfrm>
            <a:prstGeom prst="roundRect">
              <a:avLst>
                <a:gd name="adj" fmla="val 5369"/>
              </a:avLst>
            </a:prstGeom>
            <a:ln w="12700">
              <a:solidFill>
                <a:srgbClr val="116975"/>
              </a:solidFill>
              <a:prstDash val="dash"/>
            </a:ln>
            <a:effectLst>
              <a:glow rad="101600">
                <a:schemeClr val="accent3">
                  <a:satMod val="175000"/>
                  <a:alpha val="40000"/>
                </a:schemeClr>
              </a:glow>
              <a:outerShdw blurRad="50800" dist="38100" dir="2700000" algn="tl"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 name="원통 2"/>
            <p:cNvSpPr/>
            <p:nvPr/>
          </p:nvSpPr>
          <p:spPr>
            <a:xfrm>
              <a:off x="1586874" y="2084623"/>
              <a:ext cx="1738770" cy="805668"/>
            </a:xfrm>
            <a:prstGeom prst="can">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a:effectLst>
              <a:glow rad="1016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Open Competition</a:t>
              </a:r>
            </a:p>
          </p:txBody>
        </p:sp>
        <p:sp>
          <p:nvSpPr>
            <p:cNvPr id="24" name="원통 23"/>
            <p:cNvSpPr/>
            <p:nvPr/>
          </p:nvSpPr>
          <p:spPr>
            <a:xfrm>
              <a:off x="3523646" y="2084623"/>
              <a:ext cx="1738770" cy="805668"/>
            </a:xfrm>
            <a:prstGeom prst="can">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a:effectLst>
              <a:glow rad="1016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C00000"/>
                  </a:solidFill>
                  <a:latin typeface="Arial" panose="020B0604020202020204" pitchFamily="34" charset="0"/>
                  <a:ea typeface="서울남산체 M" pitchFamily="18" charset="-127"/>
                  <a:cs typeface="Arial" panose="020B0604020202020204" pitchFamily="34" charset="0"/>
                </a:rPr>
                <a:t>Limited Competition</a:t>
              </a:r>
            </a:p>
          </p:txBody>
        </p:sp>
        <p:sp>
          <p:nvSpPr>
            <p:cNvPr id="36" name="원통 35"/>
            <p:cNvSpPr/>
            <p:nvPr/>
          </p:nvSpPr>
          <p:spPr>
            <a:xfrm>
              <a:off x="7725487" y="2078229"/>
              <a:ext cx="1774394" cy="805668"/>
            </a:xfrm>
            <a:prstGeom prst="can">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solidFill>
                <a:schemeClr val="tx1"/>
              </a:solidFill>
            </a:ln>
            <a:effectLst>
              <a:glow rad="1397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Direct Contracts</a:t>
              </a:r>
            </a:p>
          </p:txBody>
        </p:sp>
        <p:sp>
          <p:nvSpPr>
            <p:cNvPr id="40" name="원통 39"/>
            <p:cNvSpPr/>
            <p:nvPr/>
          </p:nvSpPr>
          <p:spPr>
            <a:xfrm>
              <a:off x="5453922" y="2084623"/>
              <a:ext cx="1738770" cy="805668"/>
            </a:xfrm>
            <a:prstGeom prst="can">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ln>
              <a:solidFill>
                <a:schemeClr val="tx1"/>
              </a:solidFill>
            </a:ln>
            <a:effectLst>
              <a:glow rad="1016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Designated Competition</a:t>
              </a:r>
            </a:p>
          </p:txBody>
        </p:sp>
      </p:grpSp>
      <p:sp>
        <p:nvSpPr>
          <p:cNvPr id="27" name="원통 26"/>
          <p:cNvSpPr/>
          <p:nvPr/>
        </p:nvSpPr>
        <p:spPr>
          <a:xfrm>
            <a:off x="6037488" y="5496343"/>
            <a:ext cx="1760153" cy="579642"/>
          </a:xfrm>
          <a:prstGeom prst="can">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ln w="3175">
            <a:solidFill>
              <a:schemeClr val="tx1"/>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Competition bidding for desired quantity</a:t>
            </a:r>
            <a:endParaRPr lang="ko-KR" altLang="en-US" sz="13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0" name="원통 29"/>
          <p:cNvSpPr/>
          <p:nvPr/>
        </p:nvSpPr>
        <p:spPr>
          <a:xfrm>
            <a:off x="7946383" y="4773167"/>
            <a:ext cx="1760152" cy="579642"/>
          </a:xfrm>
          <a:prstGeom prst="can">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ln w="3175">
            <a:solidFill>
              <a:schemeClr val="tx1"/>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Lowest price</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33" name="원통 32"/>
          <p:cNvSpPr/>
          <p:nvPr/>
        </p:nvSpPr>
        <p:spPr>
          <a:xfrm>
            <a:off x="1308680" y="4950910"/>
            <a:ext cx="1534642" cy="879903"/>
          </a:xfrm>
          <a:prstGeom prst="can">
            <a:avLst/>
          </a:prstGeom>
          <a:solidFill>
            <a:schemeClr val="accent1">
              <a:lumMod val="75000"/>
            </a:schemeClr>
          </a:solidFill>
          <a:ln w="3175">
            <a:solidFill>
              <a:schemeClr val="tx1"/>
            </a:solidFill>
          </a:ln>
          <a:effectLst>
            <a:glow rad="101600">
              <a:schemeClr val="accent3">
                <a:satMod val="175000"/>
                <a:alpha val="40000"/>
              </a:schemeClr>
            </a:glow>
            <a:outerShdw blurRad="57150" dist="19050" dir="5400000" algn="ctr" rotWithShape="0">
              <a:srgbClr val="000000">
                <a:alpha val="63000"/>
              </a:srgbClr>
            </a:outerShdw>
          </a:effectLst>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300" dirty="0" smtClean="0">
                <a:solidFill>
                  <a:schemeClr val="bg2"/>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Eligibility Test</a:t>
            </a:r>
            <a:endParaRPr lang="ko-KR" altLang="en-US" sz="1300" dirty="0">
              <a:solidFill>
                <a:schemeClr val="bg2"/>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15" name="모서리가 둥근 직사각형 14"/>
          <p:cNvSpPr/>
          <p:nvPr/>
        </p:nvSpPr>
        <p:spPr>
          <a:xfrm>
            <a:off x="1334991" y="853311"/>
            <a:ext cx="1534642" cy="321845"/>
          </a:xfrm>
          <a:prstGeom prst="roundRect">
            <a:avLst>
              <a:gd name="adj" fmla="val 14426"/>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bg2">
                <a:lumMod val="10000"/>
              </a:schemeClr>
            </a:solidFill>
          </a:ln>
        </p:spPr>
        <p:style>
          <a:lnRef idx="1">
            <a:schemeClr val="accent6"/>
          </a:lnRef>
          <a:fillRef idx="2">
            <a:schemeClr val="accent6"/>
          </a:fillRef>
          <a:effectRef idx="1">
            <a:schemeClr val="accent6"/>
          </a:effectRef>
          <a:fontRef idx="minor">
            <a:schemeClr val="dk1"/>
          </a:fontRef>
        </p:style>
        <p:txBody>
          <a:bodyPr wrap="square" lIns="0" tIns="72000" rIns="36000" bIns="108000" rtlCol="0" anchor="ctr">
            <a:noAutofit/>
          </a:bodyPr>
          <a:lstStyle/>
          <a:p>
            <a:pPr algn="ctr" latinLnBrk="0"/>
            <a:r>
              <a:rPr lang="en-US" altLang="ko-KR" sz="1300" dirty="0" smtClean="0">
                <a:solidFill>
                  <a:schemeClr val="tx2">
                    <a:lumMod val="50000"/>
                  </a:schemeClr>
                </a:solidFill>
                <a:latin typeface="Arial" panose="020B0604020202020204" pitchFamily="34" charset="0"/>
                <a:ea typeface="서울남산체 M" pitchFamily="18" charset="-127"/>
                <a:cs typeface="Arial" panose="020B0604020202020204" pitchFamily="34" charset="0"/>
              </a:rPr>
              <a:t>Type of Contract </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 name="모서리가 둥근 직사각형 3"/>
          <p:cNvSpPr/>
          <p:nvPr/>
        </p:nvSpPr>
        <p:spPr>
          <a:xfrm>
            <a:off x="1334991" y="4336528"/>
            <a:ext cx="1534642" cy="317982"/>
          </a:xfrm>
          <a:prstGeom prst="roundRect">
            <a:avLst>
              <a:gd name="adj" fmla="val 11366"/>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8900000" scaled="1"/>
            <a:tileRect/>
          </a:gradFill>
          <a:ln>
            <a:solidFill>
              <a:schemeClr val="bg2">
                <a:lumMod val="1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Means of selecting winning bidder</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 name="위쪽 화살표 4"/>
          <p:cNvSpPr/>
          <p:nvPr/>
        </p:nvSpPr>
        <p:spPr>
          <a:xfrm>
            <a:off x="5550379" y="3925440"/>
            <a:ext cx="913011" cy="163527"/>
          </a:xfrm>
          <a:prstGeom prst="upArrow">
            <a:avLst>
              <a:gd name="adj1" fmla="val 50000"/>
              <a:gd name="adj2" fmla="val 58845"/>
            </a:avLst>
          </a:prstGeom>
          <a:gradFill flip="none" rotWithShape="1">
            <a:gsLst>
              <a:gs pos="0">
                <a:srgbClr val="0070C0">
                  <a:tint val="66000"/>
                  <a:satMod val="160000"/>
                </a:srgbClr>
              </a:gs>
              <a:gs pos="100000">
                <a:srgbClr val="0070C0">
                  <a:tint val="44500"/>
                  <a:satMod val="160000"/>
                  <a:lumMod val="80000"/>
                </a:srgbClr>
              </a:gs>
              <a:gs pos="99000">
                <a:srgbClr val="0070C0">
                  <a:tint val="23500"/>
                  <a:satMod val="160000"/>
                  <a:lumMod val="72000"/>
                </a:srgbClr>
              </a:gs>
            </a:gsLst>
            <a:lin ang="5400000" scaled="1"/>
            <a:tileRect/>
          </a:gradFill>
          <a:ln w="12700">
            <a:noFill/>
          </a:ln>
          <a:effectLst>
            <a:glow rad="635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5" name="모서리가 둥근 직사각형 34"/>
          <p:cNvSpPr/>
          <p:nvPr/>
        </p:nvSpPr>
        <p:spPr>
          <a:xfrm>
            <a:off x="5438283" y="1224478"/>
            <a:ext cx="1380701" cy="322949"/>
          </a:xfrm>
          <a:prstGeom prst="roundRect">
            <a:avLst>
              <a:gd name="adj" fmla="val 8691"/>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72000" rIns="36000" bIns="108000"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Competition</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4" name="모서리가 둥근 직사각형 43"/>
          <p:cNvSpPr/>
          <p:nvPr/>
        </p:nvSpPr>
        <p:spPr>
          <a:xfrm>
            <a:off x="3265700" y="4398648"/>
            <a:ext cx="2345690" cy="1759315"/>
          </a:xfrm>
          <a:prstGeom prst="roundRect">
            <a:avLst>
              <a:gd name="adj" fmla="val 5317"/>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lin ang="13500000" scaled="1"/>
            <a:tileRect/>
          </a:gradFill>
          <a:ln w="12700">
            <a:solidFill>
              <a:schemeClr val="tx1"/>
            </a:solidFill>
            <a:prstDash val="dash"/>
          </a:ln>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sz="1300" dirty="0">
              <a:latin typeface="Arial" panose="020B0604020202020204" pitchFamily="34" charset="0"/>
              <a:cs typeface="Arial" panose="020B0604020202020204" pitchFamily="34" charset="0"/>
            </a:endParaRPr>
          </a:p>
        </p:txBody>
      </p:sp>
      <p:sp>
        <p:nvSpPr>
          <p:cNvPr id="48" name="모서리가 둥근 직사각형 47"/>
          <p:cNvSpPr/>
          <p:nvPr/>
        </p:nvSpPr>
        <p:spPr>
          <a:xfrm>
            <a:off x="3485701" y="4170761"/>
            <a:ext cx="1191554" cy="333182"/>
          </a:xfrm>
          <a:prstGeom prst="roundRect">
            <a:avLst>
              <a:gd name="adj" fmla="val 14435"/>
            </a:avLst>
          </a:prstGeom>
          <a:gradFill flip="none" rotWithShape="1">
            <a:gsLst>
              <a:gs pos="0">
                <a:schemeClr val="accent6">
                  <a:lumMod val="50000"/>
                  <a:tint val="66000"/>
                  <a:satMod val="160000"/>
                </a:schemeClr>
              </a:gs>
              <a:gs pos="100000">
                <a:schemeClr val="accent6">
                  <a:lumMod val="50000"/>
                  <a:tint val="23500"/>
                  <a:satMod val="160000"/>
                </a:schemeClr>
              </a:gs>
            </a:gsLst>
            <a:lin ang="162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bIns="72000" rtlCol="0" anchor="ctr"/>
          <a:lstStyle/>
          <a:p>
            <a:pPr algn="ctr"/>
            <a:r>
              <a:rPr lang="en-US" altLang="ko-KR" sz="1300" dirty="0" smtClean="0">
                <a:solidFill>
                  <a:srgbClr val="36000C"/>
                </a:solidFill>
                <a:latin typeface="Arial" panose="020B0604020202020204" pitchFamily="34" charset="0"/>
                <a:ea typeface="서울남산체 M" pitchFamily="18" charset="-127"/>
                <a:cs typeface="Arial" panose="020B0604020202020204" pitchFamily="34" charset="0"/>
              </a:rPr>
              <a:t>Evaluate proposal</a:t>
            </a:r>
            <a:endParaRPr lang="ko-KR" altLang="en-US" sz="1300" dirty="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32" name="원통 31"/>
          <p:cNvSpPr/>
          <p:nvPr/>
        </p:nvSpPr>
        <p:spPr>
          <a:xfrm>
            <a:off x="3465970" y="5410076"/>
            <a:ext cx="1843988" cy="579642"/>
          </a:xfrm>
          <a:prstGeom prst="can">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3175">
            <a:solidFill>
              <a:schemeClr val="tx1"/>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Contract by negotiation</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29" name="원통 28"/>
          <p:cNvSpPr/>
          <p:nvPr/>
        </p:nvSpPr>
        <p:spPr>
          <a:xfrm>
            <a:off x="3465970" y="4674244"/>
            <a:ext cx="1843988" cy="579642"/>
          </a:xfrm>
          <a:prstGeom prst="can">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3175">
            <a:solidFill>
              <a:schemeClr val="tx1"/>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2 stage competition fore spec. &amp; price</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 name="직사각형 6"/>
          <p:cNvSpPr/>
          <p:nvPr/>
        </p:nvSpPr>
        <p:spPr>
          <a:xfrm>
            <a:off x="3465970" y="3618236"/>
            <a:ext cx="1697022" cy="292388"/>
          </a:xfrm>
          <a:prstGeom prst="rect">
            <a:avLst/>
          </a:prstGeom>
        </p:spPr>
        <p:txBody>
          <a:bodyPr wrap="square">
            <a:spAutoFit/>
          </a:bodyPr>
          <a:lstStyle/>
          <a:p>
            <a:r>
              <a:rPr lang="en-US" altLang="ko-KR" sz="1300" dirty="0" smtClean="0">
                <a:solidFill>
                  <a:srgbClr val="0000FF"/>
                </a:solidFill>
                <a:latin typeface="Arial" panose="020B0604020202020204" pitchFamily="34" charset="0"/>
                <a:ea typeface="서울남산체 M" panose="02020603020101020101" pitchFamily="18" charset="-127"/>
                <a:cs typeface="Arial" panose="020B0604020202020204" pitchFamily="34" charset="0"/>
              </a:rPr>
              <a:t>Limited competition</a:t>
            </a:r>
            <a:endParaRPr lang="ko-KR" altLang="en-US" sz="1300" dirty="0">
              <a:solidFill>
                <a:srgbClr val="0000FF"/>
              </a:solidFill>
              <a:latin typeface="Arial" panose="020B0604020202020204" pitchFamily="34" charset="0"/>
              <a:cs typeface="Arial" panose="020B0604020202020204" pitchFamily="34" charset="0"/>
            </a:endParaRPr>
          </a:p>
        </p:txBody>
      </p:sp>
      <p:sp>
        <p:nvSpPr>
          <p:cNvPr id="37" name="직사각형 36"/>
          <p:cNvSpPr/>
          <p:nvPr/>
        </p:nvSpPr>
        <p:spPr>
          <a:xfrm>
            <a:off x="5043662" y="3618146"/>
            <a:ext cx="2307323" cy="292388"/>
          </a:xfrm>
          <a:prstGeom prst="rect">
            <a:avLst/>
          </a:prstGeom>
        </p:spPr>
        <p:txBody>
          <a:bodyPr wrap="square">
            <a:spAutoFit/>
          </a:bodyPr>
          <a:lstStyle/>
          <a:p>
            <a:r>
              <a:rPr lang="en-US" altLang="ko-KR" sz="1300" dirty="0" smtClean="0">
                <a:solidFill>
                  <a:srgbClr val="0000FF"/>
                </a:solidFill>
                <a:latin typeface="Arial" panose="020B0604020202020204" pitchFamily="34" charset="0"/>
                <a:ea typeface="서울남산체 M" panose="02020603020101020101" pitchFamily="18" charset="-127"/>
                <a:cs typeface="Arial" panose="020B0604020202020204" pitchFamily="34" charset="0"/>
              </a:rPr>
              <a:t>Designated competition</a:t>
            </a:r>
            <a:endParaRPr lang="ko-KR" altLang="en-US" sz="1300"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9865193"/>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856150" y="184151"/>
            <a:ext cx="2090788"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Type of Contract</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16" name="직사각형 15"/>
          <p:cNvSpPr/>
          <p:nvPr/>
        </p:nvSpPr>
        <p:spPr>
          <a:xfrm>
            <a:off x="215076" y="1854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cxnSp>
        <p:nvCxnSpPr>
          <p:cNvPr id="15" name="직선 연결선 14"/>
          <p:cNvCxnSpPr>
            <a:stCxn id="13" idx="3"/>
          </p:cNvCxnSpPr>
          <p:nvPr/>
        </p:nvCxnSpPr>
        <p:spPr>
          <a:xfrm flipV="1">
            <a:off x="2946938" y="390525"/>
            <a:ext cx="7854412" cy="46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7" name="오각형 56"/>
          <p:cNvSpPr/>
          <p:nvPr/>
        </p:nvSpPr>
        <p:spPr>
          <a:xfrm>
            <a:off x="3546080" y="4803024"/>
            <a:ext cx="182580" cy="102274"/>
          </a:xfrm>
          <a:prstGeom prst="homePlate">
            <a:avLst/>
          </a:prstGeom>
          <a:solidFill>
            <a:schemeClr val="accent4">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55" name="오각형 54"/>
          <p:cNvSpPr/>
          <p:nvPr/>
        </p:nvSpPr>
        <p:spPr>
          <a:xfrm>
            <a:off x="3548428" y="4348162"/>
            <a:ext cx="182580" cy="102274"/>
          </a:xfrm>
          <a:prstGeom prst="homePlate">
            <a:avLst/>
          </a:prstGeom>
          <a:solidFill>
            <a:schemeClr val="accent4">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51" name="오각형 50"/>
          <p:cNvSpPr/>
          <p:nvPr/>
        </p:nvSpPr>
        <p:spPr>
          <a:xfrm>
            <a:off x="2253389" y="4560528"/>
            <a:ext cx="182580" cy="102274"/>
          </a:xfrm>
          <a:prstGeom prst="homePlate">
            <a:avLst/>
          </a:prstGeom>
          <a:solidFill>
            <a:srgbClr val="7030A0"/>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37" name="모서리가 둥근 직사각형 36"/>
          <p:cNvSpPr/>
          <p:nvPr/>
        </p:nvSpPr>
        <p:spPr>
          <a:xfrm>
            <a:off x="1169571" y="4203064"/>
            <a:ext cx="1214252" cy="850612"/>
          </a:xfrm>
          <a:prstGeom prst="roundRect">
            <a:avLst>
              <a:gd name="adj" fmla="val 4434"/>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9525">
            <a:solidFill>
              <a:schemeClr val="bg2">
                <a:lumMod val="10000"/>
              </a:schemeClr>
            </a:solidFill>
          </a:ln>
          <a:effectLst>
            <a:glow rad="101600">
              <a:schemeClr val="accent5">
                <a:satMod val="175000"/>
                <a:alpha val="40000"/>
              </a:schemeClr>
            </a:glow>
          </a:effectLst>
        </p:spPr>
        <p:style>
          <a:lnRef idx="3">
            <a:schemeClr val="lt1"/>
          </a:lnRef>
          <a:fillRef idx="1">
            <a:schemeClr val="accent2"/>
          </a:fillRef>
          <a:effectRef idx="1">
            <a:schemeClr val="accent2"/>
          </a:effectRef>
          <a:fontRef idx="minor">
            <a:schemeClr val="lt1"/>
          </a:fontRef>
        </p:style>
        <p:txBody>
          <a:bodyPr lIns="36000" rIns="36000" bIns="108000" rtlCol="0" anchor="ctr"/>
          <a:lstStyle/>
          <a:p>
            <a:pPr algn="ctr" defTabSz="753283" fontAlgn="ctr">
              <a:defRPr/>
            </a:pPr>
            <a:r>
              <a:rPr lang="en-US" altLang="ko-KR" sz="14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rPr>
              <a:t>Limited competition</a:t>
            </a:r>
            <a:endParaRPr lang="ko-KR" altLang="en-US" sz="1400" dirty="0">
              <a:solidFill>
                <a:srgbClr val="472135"/>
              </a:solidFill>
              <a:latin typeface="Arial" panose="020B0604020202020204" pitchFamily="34" charset="0"/>
              <a:cs typeface="Arial" panose="020B0604020202020204" pitchFamily="34" charset="0"/>
            </a:endParaRPr>
          </a:p>
        </p:txBody>
      </p:sp>
      <p:sp>
        <p:nvSpPr>
          <p:cNvPr id="42" name="모서리가 둥근 직사각형 41"/>
          <p:cNvSpPr/>
          <p:nvPr/>
        </p:nvSpPr>
        <p:spPr>
          <a:xfrm>
            <a:off x="3842443" y="4203064"/>
            <a:ext cx="4343629" cy="392471"/>
          </a:xfrm>
          <a:prstGeom prst="roundRect">
            <a:avLst>
              <a:gd name="adj" fmla="val 8187"/>
            </a:avLst>
          </a:prstGeom>
          <a:gradFill flip="none" rotWithShape="1">
            <a:gsLst>
              <a:gs pos="0">
                <a:schemeClr val="accent4">
                  <a:lumMod val="50000"/>
                  <a:tint val="66000"/>
                  <a:satMod val="160000"/>
                </a:schemeClr>
              </a:gs>
              <a:gs pos="20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solidFill>
          </a:ln>
        </p:spPr>
        <p:style>
          <a:lnRef idx="1">
            <a:schemeClr val="accent3"/>
          </a:lnRef>
          <a:fillRef idx="2">
            <a:schemeClr val="accent3"/>
          </a:fillRef>
          <a:effectRef idx="1">
            <a:schemeClr val="accent3"/>
          </a:effectRef>
          <a:fontRef idx="minor">
            <a:schemeClr val="dk1"/>
          </a:fontRef>
        </p:style>
        <p:txBody>
          <a:bodyPr bIns="108000" rtlCol="0" anchor="ctr"/>
          <a:lstStyle/>
          <a:p>
            <a:pPr algn="just" defTabSz="753283" fontAlgn="ctr">
              <a:defRPr/>
            </a:pP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limit participation requirements concerning technical skills, past performances &amp; construction skills</a:t>
            </a:r>
          </a:p>
        </p:txBody>
      </p:sp>
      <p:sp>
        <p:nvSpPr>
          <p:cNvPr id="45" name="모서리가 둥근 직사각형 44"/>
          <p:cNvSpPr/>
          <p:nvPr/>
        </p:nvSpPr>
        <p:spPr>
          <a:xfrm>
            <a:off x="3842443" y="4661205"/>
            <a:ext cx="4343629" cy="392471"/>
          </a:xfrm>
          <a:prstGeom prst="roundRect">
            <a:avLst>
              <a:gd name="adj" fmla="val 6554"/>
            </a:avLst>
          </a:prstGeom>
          <a:gradFill flip="none" rotWithShape="1">
            <a:gsLst>
              <a:gs pos="0">
                <a:schemeClr val="accent4">
                  <a:lumMod val="50000"/>
                  <a:tint val="66000"/>
                  <a:satMod val="160000"/>
                </a:schemeClr>
              </a:gs>
              <a:gs pos="20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solidFill>
          </a:ln>
        </p:spPr>
        <p:style>
          <a:lnRef idx="1">
            <a:schemeClr val="accent3"/>
          </a:lnRef>
          <a:fillRef idx="2">
            <a:schemeClr val="accent3"/>
          </a:fillRef>
          <a:effectRef idx="1">
            <a:schemeClr val="accent3"/>
          </a:effectRef>
          <a:fontRef idx="minor">
            <a:schemeClr val="dk1"/>
          </a:fontRef>
        </p:style>
        <p:txBody>
          <a:bodyPr bIns="108000" rtlCol="0" anchor="ctr"/>
          <a:lstStyle/>
          <a:p>
            <a:pPr algn="just" defTabSz="753283" fontAlgn="ctr">
              <a:defRPr/>
            </a:pP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main business office limited to metropolitan city or provinces</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5" name="모서리가 둥근 직사각형 24"/>
          <p:cNvSpPr/>
          <p:nvPr/>
        </p:nvSpPr>
        <p:spPr>
          <a:xfrm>
            <a:off x="2551068" y="4203064"/>
            <a:ext cx="1123820" cy="392471"/>
          </a:xfrm>
          <a:prstGeom prst="roundRect">
            <a:avLst>
              <a:gd name="adj" fmla="val 8199"/>
            </a:avLst>
          </a:prstGeom>
          <a:gradFill flip="none" rotWithShape="1">
            <a:gsLst>
              <a:gs pos="0">
                <a:schemeClr val="accent4">
                  <a:lumMod val="50000"/>
                  <a:tint val="66000"/>
                  <a:satMod val="160000"/>
                </a:schemeClr>
              </a:gs>
              <a:gs pos="17000">
                <a:schemeClr val="accent4">
                  <a:lumMod val="50000"/>
                  <a:tint val="44500"/>
                  <a:satMod val="160000"/>
                </a:schemeClr>
              </a:gs>
              <a:gs pos="100000">
                <a:schemeClr val="accent4">
                  <a:lumMod val="50000"/>
                  <a:tint val="23500"/>
                  <a:satMod val="160000"/>
                </a:schemeClr>
              </a:gs>
            </a:gsLst>
            <a:lin ang="16200000" scaled="1"/>
            <a:tileRect/>
          </a:gradFill>
          <a:ln w="9525">
            <a:solidFill>
              <a:schemeClr val="bg2">
                <a:lumMod val="10000"/>
              </a:schemeClr>
            </a:solidFill>
          </a:ln>
        </p:spPr>
        <p:style>
          <a:lnRef idx="3">
            <a:schemeClr val="lt1"/>
          </a:lnRef>
          <a:fillRef idx="1">
            <a:schemeClr val="accent2"/>
          </a:fillRef>
          <a:effectRef idx="1">
            <a:schemeClr val="accent2"/>
          </a:effectRef>
          <a:fontRef idx="minor">
            <a:schemeClr val="lt1"/>
          </a:fontRef>
        </p:style>
        <p:txBody>
          <a:bodyPr lIns="36000" rIns="36000" bIns="108000" rtlCol="0" anchor="ctr"/>
          <a:lstStyle/>
          <a:p>
            <a:pPr algn="ctr" defTabSz="753283" fontAlgn="ctr">
              <a:defRPr/>
            </a:pPr>
            <a:r>
              <a:rPr lang="en-US" altLang="ko-KR" sz="1400" dirty="0" smtClean="0">
                <a:solidFill>
                  <a:srgbClr val="0000FF"/>
                </a:solidFill>
                <a:latin typeface="Arial" panose="020B0604020202020204" pitchFamily="34" charset="0"/>
                <a:ea typeface="서울남산체 M" panose="02020603020101020101" pitchFamily="18" charset="-127"/>
                <a:cs typeface="Arial" panose="020B0604020202020204" pitchFamily="34" charset="0"/>
              </a:rPr>
              <a:t>Limit past performance</a:t>
            </a:r>
            <a:endParaRPr lang="ko-KR" altLang="en-US" sz="1400" dirty="0">
              <a:solidFill>
                <a:srgbClr val="0000FF"/>
              </a:solidFill>
              <a:latin typeface="Arial" panose="020B0604020202020204" pitchFamily="34" charset="0"/>
              <a:cs typeface="Arial" panose="020B0604020202020204" pitchFamily="34" charset="0"/>
            </a:endParaRPr>
          </a:p>
        </p:txBody>
      </p:sp>
      <p:sp>
        <p:nvSpPr>
          <p:cNvPr id="28" name="모서리가 둥근 직사각형 27"/>
          <p:cNvSpPr/>
          <p:nvPr/>
        </p:nvSpPr>
        <p:spPr>
          <a:xfrm>
            <a:off x="2551068" y="4661205"/>
            <a:ext cx="1123820" cy="392471"/>
          </a:xfrm>
          <a:prstGeom prst="roundRect">
            <a:avLst>
              <a:gd name="adj" fmla="val 8199"/>
            </a:avLst>
          </a:prstGeom>
          <a:gradFill flip="none" rotWithShape="1">
            <a:gsLst>
              <a:gs pos="0">
                <a:schemeClr val="accent4">
                  <a:lumMod val="50000"/>
                  <a:tint val="66000"/>
                  <a:satMod val="160000"/>
                </a:schemeClr>
              </a:gs>
              <a:gs pos="17000">
                <a:schemeClr val="accent4">
                  <a:lumMod val="50000"/>
                  <a:tint val="44500"/>
                  <a:satMod val="160000"/>
                </a:schemeClr>
              </a:gs>
              <a:gs pos="100000">
                <a:schemeClr val="accent4">
                  <a:lumMod val="50000"/>
                  <a:tint val="23500"/>
                  <a:satMod val="160000"/>
                </a:schemeClr>
              </a:gs>
            </a:gsLst>
            <a:lin ang="16200000" scaled="1"/>
            <a:tileRect/>
          </a:gradFill>
          <a:ln w="9525">
            <a:solidFill>
              <a:schemeClr val="bg2">
                <a:lumMod val="10000"/>
              </a:schemeClr>
            </a:solidFill>
          </a:ln>
        </p:spPr>
        <p:style>
          <a:lnRef idx="3">
            <a:schemeClr val="lt1"/>
          </a:lnRef>
          <a:fillRef idx="1">
            <a:schemeClr val="accent2"/>
          </a:fillRef>
          <a:effectRef idx="1">
            <a:schemeClr val="accent2"/>
          </a:effectRef>
          <a:fontRef idx="minor">
            <a:schemeClr val="lt1"/>
          </a:fontRef>
        </p:style>
        <p:txBody>
          <a:bodyPr lIns="36000" rIns="36000" bIns="108000" rtlCol="0" anchor="ctr"/>
          <a:lstStyle/>
          <a:p>
            <a:pPr algn="ctr" defTabSz="753283" fontAlgn="ctr">
              <a:defRPr/>
            </a:pPr>
            <a:r>
              <a:rPr lang="en-US" altLang="ko-KR" sz="1400" dirty="0" smtClean="0">
                <a:solidFill>
                  <a:srgbClr val="0000FF"/>
                </a:solidFill>
                <a:latin typeface="Arial" panose="020B0604020202020204" pitchFamily="34" charset="0"/>
                <a:ea typeface="서울남산체 M" panose="02020603020101020101" pitchFamily="18" charset="-127"/>
                <a:cs typeface="Arial" panose="020B0604020202020204" pitchFamily="34" charset="0"/>
              </a:rPr>
              <a:t>Limit region</a:t>
            </a:r>
            <a:endParaRPr lang="ko-KR" altLang="en-US" sz="1400" dirty="0">
              <a:solidFill>
                <a:srgbClr val="0000FF"/>
              </a:solidFill>
              <a:latin typeface="Arial" panose="020B0604020202020204" pitchFamily="34" charset="0"/>
              <a:cs typeface="Arial" panose="020B0604020202020204" pitchFamily="34" charset="0"/>
            </a:endParaRPr>
          </a:p>
        </p:txBody>
      </p:sp>
      <p:grpSp>
        <p:nvGrpSpPr>
          <p:cNvPr id="58" name="그룹 57"/>
          <p:cNvGrpSpPr/>
          <p:nvPr/>
        </p:nvGrpSpPr>
        <p:grpSpPr>
          <a:xfrm>
            <a:off x="1171843" y="5264615"/>
            <a:ext cx="8426990" cy="399003"/>
            <a:chOff x="1320349" y="1057002"/>
            <a:chExt cx="8426990" cy="399003"/>
          </a:xfrm>
        </p:grpSpPr>
        <p:sp>
          <p:nvSpPr>
            <p:cNvPr id="59" name="모서리가 둥근 직사각형 58"/>
            <p:cNvSpPr/>
            <p:nvPr/>
          </p:nvSpPr>
          <p:spPr>
            <a:xfrm>
              <a:off x="2699574" y="1063533"/>
              <a:ext cx="7047765" cy="392472"/>
            </a:xfrm>
            <a:prstGeom prst="roundRect">
              <a:avLst>
                <a:gd name="adj" fmla="val 8793"/>
              </a:avLst>
            </a:prstGeom>
            <a:gradFill flip="none" rotWithShape="1">
              <a:gsLst>
                <a:gs pos="0">
                  <a:schemeClr val="accent4">
                    <a:lumMod val="50000"/>
                    <a:tint val="66000"/>
                    <a:satMod val="160000"/>
                  </a:schemeClr>
                </a:gs>
                <a:gs pos="11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solidFill>
            </a:ln>
          </p:spPr>
          <p:style>
            <a:lnRef idx="1">
              <a:schemeClr val="accent3"/>
            </a:lnRef>
            <a:fillRef idx="2">
              <a:schemeClr val="accent3"/>
            </a:fillRef>
            <a:effectRef idx="1">
              <a:schemeClr val="accent3"/>
            </a:effectRef>
            <a:fontRef idx="minor">
              <a:schemeClr val="dk1"/>
            </a:fontRef>
          </p:style>
          <p:txBody>
            <a:bodyPr bIns="108000" rtlCol="0" anchor="ctr"/>
            <a:lstStyle/>
            <a:p>
              <a:pPr algn="just" defTabSz="753283" fontAlgn="ctr">
                <a:defRPr/>
              </a:pPr>
              <a:r>
                <a:rPr lang="en-US" altLang="ko-KR" sz="14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No more than 10 bidders, Specialized equipment or past performance required for contract implementation</a:t>
              </a:r>
              <a:endParaRPr lang="ko-KR" altLang="en-US" sz="1400" b="1"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0" name="오각형 59"/>
            <p:cNvSpPr/>
            <p:nvPr/>
          </p:nvSpPr>
          <p:spPr>
            <a:xfrm>
              <a:off x="2399481" y="1200481"/>
              <a:ext cx="182580" cy="102274"/>
            </a:xfrm>
            <a:prstGeom prst="homePlate">
              <a:avLst/>
            </a:prstGeom>
            <a:solidFill>
              <a:srgbClr val="7030A0"/>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61" name="모서리가 둥근 직사각형 60"/>
            <p:cNvSpPr/>
            <p:nvPr/>
          </p:nvSpPr>
          <p:spPr>
            <a:xfrm>
              <a:off x="1320349" y="1057002"/>
              <a:ext cx="1205164" cy="399003"/>
            </a:xfrm>
            <a:prstGeom prst="roundRect">
              <a:avLst>
                <a:gd name="adj" fmla="val 8199"/>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9525">
              <a:solidFill>
                <a:schemeClr val="bg2">
                  <a:lumMod val="10000"/>
                </a:schemeClr>
              </a:solidFill>
            </a:ln>
          </p:spPr>
          <p:style>
            <a:lnRef idx="3">
              <a:schemeClr val="lt1"/>
            </a:lnRef>
            <a:fillRef idx="1">
              <a:schemeClr val="accent2"/>
            </a:fillRef>
            <a:effectRef idx="1">
              <a:schemeClr val="accent2"/>
            </a:effectRef>
            <a:fontRef idx="minor">
              <a:schemeClr val="lt1"/>
            </a:fontRef>
          </p:style>
          <p:txBody>
            <a:bodyPr lIns="36000" rIns="36000" bIns="108000" rtlCol="0" anchor="ctr"/>
            <a:lstStyle/>
            <a:p>
              <a:pPr algn="ctr" defTabSz="753283" fontAlgn="ctr">
                <a:defRPr/>
              </a:pPr>
              <a:r>
                <a:rPr lang="en-US" altLang="ko-KR" sz="14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rPr>
                <a:t>Designated competition</a:t>
              </a:r>
              <a:endParaRPr lang="ko-KR" altLang="en-US" sz="1400" dirty="0">
                <a:solidFill>
                  <a:srgbClr val="472135"/>
                </a:solidFill>
                <a:latin typeface="Arial" panose="020B0604020202020204" pitchFamily="34" charset="0"/>
                <a:cs typeface="Arial" panose="020B0604020202020204" pitchFamily="34" charset="0"/>
              </a:endParaRPr>
            </a:p>
          </p:txBody>
        </p:sp>
      </p:grpSp>
      <p:sp>
        <p:nvSpPr>
          <p:cNvPr id="10" name="모서리가 둥근 직사각형 9"/>
          <p:cNvSpPr/>
          <p:nvPr/>
        </p:nvSpPr>
        <p:spPr>
          <a:xfrm>
            <a:off x="944528" y="3932418"/>
            <a:ext cx="8945941" cy="2066580"/>
          </a:xfrm>
          <a:prstGeom prst="roundRect">
            <a:avLst>
              <a:gd name="adj" fmla="val 2828"/>
            </a:avLst>
          </a:prstGeom>
          <a:noFill/>
          <a:ln w="12700">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 name="모서리가 둥근 직사각형 5"/>
          <p:cNvSpPr/>
          <p:nvPr/>
        </p:nvSpPr>
        <p:spPr>
          <a:xfrm>
            <a:off x="944528" y="894820"/>
            <a:ext cx="8918717" cy="2686580"/>
          </a:xfrm>
          <a:prstGeom prst="roundRect">
            <a:avLst>
              <a:gd name="adj" fmla="val 5100"/>
            </a:avLst>
          </a:prstGeom>
          <a:solidFill>
            <a:schemeClr val="accent3">
              <a:lumMod val="40000"/>
              <a:lumOff val="60000"/>
            </a:schemeClr>
          </a:solidFill>
          <a:ln>
            <a:solidFill>
              <a:srgbClr val="150640"/>
            </a:solidFill>
          </a:ln>
          <a:effectLst>
            <a:outerShdw blurRad="50800" dist="38100" dir="2700000" algn="tl"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cxnSp>
        <p:nvCxnSpPr>
          <p:cNvPr id="17" name="직선 연결선 16"/>
          <p:cNvCxnSpPr/>
          <p:nvPr/>
        </p:nvCxnSpPr>
        <p:spPr>
          <a:xfrm>
            <a:off x="1338301" y="2188235"/>
            <a:ext cx="8219863" cy="0"/>
          </a:xfrm>
          <a:prstGeom prst="line">
            <a:avLst/>
          </a:prstGeom>
          <a:ln w="12700">
            <a:solidFill>
              <a:srgbClr val="AC3514"/>
            </a:solidFill>
          </a:ln>
        </p:spPr>
        <p:style>
          <a:lnRef idx="1">
            <a:schemeClr val="accent1"/>
          </a:lnRef>
          <a:fillRef idx="0">
            <a:schemeClr val="accent1"/>
          </a:fillRef>
          <a:effectRef idx="0">
            <a:schemeClr val="accent1"/>
          </a:effectRef>
          <a:fontRef idx="minor">
            <a:schemeClr val="tx1"/>
          </a:fontRef>
        </p:style>
      </p:cxnSp>
      <p:sp>
        <p:nvSpPr>
          <p:cNvPr id="4" name="왼쪽 화살표 3"/>
          <p:cNvSpPr/>
          <p:nvPr/>
        </p:nvSpPr>
        <p:spPr>
          <a:xfrm>
            <a:off x="1657653" y="1409756"/>
            <a:ext cx="6334674" cy="339628"/>
          </a:xfrm>
          <a:prstGeom prst="leftArrow">
            <a:avLst>
              <a:gd name="adj1" fmla="val 50000"/>
              <a:gd name="adj2" fmla="val 34504"/>
            </a:avLst>
          </a:prstGeom>
          <a:gradFill flip="none" rotWithShape="1">
            <a:gsLst>
              <a:gs pos="0">
                <a:schemeClr val="accent1">
                  <a:tint val="66000"/>
                  <a:satMod val="160000"/>
                  <a:lumMod val="0"/>
                </a:schemeClr>
              </a:gs>
              <a:gs pos="100000">
                <a:schemeClr val="accent1">
                  <a:lumMod val="50000"/>
                  <a:tint val="44500"/>
                  <a:satMod val="160000"/>
                </a:schemeClr>
              </a:gs>
              <a:gs pos="100000">
                <a:schemeClr val="accent1">
                  <a:lumMod val="50000"/>
                  <a:tint val="23500"/>
                  <a:satMod val="160000"/>
                </a:schemeClr>
              </a:gs>
            </a:gsLst>
            <a:lin ang="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 name="오른쪽 화살표 4"/>
          <p:cNvSpPr/>
          <p:nvPr/>
        </p:nvSpPr>
        <p:spPr>
          <a:xfrm>
            <a:off x="3031323" y="2679966"/>
            <a:ext cx="6328784" cy="344442"/>
          </a:xfrm>
          <a:prstGeom prst="rightArrow">
            <a:avLst>
              <a:gd name="adj1" fmla="val 50000"/>
              <a:gd name="adj2" fmla="val 32811"/>
            </a:avLst>
          </a:prstGeom>
          <a:gradFill flip="none" rotWithShape="1">
            <a:gsLst>
              <a:gs pos="0">
                <a:schemeClr val="accent2">
                  <a:tint val="66000"/>
                  <a:satMod val="160000"/>
                  <a:lumMod val="22000"/>
                </a:schemeClr>
              </a:gs>
              <a:gs pos="100000">
                <a:schemeClr val="accent2">
                  <a:lumMod val="50000"/>
                  <a:tint val="44500"/>
                  <a:satMod val="160000"/>
                </a:schemeClr>
              </a:gs>
              <a:gs pos="100000">
                <a:schemeClr val="accent2">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0" name="모서리가 둥근 직사각형 39"/>
          <p:cNvSpPr/>
          <p:nvPr/>
        </p:nvSpPr>
        <p:spPr>
          <a:xfrm>
            <a:off x="2551068" y="1106018"/>
            <a:ext cx="1440696" cy="312525"/>
          </a:xfrm>
          <a:prstGeom prst="roundRect">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rgbClr val="150640"/>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400" dirty="0">
                <a:solidFill>
                  <a:schemeClr val="tx1"/>
                </a:solidFill>
                <a:latin typeface="Arial" panose="020B0604020202020204" pitchFamily="34" charset="0"/>
                <a:ea typeface="서울남산체 M" panose="02020603020101020101" pitchFamily="18" charset="-127"/>
                <a:cs typeface="Arial" panose="020B0604020202020204" pitchFamily="34" charset="0"/>
              </a:rPr>
              <a:t>Competition </a:t>
            </a: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guaranteed</a:t>
            </a:r>
            <a:endParaRPr lang="ko-KR" altLang="en-US" sz="14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41" name="모서리가 둥근 직사각형 40"/>
          <p:cNvSpPr/>
          <p:nvPr/>
        </p:nvSpPr>
        <p:spPr>
          <a:xfrm>
            <a:off x="4100354" y="1121123"/>
            <a:ext cx="2281911" cy="284332"/>
          </a:xfrm>
          <a:prstGeom prst="roundRect">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rgbClr val="150640"/>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Increase of uncertainty</a:t>
            </a:r>
            <a:endParaRPr lang="ko-KR" altLang="en-US" sz="14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44" name="모서리가 둥근 직사각형 43"/>
          <p:cNvSpPr/>
          <p:nvPr/>
        </p:nvSpPr>
        <p:spPr>
          <a:xfrm>
            <a:off x="4584357" y="3011510"/>
            <a:ext cx="1429338" cy="258098"/>
          </a:xfrm>
          <a:prstGeom prst="roundRect">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rgbClr val="150640"/>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Select supplier</a:t>
            </a:r>
            <a:endParaRPr lang="ko-KR" altLang="en-US" sz="14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46" name="모서리가 둥근 직사각형 45"/>
          <p:cNvSpPr/>
          <p:nvPr/>
        </p:nvSpPr>
        <p:spPr>
          <a:xfrm>
            <a:off x="6091882" y="3011508"/>
            <a:ext cx="1368642" cy="347928"/>
          </a:xfrm>
          <a:prstGeom prst="roundRect">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rgbClr val="150640"/>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Quality guaranteed</a:t>
            </a:r>
            <a:endParaRPr lang="ko-KR" altLang="en-US" sz="14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6" name="모서리가 둥근 직사각형 55"/>
          <p:cNvSpPr/>
          <p:nvPr/>
        </p:nvSpPr>
        <p:spPr>
          <a:xfrm>
            <a:off x="7514684" y="3011510"/>
            <a:ext cx="1604601" cy="347926"/>
          </a:xfrm>
          <a:prstGeom prst="roundRect">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rgbClr val="150640"/>
            </a:solidFill>
          </a:ln>
        </p:spPr>
        <p:style>
          <a:lnRef idx="0">
            <a:schemeClr val="accent2"/>
          </a:lnRef>
          <a:fillRef idx="1003">
            <a:schemeClr val="lt2"/>
          </a:fillRef>
          <a:effectRef idx="3">
            <a:schemeClr val="accent2"/>
          </a:effectRef>
          <a:fontRef idx="minor">
            <a:schemeClr val="lt1"/>
          </a:fontRef>
        </p:style>
        <p:txBody>
          <a:bodyPr rtlCol="0" anchor="ctr"/>
          <a:lstStyle/>
          <a:p>
            <a:pPr algn="ct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Complaints </a:t>
            </a:r>
            <a:endParaRPr lang="ko-KR" altLang="en-US" sz="14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43" name="직선 연결선 42"/>
          <p:cNvCxnSpPr/>
          <p:nvPr/>
        </p:nvCxnSpPr>
        <p:spPr>
          <a:xfrm>
            <a:off x="1342604" y="2340635"/>
            <a:ext cx="8219863" cy="0"/>
          </a:xfrm>
          <a:prstGeom prst="line">
            <a:avLst/>
          </a:prstGeom>
          <a:ln w="12700">
            <a:solidFill>
              <a:srgbClr val="AC3514"/>
            </a:solidFill>
          </a:ln>
        </p:spPr>
        <p:style>
          <a:lnRef idx="1">
            <a:schemeClr val="accent1"/>
          </a:lnRef>
          <a:fillRef idx="0">
            <a:schemeClr val="accent1"/>
          </a:fillRef>
          <a:effectRef idx="0">
            <a:schemeClr val="accent1"/>
          </a:effectRef>
          <a:fontRef idx="minor">
            <a:schemeClr val="tx1"/>
          </a:fontRef>
        </p:style>
      </p:cxnSp>
      <p:sp>
        <p:nvSpPr>
          <p:cNvPr id="33" name="모서리가 둥근 직사각형 32"/>
          <p:cNvSpPr/>
          <p:nvPr/>
        </p:nvSpPr>
        <p:spPr>
          <a:xfrm>
            <a:off x="1913557" y="2057606"/>
            <a:ext cx="1205164" cy="377161"/>
          </a:xfrm>
          <a:prstGeom prst="roundRect">
            <a:avLst>
              <a:gd name="adj" fmla="val 8199"/>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9525">
            <a:solidFill>
              <a:schemeClr val="accent1">
                <a:lumMod val="50000"/>
              </a:schemeClr>
            </a:solidFill>
          </a:ln>
          <a:effectLst>
            <a:glow rad="635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lIns="36000" rIns="36000" bIns="108000" rtlCol="0" anchor="ctr"/>
          <a:lstStyle/>
          <a:p>
            <a:pPr algn="ctr" defTabSz="753283" fontAlgn="ctr">
              <a:defRPr/>
            </a:pPr>
            <a:r>
              <a:rPr lang="en-US" altLang="ko-KR" sz="14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rPr>
              <a:t>Open competition</a:t>
            </a:r>
            <a:endParaRPr lang="ko-KR" altLang="en-US" sz="1400" dirty="0">
              <a:solidFill>
                <a:srgbClr val="472135"/>
              </a:solidFill>
              <a:latin typeface="Arial" panose="020B0604020202020204" pitchFamily="34" charset="0"/>
              <a:cs typeface="Arial" panose="020B0604020202020204" pitchFamily="34" charset="0"/>
            </a:endParaRPr>
          </a:p>
        </p:txBody>
      </p:sp>
      <p:sp>
        <p:nvSpPr>
          <p:cNvPr id="34" name="모서리가 둥근 직사각형 33"/>
          <p:cNvSpPr/>
          <p:nvPr/>
        </p:nvSpPr>
        <p:spPr>
          <a:xfrm>
            <a:off x="3903686" y="2057606"/>
            <a:ext cx="1214252" cy="377161"/>
          </a:xfrm>
          <a:prstGeom prst="roundRect">
            <a:avLst>
              <a:gd name="adj" fmla="val 4434"/>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9525">
            <a:solidFill>
              <a:schemeClr val="accent1">
                <a:lumMod val="50000"/>
              </a:schemeClr>
            </a:solidFill>
          </a:ln>
          <a:effectLst>
            <a:glow rad="635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lIns="36000" rIns="36000" bIns="108000" rtlCol="0" anchor="ctr"/>
          <a:lstStyle/>
          <a:p>
            <a:pPr algn="ctr" defTabSz="753283" fontAlgn="ctr">
              <a:defRPr/>
            </a:pPr>
            <a:r>
              <a:rPr lang="en-US" altLang="ko-KR" sz="14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rPr>
              <a:t>Limited competition</a:t>
            </a:r>
            <a:endParaRPr lang="ko-KR" altLang="en-US" sz="1400" dirty="0">
              <a:solidFill>
                <a:srgbClr val="472135"/>
              </a:solidFill>
              <a:latin typeface="Arial" panose="020B0604020202020204" pitchFamily="34" charset="0"/>
              <a:cs typeface="Arial" panose="020B0604020202020204" pitchFamily="34" charset="0"/>
            </a:endParaRPr>
          </a:p>
        </p:txBody>
      </p:sp>
      <p:sp>
        <p:nvSpPr>
          <p:cNvPr id="38" name="모서리가 둥근 직사각형 37"/>
          <p:cNvSpPr/>
          <p:nvPr/>
        </p:nvSpPr>
        <p:spPr>
          <a:xfrm>
            <a:off x="5869756" y="2057606"/>
            <a:ext cx="1211980" cy="377161"/>
          </a:xfrm>
          <a:prstGeom prst="roundRect">
            <a:avLst>
              <a:gd name="adj" fmla="val 8199"/>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9525">
            <a:solidFill>
              <a:schemeClr val="accent1">
                <a:lumMod val="50000"/>
              </a:schemeClr>
            </a:solidFill>
          </a:ln>
          <a:effectLst>
            <a:glow rad="635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lIns="36000" rIns="36000" bIns="108000" rtlCol="0" anchor="ctr"/>
          <a:lstStyle/>
          <a:p>
            <a:pPr algn="ctr" defTabSz="753283" fontAlgn="ctr">
              <a:defRPr/>
            </a:pPr>
            <a:r>
              <a:rPr lang="en-US" altLang="ko-KR" sz="14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rPr>
              <a:t>Designated competition</a:t>
            </a:r>
            <a:endParaRPr lang="ko-KR" altLang="en-US" sz="1400" dirty="0">
              <a:solidFill>
                <a:srgbClr val="472135"/>
              </a:solidFill>
              <a:latin typeface="Arial" panose="020B0604020202020204" pitchFamily="34" charset="0"/>
              <a:cs typeface="Arial" panose="020B0604020202020204" pitchFamily="34" charset="0"/>
            </a:endParaRPr>
          </a:p>
        </p:txBody>
      </p:sp>
      <p:sp>
        <p:nvSpPr>
          <p:cNvPr id="39" name="모서리가 둥근 직사각형 38"/>
          <p:cNvSpPr/>
          <p:nvPr/>
        </p:nvSpPr>
        <p:spPr>
          <a:xfrm>
            <a:off x="7867708" y="2057606"/>
            <a:ext cx="1205164" cy="377161"/>
          </a:xfrm>
          <a:prstGeom prst="roundRect">
            <a:avLst>
              <a:gd name="adj" fmla="val 8199"/>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9525">
            <a:solidFill>
              <a:schemeClr val="accent1">
                <a:lumMod val="50000"/>
              </a:schemeClr>
            </a:solidFill>
          </a:ln>
          <a:effectLst>
            <a:glow rad="63500">
              <a:schemeClr val="accent2">
                <a:satMod val="175000"/>
                <a:alpha val="40000"/>
              </a:schemeClr>
            </a:glow>
          </a:effectLst>
        </p:spPr>
        <p:style>
          <a:lnRef idx="3">
            <a:schemeClr val="lt1"/>
          </a:lnRef>
          <a:fillRef idx="1">
            <a:schemeClr val="accent2"/>
          </a:fillRef>
          <a:effectRef idx="1">
            <a:schemeClr val="accent2"/>
          </a:effectRef>
          <a:fontRef idx="minor">
            <a:schemeClr val="lt1"/>
          </a:fontRef>
        </p:style>
        <p:txBody>
          <a:bodyPr lIns="36000" rIns="36000" bIns="108000" rtlCol="0" anchor="ctr"/>
          <a:lstStyle/>
          <a:p>
            <a:pPr algn="ctr" defTabSz="753283" fontAlgn="ctr">
              <a:defRPr/>
            </a:pPr>
            <a:r>
              <a:rPr lang="en-US" altLang="ko-KR" sz="1400" dirty="0" smtClean="0">
                <a:solidFill>
                  <a:srgbClr val="472135"/>
                </a:solidFill>
                <a:latin typeface="Arial" panose="020B0604020202020204" pitchFamily="34" charset="0"/>
                <a:ea typeface="서울남산체 M" panose="02020603020101020101" pitchFamily="18" charset="-127"/>
                <a:cs typeface="Arial" panose="020B0604020202020204" pitchFamily="34" charset="0"/>
              </a:rPr>
              <a:t>Direct contract</a:t>
            </a:r>
            <a:endParaRPr lang="ko-KR" altLang="en-US" sz="1400" dirty="0">
              <a:solidFill>
                <a:srgbClr val="472135"/>
              </a:solidFill>
              <a:latin typeface="Arial" panose="020B0604020202020204" pitchFamily="34" charset="0"/>
              <a:cs typeface="Arial" panose="020B0604020202020204" pitchFamily="34" charset="0"/>
            </a:endParaRPr>
          </a:p>
        </p:txBody>
      </p:sp>
      <p:cxnSp>
        <p:nvCxnSpPr>
          <p:cNvPr id="3" name="직선 연결선 2"/>
          <p:cNvCxnSpPr/>
          <p:nvPr/>
        </p:nvCxnSpPr>
        <p:spPr>
          <a:xfrm flipH="1">
            <a:off x="1657653" y="2188235"/>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47" name="직선 연결선 46"/>
          <p:cNvCxnSpPr/>
          <p:nvPr/>
        </p:nvCxnSpPr>
        <p:spPr>
          <a:xfrm flipH="1">
            <a:off x="1803614" y="2186099"/>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48" name="직선 연결선 47"/>
          <p:cNvCxnSpPr/>
          <p:nvPr/>
        </p:nvCxnSpPr>
        <p:spPr>
          <a:xfrm flipH="1">
            <a:off x="1385079" y="2186099"/>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49" name="직선 연결선 48"/>
          <p:cNvCxnSpPr/>
          <p:nvPr/>
        </p:nvCxnSpPr>
        <p:spPr>
          <a:xfrm flipH="1">
            <a:off x="1531040" y="2183963"/>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52" name="직선 연결선 51"/>
          <p:cNvCxnSpPr/>
          <p:nvPr/>
        </p:nvCxnSpPr>
        <p:spPr>
          <a:xfrm flipH="1">
            <a:off x="3445559" y="2192538"/>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53" name="직선 연결선 52"/>
          <p:cNvCxnSpPr/>
          <p:nvPr/>
        </p:nvCxnSpPr>
        <p:spPr>
          <a:xfrm flipH="1">
            <a:off x="3591520" y="2190402"/>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62" name="직선 연결선 61"/>
          <p:cNvCxnSpPr/>
          <p:nvPr/>
        </p:nvCxnSpPr>
        <p:spPr>
          <a:xfrm flipH="1">
            <a:off x="3153668" y="2190402"/>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63" name="직선 연결선 62"/>
          <p:cNvCxnSpPr/>
          <p:nvPr/>
        </p:nvCxnSpPr>
        <p:spPr>
          <a:xfrm flipH="1">
            <a:off x="3299629" y="2188266"/>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64" name="직선 연결선 63"/>
          <p:cNvCxnSpPr/>
          <p:nvPr/>
        </p:nvCxnSpPr>
        <p:spPr>
          <a:xfrm flipH="1">
            <a:off x="3737481" y="2188266"/>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65" name="직선 연결선 64"/>
          <p:cNvCxnSpPr/>
          <p:nvPr/>
        </p:nvCxnSpPr>
        <p:spPr>
          <a:xfrm flipH="1">
            <a:off x="5465395" y="2191134"/>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66" name="직선 연결선 65"/>
          <p:cNvCxnSpPr/>
          <p:nvPr/>
        </p:nvCxnSpPr>
        <p:spPr>
          <a:xfrm flipH="1">
            <a:off x="5611356" y="2188998"/>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67" name="직선 연결선 66"/>
          <p:cNvCxnSpPr/>
          <p:nvPr/>
        </p:nvCxnSpPr>
        <p:spPr>
          <a:xfrm flipH="1">
            <a:off x="5173504" y="2188998"/>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68" name="직선 연결선 67"/>
          <p:cNvCxnSpPr/>
          <p:nvPr/>
        </p:nvCxnSpPr>
        <p:spPr>
          <a:xfrm flipH="1">
            <a:off x="5319465" y="2186862"/>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69" name="직선 연결선 68"/>
          <p:cNvCxnSpPr/>
          <p:nvPr/>
        </p:nvCxnSpPr>
        <p:spPr>
          <a:xfrm flipH="1">
            <a:off x="5757317" y="2186862"/>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70" name="직선 연결선 69"/>
          <p:cNvCxnSpPr/>
          <p:nvPr/>
        </p:nvCxnSpPr>
        <p:spPr>
          <a:xfrm flipH="1">
            <a:off x="7460524" y="2188998"/>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71" name="직선 연결선 70"/>
          <p:cNvCxnSpPr/>
          <p:nvPr/>
        </p:nvCxnSpPr>
        <p:spPr>
          <a:xfrm flipH="1">
            <a:off x="7606485" y="2186862"/>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72" name="직선 연결선 71"/>
          <p:cNvCxnSpPr/>
          <p:nvPr/>
        </p:nvCxnSpPr>
        <p:spPr>
          <a:xfrm flipH="1">
            <a:off x="7168633" y="2186862"/>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73" name="직선 연결선 72"/>
          <p:cNvCxnSpPr/>
          <p:nvPr/>
        </p:nvCxnSpPr>
        <p:spPr>
          <a:xfrm flipH="1">
            <a:off x="7314594" y="2184726"/>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74" name="직선 연결선 73"/>
          <p:cNvCxnSpPr/>
          <p:nvPr/>
        </p:nvCxnSpPr>
        <p:spPr>
          <a:xfrm flipH="1">
            <a:off x="7752446" y="2184726"/>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77" name="직선 연결선 76"/>
          <p:cNvCxnSpPr/>
          <p:nvPr/>
        </p:nvCxnSpPr>
        <p:spPr>
          <a:xfrm flipH="1">
            <a:off x="9212112" y="2190402"/>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cxnSp>
        <p:nvCxnSpPr>
          <p:cNvPr id="78" name="직선 연결선 77"/>
          <p:cNvCxnSpPr/>
          <p:nvPr/>
        </p:nvCxnSpPr>
        <p:spPr>
          <a:xfrm flipH="1">
            <a:off x="9358073" y="2188266"/>
            <a:ext cx="54161" cy="152400"/>
          </a:xfrm>
          <a:prstGeom prst="line">
            <a:avLst/>
          </a:prstGeom>
          <a:ln>
            <a:solidFill>
              <a:srgbClr val="AC351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933846"/>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모서리가 둥근 직사각형 36"/>
          <p:cNvSpPr/>
          <p:nvPr/>
        </p:nvSpPr>
        <p:spPr>
          <a:xfrm>
            <a:off x="7203355" y="1523122"/>
            <a:ext cx="2344245" cy="4994721"/>
          </a:xfrm>
          <a:prstGeom prst="roundRect">
            <a:avLst>
              <a:gd name="adj" fmla="val 2648"/>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w="12700">
            <a:solidFill>
              <a:schemeClr val="tx1"/>
            </a:solidFill>
            <a:prstDash val="dash"/>
          </a:ln>
          <a:effectLst>
            <a:glow rad="228600">
              <a:schemeClr val="accent5">
                <a:satMod val="175000"/>
                <a:alpha val="40000"/>
              </a:schemeClr>
            </a:glo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5" name="모서리가 둥근 직사각형 34"/>
          <p:cNvSpPr/>
          <p:nvPr/>
        </p:nvSpPr>
        <p:spPr>
          <a:xfrm>
            <a:off x="4128291" y="2354169"/>
            <a:ext cx="1939262" cy="3213463"/>
          </a:xfrm>
          <a:prstGeom prst="roundRect">
            <a:avLst>
              <a:gd name="adj" fmla="val 2648"/>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w="12700">
            <a:solidFill>
              <a:schemeClr val="tx1"/>
            </a:solidFill>
            <a:prstDash val="dash"/>
          </a:ln>
          <a:effectLst>
            <a:glow rad="228600">
              <a:schemeClr val="accent5">
                <a:satMod val="175000"/>
                <a:alpha val="40000"/>
              </a:schemeClr>
            </a:glo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2" name="TextBox 61"/>
          <p:cNvSpPr txBox="1"/>
          <p:nvPr/>
        </p:nvSpPr>
        <p:spPr>
          <a:xfrm>
            <a:off x="793695" y="275575"/>
            <a:ext cx="7265025"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Competitive bidding(contract type, selection of winning bidder)</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33" name="직사각형 32"/>
          <p:cNvSpPr/>
          <p:nvPr/>
        </p:nvSpPr>
        <p:spPr>
          <a:xfrm>
            <a:off x="272226" y="2616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18" name="오각형 17"/>
          <p:cNvSpPr/>
          <p:nvPr/>
        </p:nvSpPr>
        <p:spPr>
          <a:xfrm>
            <a:off x="3037295" y="3539058"/>
            <a:ext cx="1097078" cy="760283"/>
          </a:xfrm>
          <a:prstGeom prst="homePlate">
            <a:avLst>
              <a:gd name="adj" fmla="val 18248"/>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0800000" scaled="1"/>
            <a:tileRect/>
          </a:gradFill>
          <a:ln>
            <a:solidFill>
              <a:schemeClr val="tx1"/>
            </a:solidFill>
          </a:ln>
          <a:effectLst>
            <a:glow rad="2286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Select contract method</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1" name="원통 20"/>
          <p:cNvSpPr/>
          <p:nvPr/>
        </p:nvSpPr>
        <p:spPr>
          <a:xfrm>
            <a:off x="4330052" y="2612444"/>
            <a:ext cx="1525712" cy="748142"/>
          </a:xfrm>
          <a:prstGeom prst="can">
            <a:avLst>
              <a:gd name="adj" fmla="val 19383"/>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Open competition</a:t>
            </a:r>
            <a:endParaRPr lang="ko-KR" altLang="en-US"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2" name="원통 21"/>
          <p:cNvSpPr/>
          <p:nvPr/>
        </p:nvSpPr>
        <p:spPr>
          <a:xfrm>
            <a:off x="4330052" y="3551858"/>
            <a:ext cx="1525712" cy="748142"/>
          </a:xfrm>
          <a:prstGeom prst="can">
            <a:avLst>
              <a:gd name="adj" fmla="val 19383"/>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Limited competition</a:t>
            </a:r>
            <a:endParaRPr lang="ko-KR" altLang="en-US"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3" name="원통 22"/>
          <p:cNvSpPr/>
          <p:nvPr/>
        </p:nvSpPr>
        <p:spPr>
          <a:xfrm>
            <a:off x="4330052" y="4557792"/>
            <a:ext cx="1525712" cy="748142"/>
          </a:xfrm>
          <a:prstGeom prst="can">
            <a:avLst>
              <a:gd name="adj" fmla="val 19383"/>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Designated competition</a:t>
            </a:r>
            <a:endParaRPr lang="ko-KR" altLang="en-US"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5" name="오각형 24"/>
          <p:cNvSpPr/>
          <p:nvPr/>
        </p:nvSpPr>
        <p:spPr>
          <a:xfrm>
            <a:off x="6073299" y="3531197"/>
            <a:ext cx="1114038" cy="760283"/>
          </a:xfrm>
          <a:prstGeom prst="homePlate">
            <a:avLst>
              <a:gd name="adj" fmla="val 24021"/>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0800000" scaled="1"/>
            <a:tileRect/>
          </a:gradFill>
          <a:ln>
            <a:solidFill>
              <a:schemeClr val="tx1"/>
            </a:solidFill>
          </a:ln>
          <a:effectLst>
            <a:glow rad="228600">
              <a:schemeClr val="accent4">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Select winning bidder</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6" name="원통 25"/>
          <p:cNvSpPr/>
          <p:nvPr/>
        </p:nvSpPr>
        <p:spPr>
          <a:xfrm>
            <a:off x="7420054" y="1684337"/>
            <a:ext cx="1892141" cy="490246"/>
          </a:xfrm>
          <a:prstGeom prst="can">
            <a:avLst>
              <a:gd name="adj" fmla="val 19383"/>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solidFill>
              <a:schemeClr val="tx1"/>
            </a:solidFill>
          </a:ln>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Eligibility Test </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7" name="원통 26"/>
          <p:cNvSpPr/>
          <p:nvPr/>
        </p:nvSpPr>
        <p:spPr>
          <a:xfrm>
            <a:off x="7420054" y="2304226"/>
            <a:ext cx="1892141" cy="490246"/>
          </a:xfrm>
          <a:prstGeom prst="can">
            <a:avLst>
              <a:gd name="adj" fmla="val 19383"/>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Second stage competition</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8" name="원통 27"/>
          <p:cNvSpPr/>
          <p:nvPr/>
        </p:nvSpPr>
        <p:spPr>
          <a:xfrm>
            <a:off x="7420054" y="3500397"/>
            <a:ext cx="1892141" cy="490246"/>
          </a:xfrm>
          <a:prstGeom prst="can">
            <a:avLst>
              <a:gd name="adj" fmla="val 19383"/>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l="50000" t="50000" r="50000" b="50000"/>
            </a:path>
            <a:tileRect/>
          </a:gradFill>
          <a:ln>
            <a:solidFill>
              <a:schemeClr val="tx1"/>
            </a:solidFill>
          </a:ln>
          <a:effectLst>
            <a:glow rad="1016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Contract by negotiation</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9" name="원통 28"/>
          <p:cNvSpPr/>
          <p:nvPr/>
        </p:nvSpPr>
        <p:spPr>
          <a:xfrm>
            <a:off x="7425392" y="4129936"/>
            <a:ext cx="1892141" cy="490246"/>
          </a:xfrm>
          <a:prstGeom prst="can">
            <a:avLst>
              <a:gd name="adj" fmla="val 19383"/>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Lowest Price</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0" name="원통 29"/>
          <p:cNvSpPr/>
          <p:nvPr/>
        </p:nvSpPr>
        <p:spPr>
          <a:xfrm>
            <a:off x="7425392" y="4708477"/>
            <a:ext cx="1892141" cy="490246"/>
          </a:xfrm>
          <a:prstGeom prst="can">
            <a:avLst>
              <a:gd name="adj" fmla="val 19383"/>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a:r>
              <a:rPr lang="en-US" altLang="ko-KR" sz="1300" dirty="0">
                <a:solidFill>
                  <a:schemeClr val="tx1"/>
                </a:solidFill>
                <a:latin typeface="Arial" panose="020B0604020202020204" pitchFamily="34" charset="0"/>
                <a:ea typeface="서울남산체 M" pitchFamily="18" charset="-127"/>
                <a:cs typeface="Arial" panose="020B0604020202020204" pitchFamily="34" charset="0"/>
              </a:rPr>
              <a:t>Multiple competition for similar goods</a:t>
            </a:r>
            <a:endParaRPr lang="ko-KR" altLang="en-US" sz="13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1" name="원통 40"/>
          <p:cNvSpPr/>
          <p:nvPr/>
        </p:nvSpPr>
        <p:spPr>
          <a:xfrm>
            <a:off x="7418998" y="2893108"/>
            <a:ext cx="1892141" cy="490246"/>
          </a:xfrm>
          <a:prstGeom prst="can">
            <a:avLst>
              <a:gd name="adj" fmla="val 19383"/>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a:r>
              <a:rPr lang="en-US" altLang="ko-KR" sz="13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Competition for spec. and price</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42" name="원통 41"/>
          <p:cNvSpPr/>
          <p:nvPr/>
        </p:nvSpPr>
        <p:spPr>
          <a:xfrm>
            <a:off x="7430730" y="5285081"/>
            <a:ext cx="1892141" cy="490246"/>
          </a:xfrm>
          <a:prstGeom prst="can">
            <a:avLst>
              <a:gd name="adj" fmla="val 19383"/>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a:r>
              <a:rPr lang="en-US" altLang="ko-KR" sz="1300" dirty="0">
                <a:solidFill>
                  <a:schemeClr val="tx1"/>
                </a:solidFill>
                <a:latin typeface="Arial" panose="020B0604020202020204" pitchFamily="34" charset="0"/>
                <a:ea typeface="서울남산체 M" pitchFamily="18" charset="-127"/>
                <a:cs typeface="Arial" panose="020B0604020202020204" pitchFamily="34" charset="0"/>
              </a:rPr>
              <a:t>Competition bidding for </a:t>
            </a: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desired quantity</a:t>
            </a:r>
            <a:endParaRPr lang="ko-KR" altLang="en-US" sz="13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2" name="타원 11"/>
          <p:cNvSpPr/>
          <p:nvPr/>
        </p:nvSpPr>
        <p:spPr>
          <a:xfrm>
            <a:off x="86497" y="873924"/>
            <a:ext cx="1402492" cy="1152778"/>
          </a:xfrm>
          <a:prstGeom prst="ellipse">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a:solidFill>
              <a:schemeClr val="tx1"/>
            </a:solidFill>
          </a:ln>
          <a:effectLst>
            <a:glow rad="2286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AC351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Competitive bidding</a:t>
            </a:r>
            <a:endParaRPr lang="ko-KR" altLang="en-US" sz="1300" dirty="0" smtClean="0">
              <a:solidFill>
                <a:srgbClr val="AC351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3" name="원통 42"/>
          <p:cNvSpPr/>
          <p:nvPr/>
        </p:nvSpPr>
        <p:spPr>
          <a:xfrm>
            <a:off x="7431190" y="5869026"/>
            <a:ext cx="1892141" cy="490246"/>
          </a:xfrm>
          <a:prstGeom prst="can">
            <a:avLst>
              <a:gd name="adj" fmla="val 19383"/>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Comprehensive Evaluation</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4" name="오각형 43"/>
          <p:cNvSpPr/>
          <p:nvPr/>
        </p:nvSpPr>
        <p:spPr>
          <a:xfrm>
            <a:off x="9481024" y="3490825"/>
            <a:ext cx="1059583" cy="760283"/>
          </a:xfrm>
          <a:prstGeom prst="homePlate">
            <a:avLst>
              <a:gd name="adj" fmla="val 24021"/>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0800000" scaled="1"/>
            <a:tileRect/>
          </a:gradFill>
          <a:ln>
            <a:solidFill>
              <a:schemeClr val="tx1"/>
            </a:solidFill>
          </a:ln>
          <a:effectLst>
            <a:glow rad="228600">
              <a:schemeClr val="accent1">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AC3514"/>
                </a:solidFill>
                <a:latin typeface="Arial" panose="020B0604020202020204" pitchFamily="34" charset="0"/>
                <a:ea typeface="서울남산체 M" pitchFamily="18" charset="-127"/>
                <a:cs typeface="Arial" panose="020B0604020202020204" pitchFamily="34" charset="0"/>
              </a:rPr>
              <a:t>Tender Notice</a:t>
            </a:r>
            <a:endParaRPr lang="ko-KR" altLang="en-US" sz="1300" dirty="0" smtClean="0">
              <a:solidFill>
                <a:srgbClr val="AC3514"/>
              </a:solidFill>
              <a:latin typeface="Arial" panose="020B0604020202020204" pitchFamily="34" charset="0"/>
              <a:ea typeface="서울남산체 M" pitchFamily="18" charset="-127"/>
              <a:cs typeface="Arial" panose="020B0604020202020204" pitchFamily="34" charset="0"/>
            </a:endParaRPr>
          </a:p>
        </p:txBody>
      </p:sp>
      <p:sp>
        <p:nvSpPr>
          <p:cNvPr id="31" name="모서리가 둥근 직사각형 30"/>
          <p:cNvSpPr/>
          <p:nvPr/>
        </p:nvSpPr>
        <p:spPr>
          <a:xfrm>
            <a:off x="1078676" y="2694380"/>
            <a:ext cx="1939262" cy="2495234"/>
          </a:xfrm>
          <a:prstGeom prst="roundRect">
            <a:avLst>
              <a:gd name="adj" fmla="val 2648"/>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w="12700">
            <a:solidFill>
              <a:schemeClr val="tx1"/>
            </a:solidFill>
            <a:prstDash val="dash"/>
          </a:ln>
          <a:effectLst>
            <a:glow rad="228600">
              <a:schemeClr val="accent5">
                <a:satMod val="175000"/>
                <a:alpha val="40000"/>
              </a:schemeClr>
            </a:glo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2" name="원통 31"/>
          <p:cNvSpPr/>
          <p:nvPr/>
        </p:nvSpPr>
        <p:spPr>
          <a:xfrm>
            <a:off x="1280437" y="2893875"/>
            <a:ext cx="1525712" cy="605119"/>
          </a:xfrm>
          <a:prstGeom prst="can">
            <a:avLst>
              <a:gd name="adj" fmla="val 19383"/>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Goods</a:t>
            </a:r>
            <a:endParaRPr lang="ko-KR" altLang="en-US"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4" name="원통 33"/>
          <p:cNvSpPr/>
          <p:nvPr/>
        </p:nvSpPr>
        <p:spPr>
          <a:xfrm>
            <a:off x="1280437" y="3624297"/>
            <a:ext cx="1525712" cy="605119"/>
          </a:xfrm>
          <a:prstGeom prst="can">
            <a:avLst>
              <a:gd name="adj" fmla="val 19383"/>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Services</a:t>
            </a:r>
            <a:endParaRPr lang="ko-KR" altLang="en-US"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6" name="원통 35"/>
          <p:cNvSpPr/>
          <p:nvPr/>
        </p:nvSpPr>
        <p:spPr>
          <a:xfrm>
            <a:off x="1280437" y="4368991"/>
            <a:ext cx="1525712" cy="605119"/>
          </a:xfrm>
          <a:prstGeom prst="can">
            <a:avLst>
              <a:gd name="adj" fmla="val 19383"/>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Construction Works</a:t>
            </a:r>
            <a:endParaRPr lang="ko-KR" altLang="en-US"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cxnSp>
        <p:nvCxnSpPr>
          <p:cNvPr id="8" name="직선 연결선 7"/>
          <p:cNvCxnSpPr>
            <a:stCxn id="62" idx="3"/>
          </p:cNvCxnSpPr>
          <p:nvPr/>
        </p:nvCxnSpPr>
        <p:spPr>
          <a:xfrm flipV="1">
            <a:off x="8058720" y="459273"/>
            <a:ext cx="2742630" cy="23144"/>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8" name="모서리가 둥근 직사각형 37"/>
          <p:cNvSpPr/>
          <p:nvPr/>
        </p:nvSpPr>
        <p:spPr>
          <a:xfrm>
            <a:off x="1332222" y="2039639"/>
            <a:ext cx="1423014" cy="321845"/>
          </a:xfrm>
          <a:prstGeom prst="roundRect">
            <a:avLst>
              <a:gd name="adj" fmla="val 625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bg2">
                <a:lumMod val="10000"/>
              </a:schemeClr>
            </a:solidFill>
          </a:ln>
          <a:effectLst>
            <a:glow rad="635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72000" rIns="36000" bIns="108000" rtlCol="0" anchor="ctr">
            <a:noAutofit/>
          </a:bodyPr>
          <a:lstStyle/>
          <a:p>
            <a:pPr algn="ctr" latinLnBrk="0"/>
            <a:r>
              <a:rPr lang="en-US" altLang="ko-KR" sz="1300" dirty="0" smtClean="0">
                <a:solidFill>
                  <a:schemeClr val="tx2">
                    <a:lumMod val="50000"/>
                  </a:schemeClr>
                </a:solidFill>
                <a:latin typeface="Arial" panose="020B0604020202020204" pitchFamily="34" charset="0"/>
                <a:ea typeface="서울남산체 M" pitchFamily="18" charset="-127"/>
                <a:cs typeface="Arial" panose="020B0604020202020204" pitchFamily="34" charset="0"/>
              </a:rPr>
              <a:t>Purpose</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9" name="모서리가 둥근 직사각형 38"/>
          <p:cNvSpPr/>
          <p:nvPr/>
        </p:nvSpPr>
        <p:spPr>
          <a:xfrm>
            <a:off x="4373986" y="1704857"/>
            <a:ext cx="1438583" cy="321845"/>
          </a:xfrm>
          <a:prstGeom prst="roundRect">
            <a:avLst>
              <a:gd name="adj" fmla="val 625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bg2">
                <a:lumMod val="10000"/>
              </a:schemeClr>
            </a:solidFill>
          </a:ln>
          <a:effectLst>
            <a:glow rad="635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72000" rIns="36000" bIns="108000" rtlCol="0" anchor="ctr">
            <a:noAutofit/>
          </a:bodyPr>
          <a:lstStyle/>
          <a:p>
            <a:pPr algn="ctr" latinLnBrk="0"/>
            <a:r>
              <a:rPr lang="en-US" altLang="ko-KR" sz="1300" dirty="0" smtClean="0">
                <a:solidFill>
                  <a:schemeClr val="tx2">
                    <a:lumMod val="50000"/>
                  </a:schemeClr>
                </a:solidFill>
                <a:latin typeface="Arial" panose="020B0604020202020204" pitchFamily="34" charset="0"/>
                <a:ea typeface="서울남산체 M" pitchFamily="18" charset="-127"/>
                <a:cs typeface="Arial" panose="020B0604020202020204" pitchFamily="34" charset="0"/>
              </a:rPr>
              <a:t>Type of contract</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0" name="모서리가 둥근 직사각형 39"/>
          <p:cNvSpPr/>
          <p:nvPr/>
        </p:nvSpPr>
        <p:spPr>
          <a:xfrm>
            <a:off x="7531364" y="894160"/>
            <a:ext cx="1629074" cy="321845"/>
          </a:xfrm>
          <a:prstGeom prst="roundRect">
            <a:avLst>
              <a:gd name="adj" fmla="val 625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bg2">
                <a:lumMod val="10000"/>
              </a:schemeClr>
            </a:solidFill>
          </a:ln>
          <a:effectLst>
            <a:glow rad="635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72000" rIns="36000" bIns="108000" rtlCol="0" anchor="ctr">
            <a:noAutofit/>
          </a:bodyPr>
          <a:lstStyle/>
          <a:p>
            <a:pPr algn="ctr" latinLnBrk="0"/>
            <a:r>
              <a:rPr lang="en-US" altLang="ko-KR" sz="1300" dirty="0" smtClean="0">
                <a:solidFill>
                  <a:schemeClr val="tx2">
                    <a:lumMod val="50000"/>
                  </a:schemeClr>
                </a:solidFill>
                <a:latin typeface="Arial" panose="020B0604020202020204" pitchFamily="34" charset="0"/>
                <a:ea typeface="서울남산체 M" pitchFamily="18" charset="-127"/>
                <a:cs typeface="Arial" panose="020B0604020202020204" pitchFamily="34" charset="0"/>
              </a:rPr>
              <a:t>Selecting winning bidder</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937316074"/>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모서리가 둥근 직사각형 46"/>
          <p:cNvSpPr/>
          <p:nvPr/>
        </p:nvSpPr>
        <p:spPr>
          <a:xfrm>
            <a:off x="1077033" y="1034703"/>
            <a:ext cx="8646997" cy="4492846"/>
          </a:xfrm>
          <a:prstGeom prst="roundRect">
            <a:avLst>
              <a:gd name="adj" fmla="val 2471"/>
            </a:avLst>
          </a:prstGeom>
          <a:noFill/>
          <a:ln w="12700">
            <a:solidFill>
              <a:schemeClr val="tx1"/>
            </a:solidFill>
            <a:prstDash val="dash"/>
          </a:ln>
        </p:spPr>
        <p:style>
          <a:lnRef idx="1">
            <a:schemeClr val="accent1"/>
          </a:lnRef>
          <a:fillRef idx="1003">
            <a:schemeClr val="lt1"/>
          </a:fillRef>
          <a:effectRef idx="1">
            <a:schemeClr val="accent1"/>
          </a:effectRef>
          <a:fontRef idx="minor">
            <a:schemeClr val="dk1"/>
          </a:fontRef>
        </p:style>
        <p:txBody>
          <a:bodyPr rtlCol="0" anchor="ctr"/>
          <a:lstStyle/>
          <a:p>
            <a:pPr algn="ctr"/>
            <a:endParaRPr lang="ko-KR" altLang="en-US" dirty="0">
              <a:latin typeface="Arial" panose="020B0604020202020204" pitchFamily="34" charset="0"/>
              <a:cs typeface="Arial" panose="020B0604020202020204" pitchFamily="34" charset="0"/>
            </a:endParaRPr>
          </a:p>
        </p:txBody>
      </p:sp>
      <p:cxnSp>
        <p:nvCxnSpPr>
          <p:cNvPr id="46" name="직선 연결선 45"/>
          <p:cNvCxnSpPr>
            <a:stCxn id="52" idx="3"/>
          </p:cNvCxnSpPr>
          <p:nvPr/>
        </p:nvCxnSpPr>
        <p:spPr>
          <a:xfrm flipV="1">
            <a:off x="4041525" y="419516"/>
            <a:ext cx="6760011" cy="1569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961940" y="228372"/>
            <a:ext cx="3079585"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Selecting Winning Bidder</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44" name="직사각형 43"/>
          <p:cNvSpPr/>
          <p:nvPr/>
        </p:nvSpPr>
        <p:spPr>
          <a:xfrm>
            <a:off x="272226" y="20067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30" name="모서리가 둥근 직사각형 29"/>
          <p:cNvSpPr/>
          <p:nvPr/>
        </p:nvSpPr>
        <p:spPr>
          <a:xfrm>
            <a:off x="1214536" y="1619231"/>
            <a:ext cx="1938497" cy="448578"/>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l="100000" b="100000"/>
            </a:path>
            <a:tileRect t="-100000" r="-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Lowest Price</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1" name="모서리가 둥근 직사각형 30"/>
          <p:cNvSpPr/>
          <p:nvPr/>
        </p:nvSpPr>
        <p:spPr>
          <a:xfrm>
            <a:off x="3218679" y="1625047"/>
            <a:ext cx="4910774" cy="448578"/>
          </a:xfrm>
          <a:prstGeom prst="roundRect">
            <a:avLst>
              <a:gd name="adj" fmla="val 10151"/>
            </a:avLst>
          </a:prstGeom>
          <a:solidFill>
            <a:schemeClr val="bg2"/>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lvl="0" algn="just" fontAlgn="ctr">
              <a:buFont typeface="Arial" pitchFamily="34" charset="0"/>
              <a:buNone/>
            </a:pP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After submission of bid price, select the lowest price bidder </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32" name="모서리가 둥근 직사각형 31"/>
          <p:cNvSpPr/>
          <p:nvPr/>
        </p:nvSpPr>
        <p:spPr>
          <a:xfrm>
            <a:off x="1213376" y="1176078"/>
            <a:ext cx="1938497" cy="362659"/>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lin ang="0" scaled="1"/>
            <a:tileRect/>
          </a:gradFill>
          <a:ln>
            <a:solidFill>
              <a:schemeClr val="bg2">
                <a:lumMod val="25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lIns="0" tIns="36000" rIns="36000" bIns="108000" rtlCol="0" anchor="ctr">
            <a:noAutofit/>
          </a:bodyPr>
          <a:lstStyle/>
          <a:p>
            <a:pPr algn="ctr" fontAlgn="ctr"/>
            <a:r>
              <a:rPr lang="en-US" altLang="ko-KR" dirty="0" smtClean="0">
                <a:solidFill>
                  <a:schemeClr val="tx1"/>
                </a:solidFill>
                <a:latin typeface="Arial" panose="020B0604020202020204" pitchFamily="34" charset="0"/>
                <a:ea typeface="서울남산체 M" pitchFamily="18" charset="-127"/>
                <a:cs typeface="Arial" panose="020B0604020202020204" pitchFamily="34" charset="0"/>
              </a:rPr>
              <a:t>Type</a:t>
            </a:r>
            <a:endParaRPr lang="ko-KR" altLang="en-US"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4" name="모서리가 둥근 직사각형 33"/>
          <p:cNvSpPr/>
          <p:nvPr/>
        </p:nvSpPr>
        <p:spPr>
          <a:xfrm>
            <a:off x="3224784" y="1180734"/>
            <a:ext cx="4895089" cy="362659"/>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lin ang="0" scaled="1"/>
            <a:tileRect/>
          </a:gradFill>
          <a:ln>
            <a:solidFill>
              <a:schemeClr val="bg2">
                <a:lumMod val="25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lIns="0" tIns="36000" rIns="36000" bIns="108000" rtlCol="0" anchor="ctr">
            <a:noAutofit/>
          </a:bodyPr>
          <a:lstStyle/>
          <a:p>
            <a:pPr lvl="0" algn="ctr" fontAlgn="ctr">
              <a:buFont typeface="Arial" pitchFamily="34" charset="0"/>
              <a:buNone/>
            </a:pPr>
            <a:r>
              <a:rPr lang="en-US" altLang="ko-KR" dirty="0" smtClean="0">
                <a:solidFill>
                  <a:schemeClr val="tx1"/>
                </a:solidFill>
                <a:latin typeface="Arial" panose="020B0604020202020204" pitchFamily="34" charset="0"/>
                <a:ea typeface="서울남산체 M" pitchFamily="18" charset="-127"/>
                <a:cs typeface="Arial" panose="020B0604020202020204" pitchFamily="34" charset="0"/>
              </a:rPr>
              <a:t>Selection Method</a:t>
            </a:r>
            <a:endParaRPr lang="ko-KR" altLang="en-US"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5" name="모서리가 둥근 직사각형 34"/>
          <p:cNvSpPr/>
          <p:nvPr/>
        </p:nvSpPr>
        <p:spPr>
          <a:xfrm>
            <a:off x="1214536" y="2120147"/>
            <a:ext cx="1938497" cy="454287"/>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l="100000" b="100000"/>
            </a:path>
            <a:tileRect t="-100000" r="-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Eligibility Test </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6" name="모서리가 둥근 직사각형 35"/>
          <p:cNvSpPr/>
          <p:nvPr/>
        </p:nvSpPr>
        <p:spPr>
          <a:xfrm>
            <a:off x="3218679" y="2125963"/>
            <a:ext cx="4910774" cy="454287"/>
          </a:xfrm>
          <a:prstGeom prst="roundRect">
            <a:avLst>
              <a:gd name="adj" fmla="val 10233"/>
            </a:avLst>
          </a:prstGeom>
          <a:solidFill>
            <a:schemeClr val="bg2"/>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Among the low price bidders, select bidder that passed the eligibility test concerning contract implementation</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37" name="모서리가 둥근 직사각형 36"/>
          <p:cNvSpPr/>
          <p:nvPr/>
        </p:nvSpPr>
        <p:spPr>
          <a:xfrm>
            <a:off x="1206916" y="2637259"/>
            <a:ext cx="1938497" cy="465706"/>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l="100000" b="100000"/>
            </a:path>
            <a:tileRect t="-100000" r="-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Comprehensive Evaluation</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8" name="모서리가 둥근 직사각형 37"/>
          <p:cNvSpPr/>
          <p:nvPr/>
        </p:nvSpPr>
        <p:spPr>
          <a:xfrm>
            <a:off x="3210786" y="2643075"/>
            <a:ext cx="4927771" cy="465706"/>
          </a:xfrm>
          <a:prstGeom prst="roundRect">
            <a:avLst>
              <a:gd name="adj" fmla="val 9135"/>
            </a:avLst>
          </a:prstGeom>
          <a:solidFill>
            <a:schemeClr val="bg2"/>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r>
              <a:rPr lang="ko-KR" altLang="en-US" sz="12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After comprehensive evaluation including price, quality etc, select bidder with most economic value</a:t>
            </a:r>
            <a:endParaRPr lang="ko-KR" altLang="en-US" sz="12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39" name="모서리가 둥근 직사각형 38"/>
          <p:cNvSpPr/>
          <p:nvPr/>
        </p:nvSpPr>
        <p:spPr>
          <a:xfrm>
            <a:off x="1206916" y="3165097"/>
            <a:ext cx="1938497" cy="482832"/>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l="100000" b="100000"/>
            </a:path>
            <a:tileRect t="-100000" r="-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a:r>
              <a:rPr lang="en-US" altLang="ko-KR" sz="1400" dirty="0">
                <a:solidFill>
                  <a:schemeClr val="tx1"/>
                </a:solidFill>
                <a:latin typeface="Arial" panose="020B0604020202020204" pitchFamily="34" charset="0"/>
                <a:ea typeface="서울남산체 M" pitchFamily="18" charset="-127"/>
                <a:cs typeface="Arial" panose="020B0604020202020204" pitchFamily="34" charset="0"/>
              </a:rPr>
              <a:t>Competition bidding for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desired </a:t>
            </a:r>
            <a:r>
              <a:rPr lang="en-US" altLang="ko-KR" sz="1400" dirty="0">
                <a:solidFill>
                  <a:schemeClr val="tx1"/>
                </a:solidFill>
                <a:latin typeface="Arial" panose="020B0604020202020204" pitchFamily="34" charset="0"/>
                <a:ea typeface="서울남산체 M" pitchFamily="18" charset="-127"/>
                <a:cs typeface="Arial" panose="020B0604020202020204" pitchFamily="34" charset="0"/>
              </a:rPr>
              <a:t>quantity</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0" name="모서리가 둥근 직사각형 39"/>
          <p:cNvSpPr/>
          <p:nvPr/>
        </p:nvSpPr>
        <p:spPr>
          <a:xfrm>
            <a:off x="3210786" y="3170913"/>
            <a:ext cx="4927771" cy="482832"/>
          </a:xfrm>
          <a:prstGeom prst="roundRect">
            <a:avLst>
              <a:gd name="adj" fmla="val 9402"/>
            </a:avLst>
          </a:prstGeom>
          <a:solidFill>
            <a:schemeClr val="bg2"/>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Amongst the lowest price bidder, select bidder that meets the desired quantity of goods</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41" name="모서리가 둥근 직사각형 40"/>
          <p:cNvSpPr/>
          <p:nvPr/>
        </p:nvSpPr>
        <p:spPr>
          <a:xfrm>
            <a:off x="1206916" y="4294989"/>
            <a:ext cx="1938497" cy="482832"/>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l="100000" b="100000"/>
            </a:path>
            <a:tileRect t="-100000" r="-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(2stage)Competition </a:t>
            </a:r>
            <a:r>
              <a:rPr lang="en-US" altLang="ko-KR" sz="1400" dirty="0">
                <a:solidFill>
                  <a:schemeClr val="tx1"/>
                </a:solidFill>
                <a:latin typeface="Arial" panose="020B0604020202020204" pitchFamily="34" charset="0"/>
                <a:ea typeface="서울남산체 M" pitchFamily="18" charset="-127"/>
                <a:cs typeface="Arial" panose="020B0604020202020204" pitchFamily="34" charset="0"/>
              </a:rPr>
              <a:t>for spec. and price</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2" name="모서리가 둥근 직사각형 41"/>
          <p:cNvSpPr/>
          <p:nvPr/>
        </p:nvSpPr>
        <p:spPr>
          <a:xfrm>
            <a:off x="3210786" y="4300805"/>
            <a:ext cx="4927771" cy="482832"/>
          </a:xfrm>
          <a:prstGeom prst="roundRect">
            <a:avLst>
              <a:gd name="adj" fmla="val 10613"/>
            </a:avLst>
          </a:prstGeom>
          <a:solidFill>
            <a:schemeClr val="bg2"/>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Among bidders who passed the spec evaluation, select the lowest price bidder</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43" name="모서리가 둥근 직사각형 42"/>
          <p:cNvSpPr/>
          <p:nvPr/>
        </p:nvSpPr>
        <p:spPr>
          <a:xfrm>
            <a:off x="1206916" y="4864389"/>
            <a:ext cx="1938497" cy="482832"/>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l="100000" b="100000"/>
            </a:path>
            <a:tileRect t="-100000" r="-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Contract by Negotiation</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5" name="모서리가 둥근 직사각형 44"/>
          <p:cNvSpPr/>
          <p:nvPr/>
        </p:nvSpPr>
        <p:spPr>
          <a:xfrm>
            <a:off x="3213630" y="4856557"/>
            <a:ext cx="4927771" cy="482832"/>
          </a:xfrm>
          <a:prstGeom prst="roundRect">
            <a:avLst>
              <a:gd name="adj" fmla="val 11824"/>
            </a:avLst>
          </a:prstGeom>
          <a:solidFill>
            <a:schemeClr val="bg2"/>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r>
              <a:rPr lang="ko-KR" altLang="en-US" sz="12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Among those that passed the technical &amp; price evaluation, designate as a target for preferential negotiation and negotiate</a:t>
            </a:r>
            <a:endParaRPr lang="ko-KR" altLang="en-US" sz="12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20" name="모서리가 둥근 직사각형 19"/>
          <p:cNvSpPr/>
          <p:nvPr/>
        </p:nvSpPr>
        <p:spPr>
          <a:xfrm>
            <a:off x="1075168" y="5726926"/>
            <a:ext cx="1335024" cy="577771"/>
          </a:xfrm>
          <a:prstGeom prst="roundRect">
            <a:avLst>
              <a:gd name="adj" fmla="val 9346"/>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path path="circle">
              <a:fillToRect l="100000" b="100000"/>
            </a:path>
            <a:tileRect t="-100000" r="-100000"/>
          </a:gradFill>
          <a:ln>
            <a:solidFill>
              <a:schemeClr val="bg2">
                <a:lumMod val="25000"/>
              </a:schemeClr>
            </a:solidFill>
          </a:ln>
        </p:spPr>
        <p:style>
          <a:lnRef idx="1">
            <a:schemeClr val="accent6"/>
          </a:lnRef>
          <a:fillRef idx="1003">
            <a:schemeClr val="lt2"/>
          </a:fillRef>
          <a:effectRef idx="1">
            <a:schemeClr val="accent6"/>
          </a:effectRef>
          <a:fontRef idx="minor">
            <a:schemeClr val="dk1"/>
          </a:fontRef>
        </p:style>
        <p:txBody>
          <a:bodyPr wrap="square" lIns="0" tIns="43654" rIns="36000" bIns="36000"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Key principle</a:t>
            </a:r>
          </a:p>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(Rule 42)</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1" name="모서리가 둥근 직사각형 20"/>
          <p:cNvSpPr/>
          <p:nvPr/>
        </p:nvSpPr>
        <p:spPr>
          <a:xfrm>
            <a:off x="2498159" y="5731992"/>
            <a:ext cx="7225871" cy="574409"/>
          </a:xfrm>
          <a:prstGeom prst="roundRect">
            <a:avLst>
              <a:gd name="adj" fmla="val 4329"/>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path path="circle">
              <a:fillToRect l="100000" b="100000"/>
            </a:path>
            <a:tileRect t="-100000" r="-100000"/>
          </a:gradFill>
          <a:ln>
            <a:solidFill>
              <a:schemeClr val="bg2">
                <a:lumMod val="25000"/>
              </a:schemeClr>
            </a:solidFill>
          </a:ln>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lvl="0" algn="just" fontAlgn="ctr">
              <a:buFont typeface="Arial" pitchFamily="34" charset="0"/>
              <a:buNone/>
            </a:pPr>
            <a:r>
              <a:rPr lang="ko-KR" altLang="en-US"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For those below estimated price, line up in lowest bidding price order, evaluate </a:t>
            </a:r>
            <a:r>
              <a:rPr lang="en-US" altLang="ko-KR" sz="1400" b="1" dirty="0" smtClean="0">
                <a:solidFill>
                  <a:srgbClr val="FF0000"/>
                </a:solidFill>
                <a:latin typeface="Arial" panose="020B0604020202020204" pitchFamily="34" charset="0"/>
                <a:ea typeface="서울남산체 M" panose="02020603020101020101" pitchFamily="18" charset="-127"/>
                <a:cs typeface="Arial" panose="020B0604020202020204" pitchFamily="34" charset="0"/>
              </a:rPr>
              <a:t>contract implementation ability </a:t>
            </a: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and then select winning bidder</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2" name="모서리가 둥근 직사각형 21"/>
          <p:cNvSpPr/>
          <p:nvPr/>
        </p:nvSpPr>
        <p:spPr>
          <a:xfrm>
            <a:off x="1216012" y="3726937"/>
            <a:ext cx="1938497" cy="482832"/>
          </a:xfrm>
          <a:prstGeom prst="roundRect">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path path="circle">
              <a:fillToRect l="100000" b="100000"/>
            </a:path>
            <a:tileRect t="-100000" r="-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a:r>
              <a:rPr lang="en-US" altLang="ko-KR" sz="1400" dirty="0">
                <a:solidFill>
                  <a:schemeClr val="tx1"/>
                </a:solidFill>
                <a:latin typeface="Arial" panose="020B0604020202020204" pitchFamily="34" charset="0"/>
                <a:ea typeface="서울남산체 M" pitchFamily="18" charset="-127"/>
                <a:cs typeface="Arial" panose="020B0604020202020204" pitchFamily="34" charset="0"/>
              </a:rPr>
              <a:t>Multiple competition for similar goods</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3" name="모서리가 둥근 직사각형 22"/>
          <p:cNvSpPr/>
          <p:nvPr/>
        </p:nvSpPr>
        <p:spPr>
          <a:xfrm>
            <a:off x="3219882" y="3732753"/>
            <a:ext cx="4927771" cy="482832"/>
          </a:xfrm>
          <a:prstGeom prst="roundRect">
            <a:avLst>
              <a:gd name="adj" fmla="val 9402"/>
            </a:avLst>
          </a:prstGeom>
          <a:solidFill>
            <a:schemeClr val="bg2"/>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r>
              <a:rPr lang="ko-KR" altLang="en-US" sz="1200" dirty="0" smtClean="0">
                <a:latin typeface="Arial" panose="020B0604020202020204" pitchFamily="34" charset="0"/>
                <a:ea typeface="서울남산체 M" panose="02020603020101020101" pitchFamily="18" charset="-127"/>
                <a:cs typeface="Arial" panose="020B0604020202020204" pitchFamily="34" charset="0"/>
              </a:rPr>
              <a:t>  </a:t>
            </a:r>
            <a:r>
              <a:rPr lang="en-US" altLang="ko-KR" sz="1200" dirty="0" smtClean="0">
                <a:latin typeface="Arial" panose="020B0604020202020204" pitchFamily="34" charset="0"/>
                <a:ea typeface="서울남산체 M" panose="02020603020101020101" pitchFamily="18" charset="-127"/>
                <a:cs typeface="Arial" panose="020B0604020202020204" pitchFamily="34" charset="0"/>
              </a:rPr>
              <a:t>For goods with little difference in quality and function, select bidder that suggested price lower then the estimated price</a:t>
            </a:r>
            <a:endParaRPr lang="ko-KR" altLang="en-US" sz="12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24" name="모서리가 둥근 직사각형 23"/>
          <p:cNvSpPr/>
          <p:nvPr/>
        </p:nvSpPr>
        <p:spPr>
          <a:xfrm>
            <a:off x="8224937" y="1623887"/>
            <a:ext cx="1359136" cy="44857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path path="circle">
              <a:fillToRect l="100000" t="100000"/>
            </a:path>
            <a:tileRect r="-100000" b="-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Price factor</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5" name="모서리가 둥근 직사각형 24"/>
          <p:cNvSpPr/>
          <p:nvPr/>
        </p:nvSpPr>
        <p:spPr>
          <a:xfrm>
            <a:off x="8223777" y="1180734"/>
            <a:ext cx="1359136" cy="362659"/>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lin ang="0" scaled="1"/>
            <a:tileRect/>
          </a:gradFill>
          <a:ln>
            <a:solidFill>
              <a:schemeClr val="bg2">
                <a:lumMod val="25000"/>
              </a:schemeClr>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lIns="0" tIns="36000" rIns="36000" bIns="108000" rtlCol="0" anchor="ctr">
            <a:noAutofit/>
          </a:bodyPr>
          <a:lstStyle/>
          <a:p>
            <a:pPr algn="ctr" fontAlgn="ctr"/>
            <a:r>
              <a:rPr lang="en-US" altLang="ko-KR" dirty="0" smtClean="0">
                <a:solidFill>
                  <a:schemeClr val="tx1"/>
                </a:solidFill>
                <a:latin typeface="Arial" panose="020B0604020202020204" pitchFamily="34" charset="0"/>
                <a:ea typeface="서울남산체 M" pitchFamily="18" charset="-127"/>
                <a:cs typeface="Arial" panose="020B0604020202020204" pitchFamily="34" charset="0"/>
              </a:rPr>
              <a:t>Priority</a:t>
            </a:r>
            <a:endParaRPr lang="ko-KR" altLang="en-US"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6" name="모서리가 둥근 직사각형 25"/>
          <p:cNvSpPr/>
          <p:nvPr/>
        </p:nvSpPr>
        <p:spPr>
          <a:xfrm>
            <a:off x="8224937" y="2124803"/>
            <a:ext cx="1359136" cy="45428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path path="circle">
              <a:fillToRect l="100000" t="100000"/>
            </a:path>
            <a:tileRect r="-100000" b="-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Contract implementation</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7" name="모서리가 둥근 직사각형 26"/>
          <p:cNvSpPr/>
          <p:nvPr/>
        </p:nvSpPr>
        <p:spPr>
          <a:xfrm>
            <a:off x="8217317" y="2641915"/>
            <a:ext cx="1359136" cy="465706"/>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path path="circle">
              <a:fillToRect l="100000" t="100000"/>
            </a:path>
            <a:tileRect r="-100000" b="-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8" name="모서리가 둥근 직사각형 27"/>
          <p:cNvSpPr/>
          <p:nvPr/>
        </p:nvSpPr>
        <p:spPr>
          <a:xfrm>
            <a:off x="8217317" y="3169753"/>
            <a:ext cx="1359136" cy="482832"/>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path path="circle">
              <a:fillToRect l="100000" t="100000"/>
            </a:path>
            <a:tileRect r="-100000" b="-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9" name="모서리가 둥근 직사각형 28"/>
          <p:cNvSpPr/>
          <p:nvPr/>
        </p:nvSpPr>
        <p:spPr>
          <a:xfrm>
            <a:off x="8217317" y="4299645"/>
            <a:ext cx="1359136" cy="482832"/>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path path="circle">
              <a:fillToRect l="100000" t="100000"/>
            </a:path>
            <a:tileRect r="-100000" b="-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Specification</a:t>
            </a:r>
          </a:p>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(technology)</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3" name="모서리가 둥근 직사각형 32"/>
          <p:cNvSpPr/>
          <p:nvPr/>
        </p:nvSpPr>
        <p:spPr>
          <a:xfrm>
            <a:off x="8217317" y="4869045"/>
            <a:ext cx="1359136" cy="482832"/>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path path="circle">
              <a:fillToRect l="100000" t="100000"/>
            </a:path>
            <a:tileRect r="-100000" b="-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Technical skills</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8" name="모서리가 둥근 직사각형 47"/>
          <p:cNvSpPr/>
          <p:nvPr/>
        </p:nvSpPr>
        <p:spPr>
          <a:xfrm>
            <a:off x="8226413" y="3731593"/>
            <a:ext cx="1359136" cy="482832"/>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path path="circle">
              <a:fillToRect l="100000" t="100000"/>
            </a:path>
            <a:tileRect r="-100000" b="-100000"/>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195787281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793695" y="275575"/>
            <a:ext cx="3079585" cy="413683"/>
          </a:xfrm>
          <a:prstGeom prst="rect">
            <a:avLst/>
          </a:prstGeom>
          <a:noFill/>
          <a:ln>
            <a:noFill/>
          </a:ln>
        </p:spPr>
        <p:txBody>
          <a:bodyPr wrap="none" lIns="104882" tIns="52441" rIns="104882" bIns="52441" rtlCol="0">
            <a:spAutoFit/>
          </a:bodyPr>
          <a:lstStyle/>
          <a:p>
            <a:r>
              <a:rPr lang="en-US" altLang="ko-KR"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Selecting Winning Bidder</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33" name="직사각형 32"/>
          <p:cNvSpPr/>
          <p:nvPr/>
        </p:nvSpPr>
        <p:spPr>
          <a:xfrm>
            <a:off x="272226" y="2616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cxnSp>
        <p:nvCxnSpPr>
          <p:cNvPr id="8" name="직선 연결선 7"/>
          <p:cNvCxnSpPr>
            <a:stCxn id="62" idx="3"/>
          </p:cNvCxnSpPr>
          <p:nvPr/>
        </p:nvCxnSpPr>
        <p:spPr>
          <a:xfrm flipV="1">
            <a:off x="3873280" y="459273"/>
            <a:ext cx="6928070" cy="23144"/>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 name="그룹 3"/>
          <p:cNvGrpSpPr/>
          <p:nvPr/>
        </p:nvGrpSpPr>
        <p:grpSpPr>
          <a:xfrm>
            <a:off x="1214863" y="863036"/>
            <a:ext cx="6210605" cy="1466008"/>
            <a:chOff x="4080334" y="1093917"/>
            <a:chExt cx="6210605" cy="1634781"/>
          </a:xfrm>
        </p:grpSpPr>
        <p:sp>
          <p:nvSpPr>
            <p:cNvPr id="81" name="위쪽 화살표 80"/>
            <p:cNvSpPr/>
            <p:nvPr/>
          </p:nvSpPr>
          <p:spPr>
            <a:xfrm rot="5400000">
              <a:off x="5087207" y="185174"/>
              <a:ext cx="1634781" cy="3452267"/>
            </a:xfrm>
            <a:prstGeom prst="upArrow">
              <a:avLst>
                <a:gd name="adj1" fmla="val 71785"/>
                <a:gd name="adj2" fmla="val 43309"/>
              </a:avLst>
            </a:prstGeom>
            <a:noFill/>
            <a:ln>
              <a:solidFill>
                <a:schemeClr val="accent2">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0" name="직사각형 89"/>
            <p:cNvSpPr/>
            <p:nvPr/>
          </p:nvSpPr>
          <p:spPr>
            <a:xfrm rot="5400000">
              <a:off x="4186863" y="1302422"/>
              <a:ext cx="1025582" cy="1238639"/>
            </a:xfrm>
            <a:prstGeom prst="rect">
              <a:avLst/>
            </a:prstGeom>
            <a:gradFill flip="none" rotWithShape="1">
              <a:gsLst>
                <a:gs pos="0">
                  <a:srgbClr val="10636E">
                    <a:tint val="66000"/>
                    <a:satMod val="160000"/>
                  </a:srgbClr>
                </a:gs>
                <a:gs pos="50000">
                  <a:srgbClr val="10636E">
                    <a:tint val="44500"/>
                    <a:satMod val="160000"/>
                  </a:srgbClr>
                </a:gs>
                <a:gs pos="100000">
                  <a:srgbClr val="10636E">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1" name="모서리가 둥근 직사각형 90"/>
            <p:cNvSpPr/>
            <p:nvPr/>
          </p:nvSpPr>
          <p:spPr>
            <a:xfrm>
              <a:off x="4971152" y="1774952"/>
              <a:ext cx="1564863" cy="256301"/>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Only</a:t>
              </a:r>
              <a:r>
                <a:rPr lang="ko-KR" altLang="en-US"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a:t>
              </a:r>
              <a:r>
                <a:rPr lang="en-US" altLang="ko-KR"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Price</a:t>
              </a:r>
              <a:endParaRPr lang="ko-KR" altLang="en-US"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 name="직사각형 2"/>
            <p:cNvSpPr/>
            <p:nvPr/>
          </p:nvSpPr>
          <p:spPr>
            <a:xfrm>
              <a:off x="7967390" y="1576407"/>
              <a:ext cx="2323549" cy="411851"/>
            </a:xfrm>
            <a:prstGeom prst="rect">
              <a:avLst/>
            </a:prstGeom>
          </p:spPr>
          <p:txBody>
            <a:bodyPr wrap="square">
              <a:spAutoFit/>
            </a:bodyPr>
            <a:lstStyle/>
            <a:p>
              <a:pPr lvl="0" algn="ctr" latinLnBrk="0"/>
              <a:r>
                <a:rPr lang="en-US" altLang="ko-KR" dirty="0" smtClean="0">
                  <a:solidFill>
                    <a:srgbClr val="AC351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(Limit)Lowest Price</a:t>
              </a:r>
              <a:endParaRPr lang="ko-KR" altLang="en-US" dirty="0">
                <a:solidFill>
                  <a:srgbClr val="AC351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grpSp>
      <p:grpSp>
        <p:nvGrpSpPr>
          <p:cNvPr id="97" name="그룹 96"/>
          <p:cNvGrpSpPr/>
          <p:nvPr/>
        </p:nvGrpSpPr>
        <p:grpSpPr>
          <a:xfrm>
            <a:off x="1665593" y="2266065"/>
            <a:ext cx="6175970" cy="1466008"/>
            <a:chOff x="4080334" y="1093917"/>
            <a:chExt cx="6175970" cy="1634781"/>
          </a:xfrm>
        </p:grpSpPr>
        <p:sp>
          <p:nvSpPr>
            <p:cNvPr id="98" name="위쪽 화살표 97"/>
            <p:cNvSpPr/>
            <p:nvPr/>
          </p:nvSpPr>
          <p:spPr>
            <a:xfrm rot="5400000">
              <a:off x="5087207" y="185174"/>
              <a:ext cx="1634781" cy="3452267"/>
            </a:xfrm>
            <a:prstGeom prst="upArrow">
              <a:avLst>
                <a:gd name="adj1" fmla="val 71785"/>
                <a:gd name="adj2" fmla="val 43309"/>
              </a:avLst>
            </a:prstGeom>
            <a:noFill/>
            <a:ln>
              <a:solidFill>
                <a:schemeClr val="accent2">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9" name="직사각형 98"/>
            <p:cNvSpPr/>
            <p:nvPr/>
          </p:nvSpPr>
          <p:spPr>
            <a:xfrm rot="5400000">
              <a:off x="4186863" y="1302422"/>
              <a:ext cx="1025582" cy="123863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0" name="모서리가 둥근 직사각형 99"/>
            <p:cNvSpPr/>
            <p:nvPr/>
          </p:nvSpPr>
          <p:spPr>
            <a:xfrm>
              <a:off x="4971152" y="1774952"/>
              <a:ext cx="2208850" cy="256301"/>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Price</a:t>
              </a:r>
              <a:r>
                <a:rPr lang="ko-KR" altLang="en-US"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a:t>
              </a:r>
              <a:r>
                <a:rPr lang="en-US" altLang="ko-KR"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Capability</a:t>
              </a:r>
              <a:endParaRPr lang="ko-KR" altLang="en-US"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101" name="직사각형 100"/>
            <p:cNvSpPr/>
            <p:nvPr/>
          </p:nvSpPr>
          <p:spPr>
            <a:xfrm>
              <a:off x="7932755" y="1576407"/>
              <a:ext cx="2323549" cy="411851"/>
            </a:xfrm>
            <a:prstGeom prst="rect">
              <a:avLst/>
            </a:prstGeom>
          </p:spPr>
          <p:txBody>
            <a:bodyPr wrap="square">
              <a:spAutoFit/>
            </a:bodyPr>
            <a:lstStyle/>
            <a:p>
              <a:pPr lvl="0" algn="ctr" latinLnBrk="0"/>
              <a:r>
                <a:rPr lang="en-US" altLang="ko-KR" dirty="0" smtClean="0">
                  <a:solidFill>
                    <a:schemeClr val="accent5">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Eligibility Test</a:t>
              </a:r>
              <a:endParaRPr lang="ko-KR" altLang="en-US" dirty="0">
                <a:solidFill>
                  <a:schemeClr val="accent5">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grpSp>
      <p:grpSp>
        <p:nvGrpSpPr>
          <p:cNvPr id="102" name="그룹 101"/>
          <p:cNvGrpSpPr/>
          <p:nvPr/>
        </p:nvGrpSpPr>
        <p:grpSpPr>
          <a:xfrm>
            <a:off x="2288040" y="3667631"/>
            <a:ext cx="7328399" cy="1466008"/>
            <a:chOff x="4080334" y="1093917"/>
            <a:chExt cx="7328399" cy="1634781"/>
          </a:xfrm>
        </p:grpSpPr>
        <p:sp>
          <p:nvSpPr>
            <p:cNvPr id="103" name="위쪽 화살표 102"/>
            <p:cNvSpPr/>
            <p:nvPr/>
          </p:nvSpPr>
          <p:spPr>
            <a:xfrm rot="5400000">
              <a:off x="5087207" y="185174"/>
              <a:ext cx="1634781" cy="3452267"/>
            </a:xfrm>
            <a:prstGeom prst="upArrow">
              <a:avLst>
                <a:gd name="adj1" fmla="val 71785"/>
                <a:gd name="adj2" fmla="val 43309"/>
              </a:avLst>
            </a:prstGeom>
            <a:noFill/>
            <a:ln>
              <a:solidFill>
                <a:schemeClr val="accent2">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4" name="직사각형 103"/>
            <p:cNvSpPr/>
            <p:nvPr/>
          </p:nvSpPr>
          <p:spPr>
            <a:xfrm rot="5400000">
              <a:off x="4186863" y="1302422"/>
              <a:ext cx="1025582" cy="1238639"/>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5" name="모서리가 둥근 직사각형 104"/>
            <p:cNvSpPr/>
            <p:nvPr/>
          </p:nvSpPr>
          <p:spPr>
            <a:xfrm>
              <a:off x="4971152" y="1774952"/>
              <a:ext cx="2208850" cy="256301"/>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Evaluate Proposal</a:t>
              </a:r>
              <a:endParaRPr lang="ko-KR" altLang="en-US"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106" name="직사각형 105"/>
            <p:cNvSpPr/>
            <p:nvPr/>
          </p:nvSpPr>
          <p:spPr>
            <a:xfrm>
              <a:off x="7904070" y="1338913"/>
              <a:ext cx="3504663" cy="720739"/>
            </a:xfrm>
            <a:prstGeom prst="rect">
              <a:avLst/>
            </a:prstGeom>
          </p:spPr>
          <p:txBody>
            <a:bodyPr wrap="square">
              <a:spAutoFit/>
            </a:bodyPr>
            <a:lstStyle/>
            <a:p>
              <a:pPr lvl="0" algn="ctr" latinLnBrk="0"/>
              <a:r>
                <a:rPr lang="en-US" altLang="ko-KR"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2</a:t>
              </a:r>
              <a:r>
                <a:rPr lang="en-US" altLang="ko-KR" baseline="30000"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nd</a:t>
              </a:r>
              <a:r>
                <a:rPr lang="en-US" altLang="ko-KR" dirty="0" smtClean="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stage competition(technical &amp; price), contract by negotiation</a:t>
              </a:r>
              <a:endParaRPr lang="ko-KR" altLang="en-US" dirty="0">
                <a:solidFill>
                  <a:schemeClr val="accent6">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grpSp>
      <p:grpSp>
        <p:nvGrpSpPr>
          <p:cNvPr id="107" name="그룹 106"/>
          <p:cNvGrpSpPr/>
          <p:nvPr/>
        </p:nvGrpSpPr>
        <p:grpSpPr>
          <a:xfrm>
            <a:off x="2955560" y="5075636"/>
            <a:ext cx="6858391" cy="1466008"/>
            <a:chOff x="4080334" y="1093917"/>
            <a:chExt cx="6858391" cy="1634781"/>
          </a:xfrm>
        </p:grpSpPr>
        <p:sp>
          <p:nvSpPr>
            <p:cNvPr id="108" name="위쪽 화살표 107"/>
            <p:cNvSpPr/>
            <p:nvPr/>
          </p:nvSpPr>
          <p:spPr>
            <a:xfrm rot="5400000">
              <a:off x="5087207" y="185174"/>
              <a:ext cx="1634781" cy="3452267"/>
            </a:xfrm>
            <a:prstGeom prst="upArrow">
              <a:avLst>
                <a:gd name="adj1" fmla="val 71785"/>
                <a:gd name="adj2" fmla="val 43309"/>
              </a:avLst>
            </a:prstGeom>
            <a:noFill/>
            <a:ln>
              <a:solidFill>
                <a:schemeClr val="accent2">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9" name="직사각형 108"/>
            <p:cNvSpPr/>
            <p:nvPr/>
          </p:nvSpPr>
          <p:spPr>
            <a:xfrm rot="5400000">
              <a:off x="4186863" y="1302422"/>
              <a:ext cx="1025582" cy="1238639"/>
            </a:xfrm>
            <a:prstGeom prst="rect">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10" name="모서리가 둥근 직사각형 109"/>
            <p:cNvSpPr/>
            <p:nvPr/>
          </p:nvSpPr>
          <p:spPr>
            <a:xfrm>
              <a:off x="4971152" y="1774952"/>
              <a:ext cx="2208850" cy="256301"/>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Special Purpose</a:t>
              </a:r>
              <a:endParaRPr lang="ko-KR" altLang="en-US" sz="2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111" name="직사각형 110"/>
            <p:cNvSpPr/>
            <p:nvPr/>
          </p:nvSpPr>
          <p:spPr>
            <a:xfrm>
              <a:off x="7820947" y="1369811"/>
              <a:ext cx="3117778" cy="1338516"/>
            </a:xfrm>
            <a:prstGeom prst="rect">
              <a:avLst/>
            </a:prstGeom>
          </p:spPr>
          <p:txBody>
            <a:bodyPr wrap="square">
              <a:spAutoFit/>
            </a:bodyPr>
            <a:lstStyle/>
            <a:p>
              <a:pPr lvl="0" algn="ctr" latinLnBrk="0"/>
              <a:r>
                <a:rPr lang="en-US" altLang="ko-KR" dirty="0">
                  <a:solidFill>
                    <a:srgbClr val="443D7B"/>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Multiple competition for similar goods, Competition bidding for </a:t>
              </a:r>
              <a:r>
                <a:rPr lang="en-US" altLang="ko-KR" dirty="0" smtClean="0">
                  <a:solidFill>
                    <a:srgbClr val="443D7B"/>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desired </a:t>
              </a:r>
              <a:r>
                <a:rPr lang="en-US" altLang="ko-KR" dirty="0">
                  <a:solidFill>
                    <a:srgbClr val="443D7B"/>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quantity</a:t>
              </a:r>
            </a:p>
            <a:p>
              <a:pPr lvl="0" algn="ctr" latinLnBrk="0"/>
              <a:r>
                <a:rPr lang="en-US" altLang="ko-KR" dirty="0" smtClean="0">
                  <a:solidFill>
                    <a:srgbClr val="443D7B"/>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Comprehensive evaluation</a:t>
              </a:r>
              <a:endParaRPr lang="ko-KR" altLang="en-US" dirty="0">
                <a:solidFill>
                  <a:srgbClr val="443D7B"/>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grpSp>
    </p:spTree>
    <p:extLst>
      <p:ext uri="{BB962C8B-B14F-4D97-AF65-F5344CB8AC3E}">
        <p14:creationId xmlns:p14="http://schemas.microsoft.com/office/powerpoint/2010/main" val="414019489"/>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p:cNvSpPr txBox="1"/>
          <p:nvPr/>
        </p:nvSpPr>
        <p:spPr>
          <a:xfrm>
            <a:off x="791703" y="206206"/>
            <a:ext cx="4882252"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(Ref.) Contract using proposal evaluation</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45" name="직사각형 44"/>
          <p:cNvSpPr/>
          <p:nvPr/>
        </p:nvSpPr>
        <p:spPr>
          <a:xfrm>
            <a:off x="166255" y="171502"/>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cxnSp>
        <p:nvCxnSpPr>
          <p:cNvPr id="46" name="직선 연결선 45"/>
          <p:cNvCxnSpPr>
            <a:stCxn id="44" idx="3"/>
          </p:cNvCxnSpPr>
          <p:nvPr/>
        </p:nvCxnSpPr>
        <p:spPr>
          <a:xfrm flipV="1">
            <a:off x="5673955" y="412464"/>
            <a:ext cx="5022704" cy="3612"/>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 name="모서리가 둥근 직사각형 4"/>
          <p:cNvSpPr/>
          <p:nvPr/>
        </p:nvSpPr>
        <p:spPr>
          <a:xfrm>
            <a:off x="846295" y="1007804"/>
            <a:ext cx="9110628" cy="3288724"/>
          </a:xfrm>
          <a:prstGeom prst="roundRect">
            <a:avLst>
              <a:gd name="adj" fmla="val 1903"/>
            </a:avLst>
          </a:prstGeom>
          <a:ln w="12700">
            <a:solidFill>
              <a:schemeClr val="tx1"/>
            </a:solidFill>
            <a:prstDash val="dash"/>
          </a:ln>
          <a:effectLst>
            <a:glow rad="139700">
              <a:schemeClr val="bg2">
                <a:lumMod val="50000"/>
                <a:alpha val="40000"/>
              </a:schemeClr>
            </a:glo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6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9" name="모서리가 둥근 직사각형 58"/>
          <p:cNvSpPr/>
          <p:nvPr/>
        </p:nvSpPr>
        <p:spPr>
          <a:xfrm>
            <a:off x="2942178" y="2971196"/>
            <a:ext cx="3306605" cy="1178417"/>
          </a:xfrm>
          <a:prstGeom prst="roundRect">
            <a:avLst>
              <a:gd name="adj" fmla="val 1903"/>
            </a:avLst>
          </a:prstGeom>
          <a:ln w="12700">
            <a:solidFill>
              <a:schemeClr val="tx1"/>
            </a:solidFill>
            <a:prstDash val="dash"/>
          </a:ln>
          <a:effectLst>
            <a:glow rad="63500">
              <a:schemeClr val="accent2">
                <a:satMod val="175000"/>
                <a:alpha val="40000"/>
              </a:schemeClr>
            </a:glo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6" name="모서리가 둥근 직사각형 55"/>
          <p:cNvSpPr/>
          <p:nvPr/>
        </p:nvSpPr>
        <p:spPr>
          <a:xfrm>
            <a:off x="2944314" y="1472204"/>
            <a:ext cx="4292288" cy="1130534"/>
          </a:xfrm>
          <a:prstGeom prst="roundRect">
            <a:avLst>
              <a:gd name="adj" fmla="val 1903"/>
            </a:avLst>
          </a:prstGeom>
          <a:ln w="12700">
            <a:solidFill>
              <a:schemeClr val="tx1"/>
            </a:solidFill>
            <a:prstDash val="dash"/>
          </a:ln>
          <a:effectLst>
            <a:glow rad="63500">
              <a:schemeClr val="accent2">
                <a:satMod val="175000"/>
                <a:alpha val="40000"/>
              </a:schemeClr>
            </a:glo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5" name="오각형 24"/>
          <p:cNvSpPr/>
          <p:nvPr/>
        </p:nvSpPr>
        <p:spPr>
          <a:xfrm>
            <a:off x="1074292" y="1652124"/>
            <a:ext cx="1011208" cy="769860"/>
          </a:xfrm>
          <a:prstGeom prst="homePlate">
            <a:avLst>
              <a:gd name="adj" fmla="val 19898"/>
            </a:avLst>
          </a:prstGeom>
          <a:gradFill flip="none" rotWithShape="1">
            <a:gsLst>
              <a:gs pos="0">
                <a:schemeClr val="tx1">
                  <a:lumMod val="95000"/>
                  <a:lumOff val="5000"/>
                  <a:tint val="66000"/>
                  <a:satMod val="160000"/>
                </a:schemeClr>
              </a:gs>
              <a:gs pos="50000">
                <a:schemeClr val="tx1">
                  <a:lumMod val="95000"/>
                  <a:lumOff val="5000"/>
                  <a:tint val="44500"/>
                  <a:satMod val="160000"/>
                </a:schemeClr>
              </a:gs>
              <a:gs pos="100000">
                <a:schemeClr val="tx1">
                  <a:lumMod val="95000"/>
                  <a:lumOff val="5000"/>
                  <a:tint val="23500"/>
                  <a:satMod val="160000"/>
                </a:schemeClr>
              </a:gs>
            </a:gsLst>
            <a:path path="circle">
              <a:fillToRect l="50000" t="50000" r="50000" b="50000"/>
            </a:path>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lIns="102870" tIns="51435" rIns="102870" bIns="51435" anchor="ctr"/>
          <a:lstStyle/>
          <a:p>
            <a:pPr algn="ctr" eaLnBrk="1" latinLnBrk="1" hangingPunct="1">
              <a:spcBef>
                <a:spcPct val="20000"/>
              </a:spcBef>
              <a:defRPr/>
            </a:pPr>
            <a:r>
              <a:rPr lang="en-US" altLang="ko-KR" sz="1300" dirty="0" smtClean="0">
                <a:solidFill>
                  <a:srgbClr val="C0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2</a:t>
            </a:r>
            <a:r>
              <a:rPr lang="en-US" altLang="ko-KR" sz="1300" baseline="30000" dirty="0" smtClean="0">
                <a:solidFill>
                  <a:srgbClr val="C0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nd</a:t>
            </a:r>
            <a:r>
              <a:rPr lang="en-US" altLang="ko-KR" sz="1300" dirty="0" smtClean="0">
                <a:solidFill>
                  <a:srgbClr val="C0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stage competition</a:t>
            </a:r>
            <a:endParaRPr lang="ko-KR" altLang="en-US" sz="1300" dirty="0">
              <a:solidFill>
                <a:srgbClr val="C0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6" name="오각형 25"/>
          <p:cNvSpPr/>
          <p:nvPr/>
        </p:nvSpPr>
        <p:spPr>
          <a:xfrm>
            <a:off x="1075005" y="3022095"/>
            <a:ext cx="1020485" cy="724476"/>
          </a:xfrm>
          <a:prstGeom prst="homePlate">
            <a:avLst>
              <a:gd name="adj" fmla="val 19799"/>
            </a:avLst>
          </a:prstGeom>
          <a:gradFill flip="none" rotWithShape="1">
            <a:gsLst>
              <a:gs pos="0">
                <a:schemeClr val="accent1">
                  <a:lumMod val="50000"/>
                  <a:tint val="66000"/>
                  <a:satMod val="160000"/>
                </a:schemeClr>
              </a:gs>
              <a:gs pos="50000">
                <a:schemeClr val="accent1">
                  <a:lumMod val="50000"/>
                  <a:tint val="44500"/>
                  <a:satMod val="160000"/>
                </a:schemeClr>
              </a:gs>
              <a:gs pos="100000">
                <a:schemeClr val="accent1">
                  <a:lumMod val="50000"/>
                  <a:tint val="23500"/>
                  <a:satMod val="160000"/>
                </a:schemeClr>
              </a:gs>
            </a:gsLst>
            <a:path path="circle">
              <a:fillToRect l="50000" t="50000" r="50000" b="50000"/>
            </a:path>
            <a:tileRect/>
          </a:gradFill>
          <a:ln>
            <a:solidFill>
              <a:schemeClr val="tx1"/>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lIns="102870" tIns="51435" rIns="102870" bIns="51435" anchor="ctr"/>
          <a:lstStyle/>
          <a:p>
            <a:pPr algn="ctr" eaLnBrk="1" latinLnBrk="1" hangingPunct="1">
              <a:spcBef>
                <a:spcPct val="20000"/>
              </a:spcBef>
              <a:defRPr/>
            </a:pPr>
            <a:r>
              <a:rPr lang="en-US" altLang="ko-KR" sz="1200" dirty="0" smtClean="0">
                <a:solidFill>
                  <a:srgbClr val="C0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Competition for both technical &amp; price</a:t>
            </a:r>
            <a:endParaRPr lang="ko-KR" altLang="en-US" sz="1200" dirty="0">
              <a:solidFill>
                <a:srgbClr val="C0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 name="모서리가 둥근 직사각형 2"/>
          <p:cNvSpPr/>
          <p:nvPr/>
        </p:nvSpPr>
        <p:spPr>
          <a:xfrm>
            <a:off x="3302903" y="1245611"/>
            <a:ext cx="957552" cy="294225"/>
          </a:xfrm>
          <a:prstGeom prst="roundRect">
            <a:avLst>
              <a:gd name="adj" fmla="val 699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9525">
            <a:solidFill>
              <a:schemeClr val="tx1"/>
            </a:solidFill>
          </a:ln>
        </p:spPr>
        <p:style>
          <a:lnRef idx="1">
            <a:schemeClr val="dk1"/>
          </a:lnRef>
          <a:fillRef idx="2">
            <a:schemeClr val="dk1"/>
          </a:fillRef>
          <a:effectRef idx="1">
            <a:schemeClr val="dk1"/>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1</a:t>
            </a:r>
            <a:r>
              <a:rPr lang="en-US" altLang="ko-KR" sz="1300" baseline="30000" dirty="0" smtClean="0">
                <a:solidFill>
                  <a:schemeClr val="tx1"/>
                </a:solidFill>
                <a:latin typeface="Arial" panose="020B0604020202020204" pitchFamily="34" charset="0"/>
                <a:ea typeface="서울남산체 M" pitchFamily="18" charset="-127"/>
                <a:cs typeface="Arial" panose="020B0604020202020204" pitchFamily="34" charset="0"/>
              </a:rPr>
              <a:t>st</a:t>
            </a: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 Stage</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1" name="모서리가 둥근 직사각형 20"/>
          <p:cNvSpPr/>
          <p:nvPr/>
        </p:nvSpPr>
        <p:spPr>
          <a:xfrm>
            <a:off x="3167836" y="1664491"/>
            <a:ext cx="1227686" cy="770841"/>
          </a:xfrm>
          <a:prstGeom prst="roundRect">
            <a:avLst>
              <a:gd name="adj" fmla="val 7693"/>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p:spPr>
        <p:style>
          <a:lnRef idx="1">
            <a:schemeClr val="accent5"/>
          </a:lnRef>
          <a:fillRef idx="2">
            <a:schemeClr val="accent5"/>
          </a:fillRef>
          <a:effectRef idx="1">
            <a:schemeClr val="accent5"/>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Technical proposal</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9" name="모서리가 둥근 직사각형 48"/>
          <p:cNvSpPr/>
          <p:nvPr/>
        </p:nvSpPr>
        <p:spPr>
          <a:xfrm>
            <a:off x="7507237" y="1230968"/>
            <a:ext cx="852277" cy="302284"/>
          </a:xfrm>
          <a:prstGeom prst="roundRect">
            <a:avLst>
              <a:gd name="adj" fmla="val 5376"/>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9525">
            <a:solidFill>
              <a:schemeClr val="tx1"/>
            </a:solidFill>
          </a:ln>
        </p:spPr>
        <p:style>
          <a:lnRef idx="1">
            <a:schemeClr val="dk1"/>
          </a:lnRef>
          <a:fillRef idx="2">
            <a:schemeClr val="dk1"/>
          </a:fillRef>
          <a:effectRef idx="1">
            <a:schemeClr val="dk1"/>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1 eligible supplier</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nvGrpSpPr>
          <p:cNvPr id="6" name="그룹 5"/>
          <p:cNvGrpSpPr/>
          <p:nvPr/>
        </p:nvGrpSpPr>
        <p:grpSpPr>
          <a:xfrm>
            <a:off x="4509818" y="1572465"/>
            <a:ext cx="1136504" cy="918234"/>
            <a:chOff x="4441578" y="1586113"/>
            <a:chExt cx="1136504" cy="918234"/>
          </a:xfrm>
        </p:grpSpPr>
        <p:sp>
          <p:nvSpPr>
            <p:cNvPr id="27" name="순서도: 판단 26">
              <a:hlinkClick r:id="" action="ppaction://hlinkshowjump?jump=firstslide" highlightClick="1"/>
            </p:cNvPr>
            <p:cNvSpPr/>
            <p:nvPr/>
          </p:nvSpPr>
          <p:spPr>
            <a:xfrm>
              <a:off x="4482569" y="1586113"/>
              <a:ext cx="1017578" cy="918234"/>
            </a:xfrm>
            <a:prstGeom prst="flowChartDecis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lIns="0" tIns="43654" rIns="0" bIns="87307" rtlCol="0" anchor="ctr">
              <a:noAutofit/>
            </a:bodyPr>
            <a:lstStyle/>
            <a:p>
              <a:pPr algn="ctr" latinLnBrk="0"/>
              <a:endParaRPr lang="ko-KR" altLang="en-US" sz="1300" b="1"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 name="직사각형 3"/>
            <p:cNvSpPr/>
            <p:nvPr/>
          </p:nvSpPr>
          <p:spPr>
            <a:xfrm>
              <a:off x="4441578" y="1787162"/>
              <a:ext cx="1136504" cy="492443"/>
            </a:xfrm>
            <a:prstGeom prst="rect">
              <a:avLst/>
            </a:prstGeom>
            <a:ln>
              <a:noFill/>
            </a:ln>
          </p:spPr>
          <p:txBody>
            <a:bodyPr wrap="square">
              <a:spAutoFit/>
            </a:bodyPr>
            <a:lstStyle/>
            <a:p>
              <a:pPr lvl="0" algn="ctr" latinLnBrk="0"/>
              <a:r>
                <a:rPr lang="en-US" altLang="ko-KR" sz="1300" dirty="0" smtClean="0">
                  <a:solidFill>
                    <a:prstClr val="black"/>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Evaluate proposal</a:t>
              </a:r>
              <a:endParaRPr lang="ko-KR" altLang="en-US" sz="1300" dirty="0">
                <a:solidFill>
                  <a:prstClr val="black"/>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grpSp>
      <p:sp>
        <p:nvSpPr>
          <p:cNvPr id="23" name="모서리가 둥근 직사각형 22"/>
          <p:cNvSpPr/>
          <p:nvPr/>
        </p:nvSpPr>
        <p:spPr>
          <a:xfrm>
            <a:off x="5901622" y="1250868"/>
            <a:ext cx="894247" cy="292837"/>
          </a:xfrm>
          <a:prstGeom prst="roundRect">
            <a:avLst>
              <a:gd name="adj" fmla="val 699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9525">
            <a:solidFill>
              <a:schemeClr val="tx1"/>
            </a:solidFill>
          </a:ln>
        </p:spPr>
        <p:style>
          <a:lnRef idx="1">
            <a:schemeClr val="dk1"/>
          </a:lnRef>
          <a:fillRef idx="2">
            <a:schemeClr val="dk1"/>
          </a:fillRef>
          <a:effectRef idx="1">
            <a:schemeClr val="dk1"/>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2</a:t>
            </a:r>
            <a:r>
              <a:rPr lang="en-US" altLang="ko-KR" sz="1300" baseline="30000" dirty="0" smtClean="0">
                <a:solidFill>
                  <a:schemeClr val="tx1"/>
                </a:solidFill>
                <a:latin typeface="Arial" panose="020B0604020202020204" pitchFamily="34" charset="0"/>
                <a:ea typeface="서울남산체 M" pitchFamily="18" charset="-127"/>
                <a:cs typeface="Arial" panose="020B0604020202020204" pitchFamily="34" charset="0"/>
              </a:rPr>
              <a:t>nd</a:t>
            </a: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 stage</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9" name="모서리가 둥근 직사각형 28"/>
          <p:cNvSpPr/>
          <p:nvPr/>
        </p:nvSpPr>
        <p:spPr>
          <a:xfrm>
            <a:off x="5734017" y="1664491"/>
            <a:ext cx="1266844" cy="770841"/>
          </a:xfrm>
          <a:prstGeom prst="roundRect">
            <a:avLst>
              <a:gd name="adj" fmla="val 7693"/>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Bidding price</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1" name="모서리가 둥근 직사각형 30"/>
          <p:cNvSpPr/>
          <p:nvPr/>
        </p:nvSpPr>
        <p:spPr>
          <a:xfrm>
            <a:off x="8494430" y="1664490"/>
            <a:ext cx="1235210" cy="2361705"/>
          </a:xfrm>
          <a:prstGeom prst="roundRect">
            <a:avLst>
              <a:gd name="adj" fmla="val 3238"/>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a:effectLst>
            <a:glow rad="63500">
              <a:schemeClr val="accent1">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Lowest price bidder among those who are eligible of technical proposals</a:t>
            </a:r>
            <a:endParaRPr lang="ko-KR" altLang="en-US" sz="13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2" name="모서리가 둥근 직사각형 31"/>
          <p:cNvSpPr/>
          <p:nvPr/>
        </p:nvSpPr>
        <p:spPr>
          <a:xfrm>
            <a:off x="8623134" y="1230968"/>
            <a:ext cx="1021714" cy="309147"/>
          </a:xfrm>
          <a:prstGeom prst="roundRect">
            <a:avLst>
              <a:gd name="adj" fmla="val 699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9525">
            <a:solidFill>
              <a:schemeClr val="tx1"/>
            </a:solidFill>
          </a:ln>
        </p:spPr>
        <p:style>
          <a:lnRef idx="1">
            <a:schemeClr val="dk1"/>
          </a:lnRef>
          <a:fillRef idx="2">
            <a:schemeClr val="dk1"/>
          </a:fillRef>
          <a:effectRef idx="1">
            <a:schemeClr val="dk1"/>
          </a:effectRef>
          <a:fontRef idx="minor">
            <a:schemeClr val="dk1"/>
          </a:fontRef>
        </p:style>
        <p:txBody>
          <a:bodyPr wrap="square" lIns="0" tIns="43654" rIns="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Winning bidder</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7" name="모서리가 둥근 직사각형 46"/>
          <p:cNvSpPr/>
          <p:nvPr/>
        </p:nvSpPr>
        <p:spPr>
          <a:xfrm>
            <a:off x="3167836" y="3633818"/>
            <a:ext cx="1512450" cy="392378"/>
          </a:xfrm>
          <a:prstGeom prst="roundRect">
            <a:avLst>
              <a:gd name="adj" fmla="val 7693"/>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Bidding price</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0" name="모서리가 둥근 직사각형 19"/>
          <p:cNvSpPr/>
          <p:nvPr/>
        </p:nvSpPr>
        <p:spPr>
          <a:xfrm>
            <a:off x="3156057" y="3162976"/>
            <a:ext cx="1524229" cy="394115"/>
          </a:xfrm>
          <a:prstGeom prst="roundRect">
            <a:avLst>
              <a:gd name="adj" fmla="val 7693"/>
            </a:avLst>
          </a:prstGeom>
          <a:gradFill flip="none" rotWithShape="1">
            <a:gsLst>
              <a:gs pos="0">
                <a:schemeClr val="accent5">
                  <a:lumMod val="50000"/>
                  <a:tint val="66000"/>
                  <a:satMod val="160000"/>
                </a:schemeClr>
              </a:gs>
              <a:gs pos="50000">
                <a:schemeClr val="accent5">
                  <a:lumMod val="50000"/>
                  <a:tint val="44500"/>
                  <a:satMod val="160000"/>
                </a:schemeClr>
              </a:gs>
              <a:gs pos="100000">
                <a:schemeClr val="accent5">
                  <a:lumMod val="50000"/>
                  <a:tint val="23500"/>
                  <a:satMod val="160000"/>
                </a:schemeClr>
              </a:gs>
            </a:gsLst>
            <a:lin ang="16200000" scaled="1"/>
            <a:tileRect/>
          </a:gradFill>
          <a:ln>
            <a:solidFill>
              <a:schemeClr val="tx1"/>
            </a:solidFill>
          </a:ln>
        </p:spPr>
        <p:style>
          <a:lnRef idx="1">
            <a:schemeClr val="accent5"/>
          </a:lnRef>
          <a:fillRef idx="2">
            <a:schemeClr val="accent5"/>
          </a:fillRef>
          <a:effectRef idx="1">
            <a:schemeClr val="accent5"/>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Technical proposal</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8" name="모서리가 둥근 직사각형 37"/>
          <p:cNvSpPr/>
          <p:nvPr/>
        </p:nvSpPr>
        <p:spPr>
          <a:xfrm>
            <a:off x="2238848" y="1540115"/>
            <a:ext cx="443834" cy="2403605"/>
          </a:xfrm>
          <a:prstGeom prst="roundRect">
            <a:avLst>
              <a:gd name="adj" fmla="val 1075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ln w="12700">
            <a:solidFill>
              <a:srgbClr val="36000C"/>
            </a:solidFill>
          </a:ln>
          <a:effectLst>
            <a:glow rad="63500">
              <a:srgbClr val="7030A0">
                <a:alpha val="40000"/>
              </a:srgb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RFP</a:t>
            </a:r>
            <a:endParaRPr lang="ko-KR" altLang="en-US"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0" name="모서리가 둥근 직사각형 49"/>
          <p:cNvSpPr/>
          <p:nvPr/>
        </p:nvSpPr>
        <p:spPr>
          <a:xfrm>
            <a:off x="7507237" y="1664490"/>
            <a:ext cx="852277" cy="770841"/>
          </a:xfrm>
          <a:prstGeom prst="roundRect">
            <a:avLst>
              <a:gd name="adj" fmla="val 5335"/>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Bid fail</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1" name="모서리가 둥근 직사각형 50"/>
          <p:cNvSpPr/>
          <p:nvPr/>
        </p:nvSpPr>
        <p:spPr>
          <a:xfrm>
            <a:off x="7507237" y="3162976"/>
            <a:ext cx="852277" cy="853232"/>
          </a:xfrm>
          <a:prstGeom prst="roundRect">
            <a:avLst>
              <a:gd name="adj" fmla="val 5335"/>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Bid valid</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5" name="모서리가 둥근 직사각형 54"/>
          <p:cNvSpPr/>
          <p:nvPr/>
        </p:nvSpPr>
        <p:spPr>
          <a:xfrm>
            <a:off x="1172612" y="812936"/>
            <a:ext cx="3778011" cy="318490"/>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lIns="102870" tIns="51435" rIns="102870" bIns="51435" anchor="ctr"/>
          <a:lstStyle/>
          <a:p>
            <a:pPr algn="ctr">
              <a:spcBef>
                <a:spcPct val="20000"/>
              </a:spcBef>
              <a:defRPr/>
            </a:pPr>
            <a:r>
              <a:rPr lang="en-US" altLang="ko-KR" sz="1500" dirty="0" smtClean="0">
                <a:solidFill>
                  <a:schemeClr val="tx1"/>
                </a:solidFill>
                <a:latin typeface="Arial" panose="020B0604020202020204" pitchFamily="34" charset="0"/>
                <a:ea typeface="서울남산체 M" pitchFamily="18" charset="-127"/>
                <a:cs typeface="Arial" panose="020B0604020202020204" pitchFamily="34" charset="0"/>
              </a:rPr>
              <a:t>2 stage </a:t>
            </a:r>
            <a:r>
              <a:rPr lang="en-US" altLang="ko-KR" sz="1500" dirty="0">
                <a:solidFill>
                  <a:schemeClr val="tx1"/>
                </a:solidFill>
                <a:latin typeface="Arial" panose="020B0604020202020204" pitchFamily="34" charset="0"/>
                <a:ea typeface="서울남산체 M" pitchFamily="18" charset="-127"/>
                <a:cs typeface="Arial" panose="020B0604020202020204" pitchFamily="34" charset="0"/>
              </a:rPr>
              <a:t>competition(technical &amp; price)</a:t>
            </a:r>
            <a:endParaRPr lang="ko-KR" altLang="en-US" sz="15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8" name="모서리가 둥근 직사각형 27"/>
          <p:cNvSpPr/>
          <p:nvPr/>
        </p:nvSpPr>
        <p:spPr>
          <a:xfrm>
            <a:off x="854330" y="4454440"/>
            <a:ext cx="9102593" cy="2201091"/>
          </a:xfrm>
          <a:prstGeom prst="roundRect">
            <a:avLst>
              <a:gd name="adj" fmla="val 2772"/>
            </a:avLst>
          </a:prstGeom>
          <a:gradFill flip="none" rotWithShape="1">
            <a:gsLst>
              <a:gs pos="0">
                <a:schemeClr val="accent4">
                  <a:lumMod val="50000"/>
                  <a:tint val="66000"/>
                  <a:satMod val="160000"/>
                </a:schemeClr>
              </a:gs>
              <a:gs pos="0">
                <a:schemeClr val="accent4">
                  <a:lumMod val="50000"/>
                  <a:tint val="44500"/>
                  <a:satMod val="160000"/>
                </a:schemeClr>
              </a:gs>
              <a:gs pos="100000">
                <a:schemeClr val="accent4">
                  <a:lumMod val="50000"/>
                  <a:tint val="23500"/>
                  <a:satMod val="160000"/>
                </a:schemeClr>
              </a:gs>
            </a:gsLst>
            <a:lin ang="18900000" scaled="1"/>
            <a:tileRect/>
          </a:gradFill>
          <a:ln w="9525">
            <a:solidFill>
              <a:schemeClr val="tx1"/>
            </a:solidFill>
            <a:prstDash val="solid"/>
          </a:ln>
          <a:effectLst/>
        </p:spPr>
        <p:style>
          <a:lnRef idx="1">
            <a:schemeClr val="accent3"/>
          </a:lnRef>
          <a:fillRef idx="1003">
            <a:schemeClr val="lt1"/>
          </a:fillRef>
          <a:effectRef idx="1">
            <a:schemeClr val="accent3"/>
          </a:effectRef>
          <a:fontRef idx="minor">
            <a:schemeClr val="dk1"/>
          </a:fontRef>
        </p:style>
        <p:txBody>
          <a:bodyPr lIns="36000" tIns="36000" rIns="36000" bIns="72000" rtlCol="0" anchor="ctr"/>
          <a:lstStyle/>
          <a:p>
            <a:pPr fontAlgn="base"/>
            <a:r>
              <a:rPr lang="ko-KR" altLang="en-US" sz="1300" dirty="0" smtClean="0">
                <a:solidFill>
                  <a:srgbClr val="AC3514"/>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rgbClr val="AC3514"/>
                </a:solidFill>
                <a:latin typeface="Arial" panose="020B0604020202020204" pitchFamily="34" charset="0"/>
                <a:ea typeface="서울남산체 M" panose="02020603020101020101" pitchFamily="18" charset="-127"/>
                <a:cs typeface="Arial" panose="020B0604020202020204" pitchFamily="34" charset="0"/>
              </a:rPr>
              <a:t>Enforcement decree Article 18 of State Contract Act(2</a:t>
            </a:r>
            <a:r>
              <a:rPr lang="en-US" altLang="ko-KR" sz="1300" baseline="30000" dirty="0" smtClean="0">
                <a:solidFill>
                  <a:srgbClr val="AC3514"/>
                </a:solidFill>
                <a:latin typeface="Arial" panose="020B0604020202020204" pitchFamily="34" charset="0"/>
                <a:ea typeface="서울남산체 M" panose="02020603020101020101" pitchFamily="18" charset="-127"/>
                <a:cs typeface="Arial" panose="020B0604020202020204" pitchFamily="34" charset="0"/>
              </a:rPr>
              <a:t>nd</a:t>
            </a:r>
            <a:r>
              <a:rPr lang="en-US" altLang="ko-KR" sz="1300" dirty="0" smtClean="0">
                <a:solidFill>
                  <a:srgbClr val="AC3514"/>
                </a:solidFill>
                <a:latin typeface="Arial" panose="020B0604020202020204" pitchFamily="34" charset="0"/>
                <a:ea typeface="서울남산체 M" panose="02020603020101020101" pitchFamily="18" charset="-127"/>
                <a:cs typeface="Arial" panose="020B0604020202020204" pitchFamily="34" charset="0"/>
              </a:rPr>
              <a:t> stage bidding) </a:t>
            </a:r>
            <a:r>
              <a:rPr lang="en-US" altLang="ko-KR" sz="13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① …finds it impracticable to prepare proper specifications in advance for a contract for the manufacture or purchase of goods/services, or find it necessary in the light of the nature of such contract…. Can call for tenders for specifications or technology first and then call for tenders again for pricing</a:t>
            </a:r>
            <a:r>
              <a:rPr lang="ko-KR" altLang="en-US" sz="1300" dirty="0" smtClean="0">
                <a:latin typeface="Arial" panose="020B0604020202020204" pitchFamily="34" charset="0"/>
                <a:ea typeface="서울남산체 M" panose="02020603020101020101" pitchFamily="18" charset="-127"/>
                <a:cs typeface="Arial" panose="020B0604020202020204" pitchFamily="34" charset="0"/>
              </a:rPr>
              <a:t> </a:t>
            </a:r>
            <a:endParaRPr lang="en-US" altLang="ko-KR" sz="1300" dirty="0" smtClean="0">
              <a:latin typeface="Arial" panose="020B0604020202020204" pitchFamily="34" charset="0"/>
              <a:ea typeface="서울남산체 M" panose="02020603020101020101" pitchFamily="18" charset="-127"/>
              <a:cs typeface="Arial" panose="020B0604020202020204" pitchFamily="34" charset="0"/>
            </a:endParaRPr>
          </a:p>
          <a:p>
            <a:pPr fontAlgn="base"/>
            <a:r>
              <a:rPr lang="ko-KR" altLang="en-US" sz="1300" dirty="0" smtClean="0">
                <a:latin typeface="Arial" panose="020B0604020202020204" pitchFamily="34" charset="0"/>
                <a:ea typeface="서울남산체 M" panose="02020603020101020101" pitchFamily="18" charset="-127"/>
                <a:cs typeface="Arial" panose="020B0604020202020204" pitchFamily="34" charset="0"/>
              </a:rPr>
              <a:t>②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In case of para.1, only person determined as qualified as a result of opening tenders for specifications or technology shall be qualified to participate in the tender procedure for pricing.</a:t>
            </a:r>
            <a:endParaRPr lang="ko-KR" altLang="en-US" sz="1300" dirty="0">
              <a:latin typeface="Arial" panose="020B0604020202020204" pitchFamily="34" charset="0"/>
              <a:ea typeface="서울남산체 M" panose="02020603020101020101" pitchFamily="18" charset="-127"/>
              <a:cs typeface="Arial" panose="020B0604020202020204" pitchFamily="34" charset="0"/>
            </a:endParaRPr>
          </a:p>
          <a:p>
            <a:pPr fontAlgn="base"/>
            <a:r>
              <a:rPr lang="ko-KR" altLang="en-US" sz="1300" dirty="0" smtClean="0">
                <a:latin typeface="Arial" panose="020B0604020202020204" pitchFamily="34" charset="0"/>
                <a:ea typeface="서울남산체 M" panose="02020603020101020101" pitchFamily="18" charset="-127"/>
                <a:cs typeface="Arial" panose="020B0604020202020204" pitchFamily="34" charset="0"/>
              </a:rPr>
              <a:t> ③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…Notwithstanding para.1 and 2, …deems it necessary for the manufacture or purchase of goods/services, … may simultaneously call for tenders for specification and pricing, and shall open price tenders submitted by persons confirmed as qualified as a result of opening tenders for specifications.</a:t>
            </a:r>
            <a:endParaRPr lang="en-US" altLang="ko-KR" sz="1300" dirty="0">
              <a:latin typeface="Arial" panose="020B0604020202020204" pitchFamily="34" charset="0"/>
              <a:ea typeface="서울남산체 M" panose="02020603020101020101" pitchFamily="18" charset="-127"/>
              <a:cs typeface="Arial" panose="020B0604020202020204" pitchFamily="34" charset="0"/>
            </a:endParaRPr>
          </a:p>
        </p:txBody>
      </p:sp>
      <p:grpSp>
        <p:nvGrpSpPr>
          <p:cNvPr id="30" name="그룹 29"/>
          <p:cNvGrpSpPr/>
          <p:nvPr/>
        </p:nvGrpSpPr>
        <p:grpSpPr>
          <a:xfrm>
            <a:off x="4909632" y="3097974"/>
            <a:ext cx="1136504" cy="918234"/>
            <a:chOff x="4441578" y="1586113"/>
            <a:chExt cx="1136504" cy="918234"/>
          </a:xfrm>
        </p:grpSpPr>
        <p:sp>
          <p:nvSpPr>
            <p:cNvPr id="33" name="순서도: 판단 32">
              <a:hlinkClick r:id="" action="ppaction://hlinkshowjump?jump=firstslide" highlightClick="1"/>
            </p:cNvPr>
            <p:cNvSpPr/>
            <p:nvPr/>
          </p:nvSpPr>
          <p:spPr>
            <a:xfrm>
              <a:off x="4482569" y="1586113"/>
              <a:ext cx="1017578" cy="918234"/>
            </a:xfrm>
            <a:prstGeom prst="flowChartDecis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lIns="0" tIns="43654" rIns="0" bIns="87307" rtlCol="0" anchor="ctr">
              <a:noAutofit/>
            </a:bodyPr>
            <a:lstStyle/>
            <a:p>
              <a:pPr algn="ctr" latinLnBrk="0"/>
              <a:endParaRPr lang="ko-KR" altLang="en-US" sz="1300" b="1"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4" name="직사각형 33"/>
            <p:cNvSpPr/>
            <p:nvPr/>
          </p:nvSpPr>
          <p:spPr>
            <a:xfrm>
              <a:off x="4441578" y="1787162"/>
              <a:ext cx="1136504" cy="492443"/>
            </a:xfrm>
            <a:prstGeom prst="rect">
              <a:avLst/>
            </a:prstGeom>
            <a:ln>
              <a:noFill/>
            </a:ln>
          </p:spPr>
          <p:txBody>
            <a:bodyPr wrap="square">
              <a:spAutoFit/>
            </a:bodyPr>
            <a:lstStyle/>
            <a:p>
              <a:pPr lvl="0" algn="ctr" latinLnBrk="0"/>
              <a:r>
                <a:rPr lang="en-US" altLang="ko-KR" sz="1300" dirty="0">
                  <a:solidFill>
                    <a:prstClr val="black"/>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Evaluate proposal</a:t>
              </a:r>
              <a:endParaRPr lang="ko-KR" altLang="en-US" sz="1300" dirty="0">
                <a:solidFill>
                  <a:prstClr val="black"/>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grpSp>
      <p:sp>
        <p:nvSpPr>
          <p:cNvPr id="35" name="모서리가 둥근 직사각형 34"/>
          <p:cNvSpPr/>
          <p:nvPr/>
        </p:nvSpPr>
        <p:spPr>
          <a:xfrm>
            <a:off x="3302901" y="2754566"/>
            <a:ext cx="2343421" cy="284993"/>
          </a:xfrm>
          <a:prstGeom prst="roundRect">
            <a:avLst>
              <a:gd name="adj" fmla="val 699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9525">
            <a:solidFill>
              <a:schemeClr val="tx1"/>
            </a:solidFill>
          </a:ln>
        </p:spPr>
        <p:style>
          <a:lnRef idx="1">
            <a:schemeClr val="dk1"/>
          </a:lnRef>
          <a:fillRef idx="2">
            <a:schemeClr val="dk1"/>
          </a:fillRef>
          <a:effectRef idx="1">
            <a:schemeClr val="dk1"/>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Submit both until deadline</a:t>
            </a:r>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283982034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모서리가 둥근 직사각형 22"/>
          <p:cNvSpPr/>
          <p:nvPr/>
        </p:nvSpPr>
        <p:spPr>
          <a:xfrm>
            <a:off x="846295" y="1093708"/>
            <a:ext cx="9110628" cy="3083635"/>
          </a:xfrm>
          <a:prstGeom prst="roundRect">
            <a:avLst>
              <a:gd name="adj" fmla="val 1903"/>
            </a:avLst>
          </a:prstGeom>
          <a:ln w="12700">
            <a:solidFill>
              <a:schemeClr val="tx1"/>
            </a:solidFill>
            <a:prstDash val="dash"/>
          </a:ln>
          <a:effectLst>
            <a:glow rad="139700">
              <a:schemeClr val="bg2">
                <a:lumMod val="50000"/>
                <a:alpha val="40000"/>
              </a:schemeClr>
            </a:glo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4" name="TextBox 43"/>
          <p:cNvSpPr txBox="1"/>
          <p:nvPr/>
        </p:nvSpPr>
        <p:spPr>
          <a:xfrm>
            <a:off x="798329" y="206206"/>
            <a:ext cx="4882252"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(Ref</a:t>
            </a:r>
            <a:r>
              <a:rPr lang="en-US" altLang="ko-KR"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 Contract using proposal evaluation</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45" name="직사각형 44"/>
          <p:cNvSpPr/>
          <p:nvPr/>
        </p:nvSpPr>
        <p:spPr>
          <a:xfrm>
            <a:off x="166255" y="171502"/>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cxnSp>
        <p:nvCxnSpPr>
          <p:cNvPr id="46" name="직선 연결선 45"/>
          <p:cNvCxnSpPr>
            <a:stCxn id="44" idx="3"/>
          </p:cNvCxnSpPr>
          <p:nvPr/>
        </p:nvCxnSpPr>
        <p:spPr>
          <a:xfrm flipV="1">
            <a:off x="5680581" y="412464"/>
            <a:ext cx="5022704" cy="3612"/>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58" name="모서리가 둥근 직사각형 57"/>
          <p:cNvSpPr/>
          <p:nvPr/>
        </p:nvSpPr>
        <p:spPr>
          <a:xfrm>
            <a:off x="6524196" y="1995491"/>
            <a:ext cx="952550" cy="770841"/>
          </a:xfrm>
          <a:prstGeom prst="roundRect">
            <a:avLst>
              <a:gd name="adj" fmla="val 5335"/>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Valid</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5" name="모서리가 둥근 직사각형 64"/>
          <p:cNvSpPr/>
          <p:nvPr/>
        </p:nvSpPr>
        <p:spPr>
          <a:xfrm>
            <a:off x="7642252" y="1995491"/>
            <a:ext cx="2025856" cy="770841"/>
          </a:xfrm>
          <a:prstGeom prst="roundRect">
            <a:avLst>
              <a:gd name="adj" fmla="val 3238"/>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path path="circle">
              <a:fillToRect l="50000" t="50000" r="50000" b="50000"/>
            </a:path>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Highest score adding technical score</a:t>
            </a:r>
            <a:r>
              <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 price score</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6" name="모서리가 둥근 직사각형 65"/>
          <p:cNvSpPr/>
          <p:nvPr/>
        </p:nvSpPr>
        <p:spPr>
          <a:xfrm>
            <a:off x="8032523" y="1457696"/>
            <a:ext cx="1209634" cy="409241"/>
          </a:xfrm>
          <a:prstGeom prst="roundRect">
            <a:avLst>
              <a:gd name="adj" fmla="val 699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solidFill>
              <a:schemeClr val="tx1"/>
            </a:solidFill>
          </a:ln>
        </p:spPr>
        <p:style>
          <a:lnRef idx="1">
            <a:schemeClr val="dk1"/>
          </a:lnRef>
          <a:fillRef idx="2">
            <a:schemeClr val="dk1"/>
          </a:fillRef>
          <a:effectRef idx="1">
            <a:schemeClr val="dk1"/>
          </a:effectRef>
          <a:fontRef idx="minor">
            <a:schemeClr val="dk1"/>
          </a:fontRef>
        </p:style>
        <p:txBody>
          <a:bodyPr wrap="square" lIns="0" tIns="43654" rIns="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Priority negotiation target</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9" name="순서도: 판단 58">
            <a:hlinkClick r:id="" action="ppaction://hlinkshowjump?jump=firstslide" highlightClick="1"/>
          </p:cNvPr>
          <p:cNvSpPr/>
          <p:nvPr/>
        </p:nvSpPr>
        <p:spPr>
          <a:xfrm>
            <a:off x="2299976" y="3022434"/>
            <a:ext cx="1121118" cy="1007060"/>
          </a:xfrm>
          <a:prstGeom prst="flowChartDecis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lIns="0" tIns="43654" rIns="0" bIns="87307" rtlCol="0" anchor="ctr">
            <a:noAutofit/>
          </a:bodyPr>
          <a:lstStyle/>
          <a:p>
            <a:pPr algn="ctr" latinLnBrk="0"/>
            <a:endParaRPr lang="ko-KR" altLang="en-US" sz="1200" b="1"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0" name="직사각형 59"/>
          <p:cNvSpPr/>
          <p:nvPr/>
        </p:nvSpPr>
        <p:spPr>
          <a:xfrm>
            <a:off x="2283166" y="3232926"/>
            <a:ext cx="1136504" cy="646331"/>
          </a:xfrm>
          <a:prstGeom prst="rect">
            <a:avLst/>
          </a:prstGeom>
          <a:ln>
            <a:noFill/>
          </a:ln>
        </p:spPr>
        <p:txBody>
          <a:bodyPr wrap="square">
            <a:spAutoFit/>
          </a:bodyPr>
          <a:lstStyle/>
          <a:p>
            <a:pPr lvl="0" algn="ctr" latinLnBrk="0"/>
            <a:r>
              <a:rPr lang="en-US" altLang="ko-KR" sz="1200" dirty="0" smtClean="0">
                <a:solidFill>
                  <a:prstClr val="black"/>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Technical evaluation committee</a:t>
            </a:r>
            <a:endParaRPr lang="ko-KR" altLang="en-US" sz="1200" dirty="0">
              <a:solidFill>
                <a:prstClr val="black"/>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1" name="순서도: 판단 60">
            <a:hlinkClick r:id="" action="ppaction://hlinkshowjump?jump=firstslide" highlightClick="1"/>
          </p:cNvPr>
          <p:cNvSpPr/>
          <p:nvPr/>
        </p:nvSpPr>
        <p:spPr>
          <a:xfrm>
            <a:off x="4680428" y="3022434"/>
            <a:ext cx="1121118" cy="1007060"/>
          </a:xfrm>
          <a:prstGeom prst="flowChartDecision">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lIns="0" tIns="43654" rIns="0" bIns="87307" rtlCol="0" anchor="ctr">
            <a:noAutofit/>
          </a:bodyPr>
          <a:lstStyle/>
          <a:p>
            <a:pPr algn="ctr" latinLnBrk="0"/>
            <a:endParaRPr lang="ko-KR" altLang="en-US" sz="1200" b="1"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2" name="직사각형 61"/>
          <p:cNvSpPr/>
          <p:nvPr/>
        </p:nvSpPr>
        <p:spPr>
          <a:xfrm>
            <a:off x="4682935" y="3348828"/>
            <a:ext cx="1136504" cy="461665"/>
          </a:xfrm>
          <a:prstGeom prst="rect">
            <a:avLst/>
          </a:prstGeom>
          <a:ln>
            <a:noFill/>
          </a:ln>
        </p:spPr>
        <p:txBody>
          <a:bodyPr wrap="square">
            <a:spAutoFit/>
          </a:bodyPr>
          <a:lstStyle/>
          <a:p>
            <a:pPr lvl="0" algn="ctr" latinLnBrk="0"/>
            <a:r>
              <a:rPr lang="en-US" altLang="ko-KR" sz="1200" dirty="0" smtClean="0">
                <a:solidFill>
                  <a:prstClr val="black"/>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Evaluation calculation</a:t>
            </a:r>
            <a:endParaRPr lang="ko-KR" altLang="en-US" sz="1200" dirty="0">
              <a:solidFill>
                <a:prstClr val="black"/>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3" name="모서리가 둥근 직사각형 62"/>
          <p:cNvSpPr/>
          <p:nvPr/>
        </p:nvSpPr>
        <p:spPr>
          <a:xfrm>
            <a:off x="7642252" y="2857932"/>
            <a:ext cx="2025856" cy="678297"/>
          </a:xfrm>
          <a:prstGeom prst="roundRect">
            <a:avLst>
              <a:gd name="adj" fmla="val 3238"/>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path path="circle">
              <a:fillToRect l="50000" t="50000" r="50000" b="50000"/>
            </a:path>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(local govt. contract act) Restrict bidders submitting above estimated price</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2" name="모서리가 둥근 직사각형 21"/>
          <p:cNvSpPr/>
          <p:nvPr/>
        </p:nvSpPr>
        <p:spPr>
          <a:xfrm>
            <a:off x="846295" y="4584614"/>
            <a:ext cx="9110628" cy="1130386"/>
          </a:xfrm>
          <a:prstGeom prst="roundRect">
            <a:avLst>
              <a:gd name="adj" fmla="val 3071"/>
            </a:avLst>
          </a:prstGeom>
          <a:gradFill flip="none" rotWithShape="1">
            <a:gsLst>
              <a:gs pos="0">
                <a:schemeClr val="accent4">
                  <a:lumMod val="50000"/>
                  <a:tint val="66000"/>
                  <a:satMod val="160000"/>
                </a:schemeClr>
              </a:gs>
              <a:gs pos="0">
                <a:schemeClr val="accent4">
                  <a:lumMod val="50000"/>
                  <a:tint val="44500"/>
                  <a:satMod val="160000"/>
                </a:schemeClr>
              </a:gs>
              <a:gs pos="100000">
                <a:schemeClr val="accent4">
                  <a:lumMod val="50000"/>
                  <a:tint val="23500"/>
                  <a:satMod val="160000"/>
                </a:schemeClr>
              </a:gs>
            </a:gsLst>
            <a:lin ang="16200000" scaled="1"/>
            <a:tileRect/>
          </a:gradFill>
          <a:ln w="3175">
            <a:solidFill>
              <a:schemeClr val="tx1"/>
            </a:solidFill>
            <a:prstDash val="solid"/>
          </a:ln>
        </p:spPr>
        <p:style>
          <a:lnRef idx="1">
            <a:schemeClr val="accent3"/>
          </a:lnRef>
          <a:fillRef idx="1003">
            <a:schemeClr val="lt1"/>
          </a:fillRef>
          <a:effectRef idx="1">
            <a:schemeClr val="accent3"/>
          </a:effectRef>
          <a:fontRef idx="minor">
            <a:schemeClr val="dk1"/>
          </a:fontRef>
        </p:style>
        <p:txBody>
          <a:bodyPr lIns="36000" tIns="36000" rIns="36000" bIns="72000" rtlCol="0" anchor="ctr"/>
          <a:lstStyle/>
          <a:p>
            <a:pPr fontAlgn="base"/>
            <a:r>
              <a:rPr lang="ko-KR" altLang="en-US" sz="1200" dirty="0" smtClean="0">
                <a:solidFill>
                  <a:srgbClr val="AC3514"/>
                </a:solidFill>
                <a:latin typeface="Arial" panose="020B0604020202020204" pitchFamily="34" charset="0"/>
                <a:ea typeface="서울남산체 M" panose="02020603020101020101" pitchFamily="18" charset="-127"/>
                <a:cs typeface="Arial" panose="020B0604020202020204" pitchFamily="34" charset="0"/>
              </a:rPr>
              <a:t> </a:t>
            </a:r>
            <a:r>
              <a:rPr lang="en-US" altLang="ko-KR" sz="1200" dirty="0">
                <a:solidFill>
                  <a:srgbClr val="AC3514"/>
                </a:solidFill>
                <a:latin typeface="Arial" panose="020B0604020202020204" pitchFamily="34" charset="0"/>
                <a:ea typeface="서울남산체 M" panose="02020603020101020101" pitchFamily="18" charset="-127"/>
                <a:cs typeface="Arial" panose="020B0604020202020204" pitchFamily="34" charset="0"/>
              </a:rPr>
              <a:t>Enforcement decree Article </a:t>
            </a:r>
            <a:r>
              <a:rPr lang="en-US" altLang="ko-KR" sz="1200" dirty="0" smtClean="0">
                <a:solidFill>
                  <a:srgbClr val="AC3514"/>
                </a:solidFill>
                <a:latin typeface="Arial" panose="020B0604020202020204" pitchFamily="34" charset="0"/>
                <a:ea typeface="서울남산체 M" panose="02020603020101020101" pitchFamily="18" charset="-127"/>
                <a:cs typeface="Arial" panose="020B0604020202020204" pitchFamily="34" charset="0"/>
              </a:rPr>
              <a:t>43 </a:t>
            </a:r>
            <a:r>
              <a:rPr lang="en-US" altLang="ko-KR" sz="1200" dirty="0">
                <a:solidFill>
                  <a:srgbClr val="AC3514"/>
                </a:solidFill>
                <a:latin typeface="Arial" panose="020B0604020202020204" pitchFamily="34" charset="0"/>
                <a:ea typeface="서울남산체 M" panose="02020603020101020101" pitchFamily="18" charset="-127"/>
                <a:cs typeface="Arial" panose="020B0604020202020204" pitchFamily="34" charset="0"/>
              </a:rPr>
              <a:t>of State Contract </a:t>
            </a:r>
            <a:r>
              <a:rPr lang="en-US" altLang="ko-KR" sz="1200" dirty="0" smtClean="0">
                <a:solidFill>
                  <a:srgbClr val="AC3514"/>
                </a:solidFill>
                <a:latin typeface="Arial" panose="020B0604020202020204" pitchFamily="34" charset="0"/>
                <a:ea typeface="서울남산체 M" panose="02020603020101020101" pitchFamily="18" charset="-127"/>
                <a:cs typeface="Arial" panose="020B0604020202020204" pitchFamily="34" charset="0"/>
              </a:rPr>
              <a:t>Act(Contract by negotiation) </a:t>
            </a:r>
            <a:r>
              <a:rPr lang="en-US" altLang="ko-KR" sz="12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① </a:t>
            </a:r>
            <a:r>
              <a:rPr lang="en-US" altLang="ko-KR" sz="12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…deems it necessary for ensuring the expertise or technical capacity for the supply of goods or services or for emergency, safety in public facilities, or any other grounds for national security,… may execute contract with person deemed most favorable to the State through negotiations after evaluating proposals submitted by a number of suppliers, notwithstanding Article 42.</a:t>
            </a:r>
            <a:endParaRPr lang="ko-KR" altLang="en-US" sz="1200" dirty="0">
              <a:latin typeface="Arial" panose="020B0604020202020204" pitchFamily="34" charset="0"/>
              <a:ea typeface="서울남산체 M" panose="02020603020101020101" pitchFamily="18" charset="-127"/>
              <a:cs typeface="Arial" panose="020B0604020202020204" pitchFamily="34" charset="0"/>
            </a:endParaRPr>
          </a:p>
        </p:txBody>
      </p:sp>
      <p:sp>
        <p:nvSpPr>
          <p:cNvPr id="24" name="모서리가 둥근 직사각형 23"/>
          <p:cNvSpPr/>
          <p:nvPr/>
        </p:nvSpPr>
        <p:spPr>
          <a:xfrm>
            <a:off x="1172613" y="898840"/>
            <a:ext cx="2084520" cy="320172"/>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lIns="102870" tIns="51435" rIns="102870" bIns="51435" anchor="ctr"/>
          <a:lstStyle/>
          <a:p>
            <a:pPr algn="ctr" eaLnBrk="1" latinLnBrk="1" hangingPunct="1">
              <a:spcBef>
                <a:spcPct val="20000"/>
              </a:spcBef>
              <a:defRPr/>
            </a:pP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Contract by negotiation</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5" name="모서리가 둥근 직사각형 24"/>
          <p:cNvSpPr/>
          <p:nvPr/>
        </p:nvSpPr>
        <p:spPr>
          <a:xfrm>
            <a:off x="1150923" y="1784426"/>
            <a:ext cx="443834" cy="1168091"/>
          </a:xfrm>
          <a:prstGeom prst="roundRect">
            <a:avLst>
              <a:gd name="adj" fmla="val 10757"/>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ln w="12700">
            <a:solidFill>
              <a:srgbClr val="36000C"/>
            </a:solidFill>
          </a:ln>
          <a:effectLst>
            <a:glow rad="63500">
              <a:srgbClr val="7030A0">
                <a:alpha val="40000"/>
              </a:srgb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RFP</a:t>
            </a:r>
            <a:endParaRPr lang="ko-KR" altLang="en-US"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6" name="모서리가 둥근 직사각형 25"/>
          <p:cNvSpPr/>
          <p:nvPr/>
        </p:nvSpPr>
        <p:spPr>
          <a:xfrm>
            <a:off x="6524197" y="1457696"/>
            <a:ext cx="952550" cy="396956"/>
          </a:xfrm>
          <a:prstGeom prst="roundRect">
            <a:avLst>
              <a:gd name="adj" fmla="val 5376"/>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9525">
            <a:solidFill>
              <a:schemeClr val="tx1"/>
            </a:solidFill>
          </a:ln>
        </p:spPr>
        <p:style>
          <a:lnRef idx="1">
            <a:schemeClr val="dk1"/>
          </a:lnRef>
          <a:fillRef idx="2">
            <a:schemeClr val="dk1"/>
          </a:fillRef>
          <a:effectRef idx="1">
            <a:schemeClr val="dk1"/>
          </a:effectRef>
          <a:fontRef idx="minor">
            <a:schemeClr val="dk1"/>
          </a:fontRef>
        </p:style>
        <p:txBody>
          <a:bodyPr wrap="square" lIns="0" tIns="43654" rIns="36000" bIns="36000" rtlCol="0" anchor="ctr">
            <a:noAutofit/>
          </a:bodyPr>
          <a:lstStyle/>
          <a:p>
            <a:pPr algn="ctr" latinLnBrk="0"/>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1 eligible supplier</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grpSp>
        <p:nvGrpSpPr>
          <p:cNvPr id="3" name="그룹 2"/>
          <p:cNvGrpSpPr/>
          <p:nvPr/>
        </p:nvGrpSpPr>
        <p:grpSpPr>
          <a:xfrm>
            <a:off x="1858335" y="1803204"/>
            <a:ext cx="4502279" cy="1130534"/>
            <a:chOff x="2278964" y="4296528"/>
            <a:chExt cx="4502279" cy="1130534"/>
          </a:xfrm>
        </p:grpSpPr>
        <p:sp>
          <p:nvSpPr>
            <p:cNvPr id="31" name="모서리가 둥근 직사각형 30"/>
            <p:cNvSpPr/>
            <p:nvPr/>
          </p:nvSpPr>
          <p:spPr>
            <a:xfrm>
              <a:off x="2278964" y="4296528"/>
              <a:ext cx="4502279" cy="1130534"/>
            </a:xfrm>
            <a:prstGeom prst="roundRect">
              <a:avLst>
                <a:gd name="adj" fmla="val 1903"/>
              </a:avLst>
            </a:prstGeom>
            <a:ln w="12700">
              <a:solidFill>
                <a:schemeClr val="tx1"/>
              </a:solidFill>
              <a:prstDash val="dash"/>
            </a:ln>
            <a:effectLst>
              <a:glow rad="63500">
                <a:schemeClr val="accent2">
                  <a:satMod val="175000"/>
                  <a:alpha val="40000"/>
                </a:schemeClr>
              </a:glo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2" name="모서리가 둥근 직사각형 31"/>
            <p:cNvSpPr/>
            <p:nvPr/>
          </p:nvSpPr>
          <p:spPr>
            <a:xfrm>
              <a:off x="2529183" y="4488815"/>
              <a:ext cx="1635674" cy="770841"/>
            </a:xfrm>
            <a:prstGeom prst="roundRect">
              <a:avLst>
                <a:gd name="adj" fmla="val 7693"/>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p:spPr>
          <p:style>
            <a:lnRef idx="1">
              <a:schemeClr val="accent5"/>
            </a:lnRef>
            <a:fillRef idx="2">
              <a:schemeClr val="accent5"/>
            </a:fillRef>
            <a:effectRef idx="1">
              <a:schemeClr val="accent5"/>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Technical proposal(80)</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3" name="모서리가 둥근 직사각형 32"/>
            <p:cNvSpPr/>
            <p:nvPr/>
          </p:nvSpPr>
          <p:spPr>
            <a:xfrm>
              <a:off x="4855750" y="4488815"/>
              <a:ext cx="1635674" cy="770841"/>
            </a:xfrm>
            <a:prstGeom prst="roundRect">
              <a:avLst>
                <a:gd name="adj" fmla="val 7693"/>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0800000" scaled="1"/>
              <a:tileRect/>
            </a:gra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Price proposal(20)</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 name="덧셈 기호 1"/>
            <p:cNvSpPr/>
            <p:nvPr/>
          </p:nvSpPr>
          <p:spPr>
            <a:xfrm>
              <a:off x="4329717" y="4669084"/>
              <a:ext cx="385421" cy="385421"/>
            </a:xfrm>
            <a:prstGeom prst="mathPlus">
              <a:avLst/>
            </a:prstGeom>
            <a:solidFill>
              <a:schemeClr val="accent4">
                <a:lumMod val="75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53" name="모서리가 둥근 직사각형 52"/>
          <p:cNvSpPr/>
          <p:nvPr/>
        </p:nvSpPr>
        <p:spPr>
          <a:xfrm>
            <a:off x="2197239" y="1518613"/>
            <a:ext cx="1223855" cy="336039"/>
          </a:xfrm>
          <a:prstGeom prst="roundRect">
            <a:avLst>
              <a:gd name="adj" fmla="val 699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solidFill>
              <a:schemeClr val="tx1"/>
            </a:solidFill>
          </a:ln>
        </p:spPr>
        <p:style>
          <a:lnRef idx="1">
            <a:schemeClr val="dk1"/>
          </a:lnRef>
          <a:fillRef idx="2">
            <a:schemeClr val="dk1"/>
          </a:fillRef>
          <a:effectRef idx="1">
            <a:schemeClr val="dk1"/>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Evaluate proposal</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5532535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002264" y="257965"/>
            <a:ext cx="5011028" cy="413683"/>
          </a:xfrm>
          <a:prstGeom prst="rect">
            <a:avLst/>
          </a:prstGeom>
          <a:noFill/>
          <a:ln>
            <a:noFill/>
          </a:ln>
        </p:spPr>
        <p:txBody>
          <a:bodyPr wrap="square" lIns="104882" tIns="52441" rIns="104882" bIns="52441" rtlCol="0">
            <a:spAutoFit/>
          </a:bodyPr>
          <a:lstStyle/>
          <a:p>
            <a:r>
              <a:rPr lang="en-US" altLang="ko-KR" sz="2000" dirty="0">
                <a:latin typeface="Arial" panose="020B0604020202020204" pitchFamily="34" charset="0"/>
                <a:ea typeface="서울남산체 M" pitchFamily="18" charset="-127"/>
                <a:cs typeface="Arial" panose="020B0604020202020204" pitchFamily="34" charset="0"/>
              </a:rPr>
              <a:t>Competition bidding for </a:t>
            </a:r>
            <a:r>
              <a:rPr lang="en-US" altLang="ko-KR" sz="2000" dirty="0" smtClean="0">
                <a:latin typeface="Arial" panose="020B0604020202020204" pitchFamily="34" charset="0"/>
                <a:ea typeface="서울남산체 M" pitchFamily="18" charset="-127"/>
                <a:cs typeface="Arial" panose="020B0604020202020204" pitchFamily="34" charset="0"/>
              </a:rPr>
              <a:t>desired </a:t>
            </a:r>
            <a:r>
              <a:rPr lang="en-US" altLang="ko-KR" sz="2000" dirty="0">
                <a:latin typeface="Arial" panose="020B0604020202020204" pitchFamily="34" charset="0"/>
                <a:ea typeface="서울남산체 M" pitchFamily="18" charset="-127"/>
                <a:cs typeface="Arial" panose="020B0604020202020204" pitchFamily="34" charset="0"/>
              </a:rPr>
              <a:t>quantity</a:t>
            </a:r>
            <a:endParaRPr lang="ko-KR" altLang="en-US" sz="2000" dirty="0">
              <a:latin typeface="Arial" panose="020B0604020202020204" pitchFamily="34" charset="0"/>
              <a:ea typeface="서울남산체 M" pitchFamily="18" charset="-127"/>
              <a:cs typeface="Arial" panose="020B0604020202020204" pitchFamily="34" charset="0"/>
            </a:endParaRPr>
          </a:p>
        </p:txBody>
      </p:sp>
      <p:cxnSp>
        <p:nvCxnSpPr>
          <p:cNvPr id="15" name="직선 연결선 14"/>
          <p:cNvCxnSpPr>
            <a:stCxn id="14" idx="3"/>
          </p:cNvCxnSpPr>
          <p:nvPr/>
        </p:nvCxnSpPr>
        <p:spPr>
          <a:xfrm flipV="1">
            <a:off x="6013292" y="436080"/>
            <a:ext cx="4774729" cy="28727"/>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8" name="직사각형 7"/>
          <p:cNvSpPr/>
          <p:nvPr/>
        </p:nvSpPr>
        <p:spPr>
          <a:xfrm>
            <a:off x="272226" y="261635"/>
            <a:ext cx="408079" cy="39527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sz="2000" dirty="0"/>
          </a:p>
        </p:txBody>
      </p:sp>
      <p:sp>
        <p:nvSpPr>
          <p:cNvPr id="13" name="모서리가 둥근 직사각형 12"/>
          <p:cNvSpPr/>
          <p:nvPr/>
        </p:nvSpPr>
        <p:spPr>
          <a:xfrm>
            <a:off x="1091574" y="1167194"/>
            <a:ext cx="7843420" cy="3266577"/>
          </a:xfrm>
          <a:prstGeom prst="roundRect">
            <a:avLst>
              <a:gd name="adj" fmla="val 2047"/>
            </a:avLst>
          </a:prstGeom>
          <a:gradFill flip="none" rotWithShape="1">
            <a:gsLst>
              <a:gs pos="0">
                <a:schemeClr val="accent4">
                  <a:lumMod val="50000"/>
                  <a:tint val="66000"/>
                  <a:satMod val="160000"/>
                </a:schemeClr>
              </a:gs>
              <a:gs pos="0">
                <a:schemeClr val="accent4">
                  <a:lumMod val="50000"/>
                  <a:tint val="44500"/>
                  <a:satMod val="160000"/>
                </a:schemeClr>
              </a:gs>
              <a:gs pos="100000">
                <a:schemeClr val="accent4">
                  <a:lumMod val="50000"/>
                  <a:tint val="23500"/>
                  <a:satMod val="160000"/>
                </a:schemeClr>
              </a:gs>
            </a:gsLst>
            <a:lin ang="18900000" scaled="1"/>
            <a:tileRect/>
          </a:gradFill>
          <a:ln w="12700">
            <a:solidFill>
              <a:schemeClr val="tx1"/>
            </a:solidFill>
            <a:prstDash val="dash"/>
          </a:ln>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0" name="원통 19"/>
          <p:cNvSpPr/>
          <p:nvPr/>
        </p:nvSpPr>
        <p:spPr>
          <a:xfrm>
            <a:off x="1773927" y="1810905"/>
            <a:ext cx="1596824" cy="2090357"/>
          </a:xfrm>
          <a:prstGeom prst="can">
            <a:avLst>
              <a:gd name="adj" fmla="val 19174"/>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2700000" scaled="1"/>
            <a:tileRect/>
          </a:gradFill>
          <a:ln>
            <a:solidFill>
              <a:schemeClr val="tx1">
                <a:lumMod val="95000"/>
                <a:lumOff val="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Desired purchase amount</a:t>
            </a:r>
          </a:p>
          <a:p>
            <a:pPr algn="ctr" latinLnBrk="0"/>
            <a:r>
              <a:rPr lang="en-US" altLang="ko-KR" sz="1200" dirty="0" smtClean="0">
                <a:solidFill>
                  <a:schemeClr val="tx1">
                    <a:lumMod val="95000"/>
                    <a:lumOff val="5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12 ton</a:t>
            </a:r>
          </a:p>
        </p:txBody>
      </p:sp>
      <p:sp>
        <p:nvSpPr>
          <p:cNvPr id="3" name="오른쪽 화살표 2"/>
          <p:cNvSpPr/>
          <p:nvPr/>
        </p:nvSpPr>
        <p:spPr>
          <a:xfrm>
            <a:off x="3827492" y="2414911"/>
            <a:ext cx="1613937" cy="882343"/>
          </a:xfrm>
          <a:prstGeom prst="rightArrow">
            <a:avLst>
              <a:gd name="adj1" fmla="val 78537"/>
              <a:gd name="adj2" fmla="val 22965"/>
            </a:avLst>
          </a:prstGeom>
          <a:gradFill flip="none" rotWithShape="1">
            <a:gsLst>
              <a:gs pos="0">
                <a:srgbClr val="116975">
                  <a:tint val="66000"/>
                  <a:satMod val="160000"/>
                </a:srgbClr>
              </a:gs>
              <a:gs pos="74000">
                <a:srgbClr val="116975">
                  <a:tint val="44500"/>
                  <a:satMod val="160000"/>
                </a:srgbClr>
              </a:gs>
              <a:gs pos="100000">
                <a:srgbClr val="116975">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rgbClr val="C00000"/>
                </a:solidFill>
                <a:latin typeface="Arial" panose="020B0604020202020204" pitchFamily="34" charset="0"/>
                <a:ea typeface="서울남산체 M" pitchFamily="18" charset="-127"/>
                <a:cs typeface="Arial" panose="020B0604020202020204" pitchFamily="34" charset="0"/>
              </a:rPr>
              <a:t>Base price 300 KRW</a:t>
            </a:r>
            <a:endParaRPr lang="ko-KR" altLang="en-US" sz="1200" dirty="0">
              <a:solidFill>
                <a:srgbClr val="C00000"/>
              </a:solidFill>
              <a:latin typeface="Arial" panose="020B0604020202020204" pitchFamily="34" charset="0"/>
              <a:ea typeface="서울남산체 M" pitchFamily="18" charset="-127"/>
              <a:cs typeface="Arial" panose="020B0604020202020204" pitchFamily="34" charset="0"/>
            </a:endParaRPr>
          </a:p>
        </p:txBody>
      </p:sp>
      <p:sp>
        <p:nvSpPr>
          <p:cNvPr id="31" name="모서리가 둥근 직사각형 30"/>
          <p:cNvSpPr/>
          <p:nvPr/>
        </p:nvSpPr>
        <p:spPr>
          <a:xfrm>
            <a:off x="1091574" y="4833258"/>
            <a:ext cx="8647456" cy="1201782"/>
          </a:xfrm>
          <a:prstGeom prst="roundRect">
            <a:avLst>
              <a:gd name="adj" fmla="val 4709"/>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w="3175">
            <a:solidFill>
              <a:schemeClr val="tx1">
                <a:lumMod val="95000"/>
                <a:lumOff val="5000"/>
              </a:schemeClr>
            </a:solidFill>
          </a:ln>
        </p:spPr>
        <p:style>
          <a:lnRef idx="1">
            <a:schemeClr val="accent3"/>
          </a:lnRef>
          <a:fillRef idx="2">
            <a:schemeClr val="accent3"/>
          </a:fillRef>
          <a:effectRef idx="1">
            <a:schemeClr val="accent3"/>
          </a:effectRef>
          <a:fontRef idx="minor">
            <a:schemeClr val="dk1"/>
          </a:fontRef>
        </p:style>
        <p:txBody>
          <a:bodyPr wrap="square" lIns="0" tIns="43654" rIns="36000" bIns="87307" rtlCol="0" anchor="ctr">
            <a:noAutofit/>
          </a:bodyPr>
          <a:lstStyle/>
          <a:p>
            <a:pPr>
              <a:defRPr/>
            </a:pPr>
            <a:r>
              <a:rPr lang="ko-KR" altLang="en-US"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In case where manufacturing(purchasing) large quantity of same goods cannot be supplied by only 1 supplier</a:t>
            </a:r>
            <a:r>
              <a:rPr lang="ko-KR" altLang="ko-KR" sz="1200" dirty="0" smtClean="0">
                <a:latin typeface="Arial" panose="020B0604020202020204" pitchFamily="34" charset="0"/>
                <a:ea typeface="서울남산체 M" panose="02020603020101020101" pitchFamily="18" charset="-127"/>
                <a:cs typeface="Arial" panose="020B0604020202020204" pitchFamily="34" charset="0"/>
              </a:rPr>
              <a:t> </a:t>
            </a:r>
            <a:endParaRPr lang="en-US" altLang="ko-KR" sz="1200" dirty="0" smtClean="0">
              <a:latin typeface="Arial" panose="020B0604020202020204" pitchFamily="34" charset="0"/>
              <a:ea typeface="서울남산체 M" panose="02020603020101020101" pitchFamily="18" charset="-127"/>
              <a:cs typeface="Arial" panose="020B0604020202020204" pitchFamily="34" charset="0"/>
            </a:endParaRPr>
          </a:p>
          <a:p>
            <a:pPr>
              <a:defRPr/>
            </a:pPr>
            <a:r>
              <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In case where it is in state’s best interest in terms of price, quality etc. to divide contracts with multiple suppliers</a:t>
            </a:r>
            <a:endParaRPr lang="ko-KR" altLang="en-US" sz="12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 name="직사각형 4"/>
          <p:cNvSpPr/>
          <p:nvPr/>
        </p:nvSpPr>
        <p:spPr>
          <a:xfrm>
            <a:off x="5464822" y="796312"/>
            <a:ext cx="3721596" cy="276999"/>
          </a:xfrm>
          <a:prstGeom prst="rect">
            <a:avLst/>
          </a:prstGeom>
        </p:spPr>
        <p:txBody>
          <a:bodyPr wrap="none">
            <a:spAutoFit/>
          </a:bodyPr>
          <a:lstStyle/>
          <a:p>
            <a:pPr lvl="0" algn="ctr" latinLnBrk="0"/>
            <a:r>
              <a:rPr lang="en-US" altLang="ko-KR" sz="1200" dirty="0" smtClean="0">
                <a:solidFill>
                  <a:prstClr val="black"/>
                </a:solidFill>
                <a:latin typeface="Arial" panose="020B0604020202020204" pitchFamily="34" charset="0"/>
                <a:ea typeface="서울남산체 M" pitchFamily="18" charset="-127"/>
                <a:cs typeface="Arial" panose="020B0604020202020204" pitchFamily="34" charset="0"/>
              </a:rPr>
              <a:t>Enforcement Decree of State Contract Act Article 17</a:t>
            </a:r>
            <a:endParaRPr lang="ko-KR" altLang="en-US" sz="1200" dirty="0">
              <a:solidFill>
                <a:prstClr val="black"/>
              </a:solidFill>
              <a:latin typeface="Arial" panose="020B0604020202020204" pitchFamily="34" charset="0"/>
              <a:ea typeface="서울남산체 M" pitchFamily="18" charset="-127"/>
              <a:cs typeface="Arial" panose="020B0604020202020204" pitchFamily="34" charset="0"/>
            </a:endParaRPr>
          </a:p>
        </p:txBody>
      </p:sp>
      <p:grpSp>
        <p:nvGrpSpPr>
          <p:cNvPr id="10" name="그룹 9"/>
          <p:cNvGrpSpPr/>
          <p:nvPr/>
        </p:nvGrpSpPr>
        <p:grpSpPr>
          <a:xfrm>
            <a:off x="5490699" y="1457121"/>
            <a:ext cx="2601790" cy="2758049"/>
            <a:chOff x="5004745" y="1476999"/>
            <a:chExt cx="2601790" cy="2758049"/>
          </a:xfrm>
        </p:grpSpPr>
        <p:grpSp>
          <p:nvGrpSpPr>
            <p:cNvPr id="6" name="그룹 5"/>
            <p:cNvGrpSpPr/>
            <p:nvPr/>
          </p:nvGrpSpPr>
          <p:grpSpPr>
            <a:xfrm>
              <a:off x="6009710" y="1476999"/>
              <a:ext cx="1596825" cy="2758049"/>
              <a:chOff x="5492877" y="1125817"/>
              <a:chExt cx="1596825" cy="2758049"/>
            </a:xfrm>
          </p:grpSpPr>
          <p:sp>
            <p:nvSpPr>
              <p:cNvPr id="2" name="원통 1"/>
              <p:cNvSpPr/>
              <p:nvPr/>
            </p:nvSpPr>
            <p:spPr>
              <a:xfrm>
                <a:off x="5492878" y="3430972"/>
                <a:ext cx="1596824" cy="452894"/>
              </a:xfrm>
              <a:prstGeom prst="can">
                <a:avLst>
                  <a:gd name="adj" fmla="val 32936"/>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2700000" scaled="1"/>
                <a:tileRect/>
              </a:gradFill>
              <a:ln>
                <a:solidFill>
                  <a:schemeClr val="tx1">
                    <a:lumMod val="95000"/>
                    <a:lumOff val="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2 ton, 200 KRW</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6" name="원통 15"/>
              <p:cNvSpPr/>
              <p:nvPr/>
            </p:nvSpPr>
            <p:spPr>
              <a:xfrm>
                <a:off x="5492877" y="2799216"/>
                <a:ext cx="1596824" cy="593453"/>
              </a:xfrm>
              <a:prstGeom prst="can">
                <a:avLst>
                  <a:gd name="adj" fmla="val 32936"/>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2700000" scaled="1"/>
                <a:tileRect/>
              </a:gradFill>
              <a:ln>
                <a:solidFill>
                  <a:schemeClr val="tx1">
                    <a:lumMod val="95000"/>
                    <a:lumOff val="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3 ton, 220 KRW</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9" name="원통 18"/>
              <p:cNvSpPr/>
              <p:nvPr/>
            </p:nvSpPr>
            <p:spPr>
              <a:xfrm>
                <a:off x="5492877" y="1793506"/>
                <a:ext cx="1596824" cy="977392"/>
              </a:xfrm>
              <a:prstGeom prst="can">
                <a:avLst>
                  <a:gd name="adj" fmla="val 19249"/>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2700000" scaled="1"/>
                <a:tileRect/>
              </a:gradFill>
              <a:ln>
                <a:solidFill>
                  <a:schemeClr val="tx1">
                    <a:lumMod val="95000"/>
                    <a:lumOff val="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7 ton, 250 KRW</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4" name="원통 23"/>
              <p:cNvSpPr/>
              <p:nvPr/>
            </p:nvSpPr>
            <p:spPr>
              <a:xfrm>
                <a:off x="5492878" y="1125817"/>
                <a:ext cx="1596824" cy="593453"/>
              </a:xfrm>
              <a:prstGeom prst="can">
                <a:avLst>
                  <a:gd name="adj" fmla="val 32936"/>
                </a:avLst>
              </a:prstGeom>
              <a:solidFill>
                <a:srgbClr val="B64861"/>
              </a:solidFill>
              <a:ln>
                <a:solidFill>
                  <a:schemeClr val="tx1">
                    <a:lumMod val="95000"/>
                    <a:lumOff val="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bg2"/>
                    </a:solidFill>
                    <a:latin typeface="Arial" panose="020B0604020202020204" pitchFamily="34" charset="0"/>
                    <a:ea typeface="서울남산체 M" pitchFamily="18" charset="-127"/>
                    <a:cs typeface="Arial" panose="020B0604020202020204" pitchFamily="34" charset="0"/>
                  </a:rPr>
                  <a:t>3 ton, 270 KRW</a:t>
                </a:r>
                <a:endParaRPr lang="ko-KR" altLang="en-US" sz="1200" dirty="0" smtClean="0">
                  <a:solidFill>
                    <a:schemeClr val="bg2"/>
                  </a:solidFill>
                  <a:latin typeface="Arial" panose="020B0604020202020204" pitchFamily="34" charset="0"/>
                  <a:ea typeface="서울남산체 M" pitchFamily="18" charset="-127"/>
                  <a:cs typeface="Arial" panose="020B0604020202020204" pitchFamily="34" charset="0"/>
                </a:endParaRPr>
              </a:p>
            </p:txBody>
          </p:sp>
        </p:grpSp>
        <p:sp>
          <p:nvSpPr>
            <p:cNvPr id="9" name="직사각형 8"/>
            <p:cNvSpPr/>
            <p:nvPr/>
          </p:nvSpPr>
          <p:spPr>
            <a:xfrm>
              <a:off x="5094366" y="3870101"/>
              <a:ext cx="857479" cy="276999"/>
            </a:xfrm>
            <a:prstGeom prst="rect">
              <a:avLst/>
            </a:prstGeom>
          </p:spPr>
          <p:txBody>
            <a:bodyPr wrap="none">
              <a:spAutoFit/>
            </a:bodyPr>
            <a:lstStyle/>
            <a:p>
              <a:r>
                <a:rPr lang="en-US" altLang="ko-KR" sz="1200" dirty="0" smtClean="0">
                  <a:solidFill>
                    <a:srgbClr val="472135"/>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 supplier</a:t>
              </a:r>
              <a:endParaRPr lang="ko-KR" altLang="en-US" sz="1200" dirty="0">
                <a:solidFill>
                  <a:srgbClr val="47213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2" name="직사각형 21"/>
            <p:cNvSpPr/>
            <p:nvPr/>
          </p:nvSpPr>
          <p:spPr>
            <a:xfrm>
              <a:off x="5094366" y="3308318"/>
              <a:ext cx="865943" cy="276999"/>
            </a:xfrm>
            <a:prstGeom prst="rect">
              <a:avLst/>
            </a:prstGeom>
          </p:spPr>
          <p:txBody>
            <a:bodyPr wrap="none">
              <a:spAutoFit/>
            </a:bodyPr>
            <a:lstStyle/>
            <a:p>
              <a:r>
                <a:rPr lang="en-US" altLang="ko-KR" sz="1200" dirty="0" smtClean="0">
                  <a:solidFill>
                    <a:srgbClr val="472135"/>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B supplier</a:t>
              </a:r>
              <a:endParaRPr lang="ko-KR" altLang="en-US" sz="1200" dirty="0">
                <a:solidFill>
                  <a:srgbClr val="47213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3" name="직사각형 22"/>
            <p:cNvSpPr/>
            <p:nvPr/>
          </p:nvSpPr>
          <p:spPr>
            <a:xfrm>
              <a:off x="5045614" y="2439987"/>
              <a:ext cx="873957" cy="276999"/>
            </a:xfrm>
            <a:prstGeom prst="rect">
              <a:avLst/>
            </a:prstGeom>
          </p:spPr>
          <p:txBody>
            <a:bodyPr wrap="none">
              <a:spAutoFit/>
            </a:bodyPr>
            <a:lstStyle/>
            <a:p>
              <a:r>
                <a:rPr lang="en-US" altLang="ko-KR" sz="1200" dirty="0" smtClean="0">
                  <a:solidFill>
                    <a:srgbClr val="472135"/>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 supplier</a:t>
              </a:r>
              <a:endParaRPr lang="ko-KR" altLang="en-US" sz="1200" dirty="0">
                <a:solidFill>
                  <a:srgbClr val="472135"/>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5" name="직사각형 24"/>
            <p:cNvSpPr/>
            <p:nvPr/>
          </p:nvSpPr>
          <p:spPr>
            <a:xfrm>
              <a:off x="5004745" y="1635225"/>
              <a:ext cx="873957" cy="276999"/>
            </a:xfrm>
            <a:prstGeom prst="rect">
              <a:avLst/>
            </a:prstGeom>
          </p:spPr>
          <p:txBody>
            <a:bodyPr wrap="none">
              <a:spAutoFit/>
            </a:bodyPr>
            <a:lstStyle/>
            <a:p>
              <a:r>
                <a:rPr lang="en-US" altLang="ko-KR" sz="1200" dirty="0" smtClean="0">
                  <a:solidFill>
                    <a:srgbClr val="C0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 supplier</a:t>
              </a:r>
              <a:endParaRPr lang="ko-KR" altLang="en-US" sz="1200"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140251635"/>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모서리가 둥근 직사각형 78"/>
          <p:cNvSpPr/>
          <p:nvPr/>
        </p:nvSpPr>
        <p:spPr>
          <a:xfrm>
            <a:off x="913300" y="852357"/>
            <a:ext cx="8967483" cy="5566530"/>
          </a:xfrm>
          <a:prstGeom prst="roundRect">
            <a:avLst>
              <a:gd name="adj" fmla="val 1479"/>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2700000" scaled="1"/>
            <a:tileRect/>
          </a:gradFill>
          <a:ln w="12700">
            <a:solidFill>
              <a:schemeClr val="tx1"/>
            </a:solidFill>
            <a:prstDash val="dash"/>
          </a:ln>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44" name="직선 화살표 연결선 43"/>
          <p:cNvCxnSpPr/>
          <p:nvPr/>
        </p:nvCxnSpPr>
        <p:spPr>
          <a:xfrm>
            <a:off x="4604964" y="1712676"/>
            <a:ext cx="0" cy="389763"/>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cxnSp>
        <p:nvCxnSpPr>
          <p:cNvPr id="17" name="직선 화살표 연결선 16"/>
          <p:cNvCxnSpPr/>
          <p:nvPr/>
        </p:nvCxnSpPr>
        <p:spPr>
          <a:xfrm flipH="1" flipV="1">
            <a:off x="5715000" y="3538513"/>
            <a:ext cx="2521763" cy="12878"/>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sp>
        <p:nvSpPr>
          <p:cNvPr id="10" name="모서리가 둥근 직사각형 9"/>
          <p:cNvSpPr/>
          <p:nvPr/>
        </p:nvSpPr>
        <p:spPr>
          <a:xfrm>
            <a:off x="7459134" y="2144645"/>
            <a:ext cx="1594716" cy="339766"/>
          </a:xfrm>
          <a:prstGeom prst="roundRect">
            <a:avLst>
              <a:gd name="adj" fmla="val 11978"/>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16200000" scaled="1"/>
            <a:tileRect/>
          </a:gradFill>
          <a:ln w="9525">
            <a:solidFill>
              <a:schemeClr val="tx1"/>
            </a:solidFill>
          </a:ln>
        </p:spPr>
        <p:style>
          <a:lnRef idx="1">
            <a:schemeClr val="accent6"/>
          </a:lnRef>
          <a:fillRef idx="2">
            <a:schemeClr val="accent6"/>
          </a:fillRef>
          <a:effectRef idx="1">
            <a:schemeClr val="accent6"/>
          </a:effectRef>
          <a:fontRef idx="minor">
            <a:schemeClr val="dk1"/>
          </a:fontRef>
        </p:style>
        <p:txBody>
          <a:bodyPr lIns="89675" tIns="44838" rIns="89675" bIns="44838" anchor="ctr"/>
          <a:lstStyle/>
          <a:p>
            <a:pPr algn="ctr">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Send challenges/</a:t>
            </a:r>
          </a:p>
          <a:p>
            <a:pPr algn="ctr">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opinions</a:t>
            </a:r>
            <a:endParaRPr lang="ko-KR" altLang="en-US"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25" name="직선 화살표 연결선 24"/>
          <p:cNvCxnSpPr/>
          <p:nvPr/>
        </p:nvCxnSpPr>
        <p:spPr>
          <a:xfrm>
            <a:off x="8257796" y="2990411"/>
            <a:ext cx="0" cy="389763"/>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sp>
        <p:nvSpPr>
          <p:cNvPr id="34" name="모서리가 둥근 직사각형 33"/>
          <p:cNvSpPr/>
          <p:nvPr/>
        </p:nvSpPr>
        <p:spPr>
          <a:xfrm>
            <a:off x="5628074" y="3816242"/>
            <a:ext cx="1604387" cy="334019"/>
          </a:xfrm>
          <a:prstGeom prst="roundRect">
            <a:avLst>
              <a:gd name="adj" fmla="val 1018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9525">
            <a:solidFill>
              <a:schemeClr val="tx1"/>
            </a:solidFill>
          </a:ln>
          <a:effectLst>
            <a:glow rad="101600">
              <a:schemeClr val="accent1">
                <a:satMod val="175000"/>
                <a:alpha val="40000"/>
              </a:schemeClr>
            </a:glow>
          </a:effectLst>
        </p:spPr>
        <p:style>
          <a:lnRef idx="1">
            <a:schemeClr val="accent2"/>
          </a:lnRef>
          <a:fillRef idx="2">
            <a:schemeClr val="accent2"/>
          </a:fillRef>
          <a:effectRef idx="1">
            <a:schemeClr val="accent2"/>
          </a:effectRef>
          <a:fontRef idx="minor">
            <a:schemeClr val="dk1"/>
          </a:fontRef>
        </p:style>
        <p:txBody>
          <a:bodyPr lIns="36000" tIns="44838" rIns="36000" bIns="44838" anchor="ctr"/>
          <a:lstStyle/>
          <a:p>
            <a:pPr algn="ctr">
              <a:defRPr/>
            </a:pP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Evaluate contract performance capability</a:t>
            </a:r>
            <a:endParaRPr lang="ko-KR" altLang="en-US" sz="14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35" name="직선 화살표 연결선 34"/>
          <p:cNvCxnSpPr/>
          <p:nvPr/>
        </p:nvCxnSpPr>
        <p:spPr>
          <a:xfrm>
            <a:off x="4607910" y="3984481"/>
            <a:ext cx="938209" cy="0"/>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H="1">
            <a:off x="7392217" y="4016676"/>
            <a:ext cx="870713" cy="0"/>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cxnSp>
        <p:nvCxnSpPr>
          <p:cNvPr id="39" name="직선 연결선 38"/>
          <p:cNvCxnSpPr/>
          <p:nvPr/>
        </p:nvCxnSpPr>
        <p:spPr>
          <a:xfrm>
            <a:off x="8253871" y="3615106"/>
            <a:ext cx="0" cy="397062"/>
          </a:xfrm>
          <a:prstGeom prst="line">
            <a:avLst/>
          </a:prstGeom>
          <a:ln w="12700">
            <a:solidFill>
              <a:srgbClr val="472135"/>
            </a:solidFill>
          </a:ln>
        </p:spPr>
        <p:style>
          <a:lnRef idx="1">
            <a:schemeClr val="accent1"/>
          </a:lnRef>
          <a:fillRef idx="0">
            <a:schemeClr val="accent1"/>
          </a:fillRef>
          <a:effectRef idx="0">
            <a:schemeClr val="accent1"/>
          </a:effectRef>
          <a:fontRef idx="minor">
            <a:schemeClr val="tx1"/>
          </a:fontRef>
        </p:style>
      </p:cxnSp>
      <p:sp>
        <p:nvSpPr>
          <p:cNvPr id="43" name="모서리가 둥근 직사각형 42"/>
          <p:cNvSpPr/>
          <p:nvPr/>
        </p:nvSpPr>
        <p:spPr>
          <a:xfrm>
            <a:off x="3778202" y="1577677"/>
            <a:ext cx="1849871" cy="322207"/>
          </a:xfrm>
          <a:prstGeom prst="roundRect">
            <a:avLst>
              <a:gd name="adj" fmla="val 8588"/>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chemeClr val="tx1"/>
            </a:solidFill>
          </a:ln>
        </p:spPr>
        <p:style>
          <a:lnRef idx="1">
            <a:schemeClr val="accent4"/>
          </a:lnRef>
          <a:fillRef idx="2">
            <a:schemeClr val="accent4"/>
          </a:fillRef>
          <a:effectRef idx="1">
            <a:schemeClr val="accent4"/>
          </a:effectRef>
          <a:fontRef idx="minor">
            <a:schemeClr val="dk1"/>
          </a:fontRef>
        </p:style>
        <p:txBody>
          <a:bodyPr lIns="89675" tIns="44838" rIns="89675" bIns="44838" anchor="ctr"/>
          <a:lstStyle/>
          <a:p>
            <a:pPr algn="ctr">
              <a:defRPr/>
            </a:pPr>
            <a:r>
              <a:rPr lang="en-US" altLang="ko-KR" sz="12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Receive procurement request</a:t>
            </a:r>
            <a:endParaRPr lang="ko-KR" altLang="en-US" sz="1200" dirty="0">
              <a:solidFill>
                <a:srgbClr val="002060"/>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4" name="모서리가 둥근 직사각형 3"/>
          <p:cNvSpPr/>
          <p:nvPr/>
        </p:nvSpPr>
        <p:spPr>
          <a:xfrm>
            <a:off x="3979594" y="1090948"/>
            <a:ext cx="1160907" cy="315552"/>
          </a:xfrm>
          <a:prstGeom prst="roundRect">
            <a:avLst>
              <a:gd name="adj" fmla="val 4423"/>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solidFill>
              <a:srgbClr val="4B2933"/>
            </a:solidFill>
          </a:ln>
        </p:spPr>
        <p:style>
          <a:lnRef idx="0">
            <a:schemeClr val="dk1"/>
          </a:lnRef>
          <a:fillRef idx="3">
            <a:schemeClr val="dk1"/>
          </a:fillRef>
          <a:effectRef idx="3">
            <a:schemeClr val="dk1"/>
          </a:effectRef>
          <a:fontRef idx="minor">
            <a:schemeClr val="lt1"/>
          </a:fontRef>
        </p:style>
        <p:txBody>
          <a:bodyPr rtlCol="0" anchor="ctr"/>
          <a:lstStyle/>
          <a:p>
            <a:pPr algn="ctr"/>
            <a:r>
              <a:rPr lang="en-US" altLang="ko-KR" sz="1400" dirty="0" smtClean="0">
                <a:solidFill>
                  <a:srgbClr val="36000C"/>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PPS</a:t>
            </a:r>
            <a:endParaRPr lang="ko-KR" altLang="en-US" sz="1400" dirty="0">
              <a:solidFill>
                <a:srgbClr val="36000C"/>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32" name="모서리가 둥근 직사각형 31"/>
          <p:cNvSpPr/>
          <p:nvPr/>
        </p:nvSpPr>
        <p:spPr>
          <a:xfrm>
            <a:off x="7459134" y="2790353"/>
            <a:ext cx="1594715" cy="332781"/>
          </a:xfrm>
          <a:prstGeom prst="roundRect">
            <a:avLst>
              <a:gd name="adj" fmla="val 10415"/>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16200000" scaled="1"/>
            <a:tileRect/>
          </a:gradFill>
          <a:ln w="9525">
            <a:solidFill>
              <a:schemeClr val="tx1"/>
            </a:solidFill>
          </a:ln>
        </p:spPr>
        <p:style>
          <a:lnRef idx="1">
            <a:schemeClr val="accent6"/>
          </a:lnRef>
          <a:fillRef idx="2">
            <a:schemeClr val="accent6"/>
          </a:fillRef>
          <a:effectRef idx="1">
            <a:schemeClr val="accent6"/>
          </a:effectRef>
          <a:fontRef idx="minor">
            <a:schemeClr val="dk1"/>
          </a:fontRef>
        </p:style>
        <p:txBody>
          <a:bodyPr lIns="89675" tIns="44838" rIns="89675" bIns="44838" anchor="ctr"/>
          <a:lstStyle/>
          <a:p>
            <a:pPr algn="ctr">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Search for </a:t>
            </a:r>
          </a:p>
          <a:p>
            <a:pPr algn="ctr">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tender notices</a:t>
            </a:r>
            <a:endParaRPr lang="ko-KR" altLang="en-US"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4" name="모서리가 둥근 직사각형 53"/>
          <p:cNvSpPr/>
          <p:nvPr/>
        </p:nvSpPr>
        <p:spPr>
          <a:xfrm>
            <a:off x="1732229" y="1090948"/>
            <a:ext cx="1172669" cy="315552"/>
          </a:xfrm>
          <a:prstGeom prst="roundRect">
            <a:avLst>
              <a:gd name="adj" fmla="val 10545"/>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solidFill>
              <a:srgbClr val="4B2933"/>
            </a:solidFill>
          </a:ln>
        </p:spPr>
        <p:style>
          <a:lnRef idx="0">
            <a:schemeClr val="dk1"/>
          </a:lnRef>
          <a:fillRef idx="3">
            <a:schemeClr val="dk1"/>
          </a:fillRef>
          <a:effectRef idx="3">
            <a:schemeClr val="dk1"/>
          </a:effectRef>
          <a:fontRef idx="minor">
            <a:schemeClr val="lt1"/>
          </a:fontRef>
        </p:style>
        <p:txBody>
          <a:bodyPr rtlCol="0" anchor="ctr"/>
          <a:lstStyle/>
          <a:p>
            <a:pPr algn="ctr"/>
            <a:r>
              <a:rPr lang="en-US" altLang="ko-KR" sz="1400" dirty="0" smtClean="0">
                <a:solidFill>
                  <a:srgbClr val="36000C"/>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User Entity</a:t>
            </a:r>
            <a:endParaRPr lang="ko-KR" altLang="en-US" sz="1400" dirty="0">
              <a:solidFill>
                <a:srgbClr val="36000C"/>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55" name="모서리가 둥근 직사각형 54"/>
          <p:cNvSpPr/>
          <p:nvPr/>
        </p:nvSpPr>
        <p:spPr>
          <a:xfrm>
            <a:off x="7653692" y="1090948"/>
            <a:ext cx="1116820" cy="315552"/>
          </a:xfrm>
          <a:prstGeom prst="roundRect">
            <a:avLst>
              <a:gd name="adj" fmla="val 6463"/>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solidFill>
              <a:srgbClr val="4B2933"/>
            </a:solidFill>
          </a:ln>
        </p:spPr>
        <p:style>
          <a:lnRef idx="0">
            <a:schemeClr val="dk1"/>
          </a:lnRef>
          <a:fillRef idx="3">
            <a:schemeClr val="dk1"/>
          </a:fillRef>
          <a:effectRef idx="3">
            <a:schemeClr val="dk1"/>
          </a:effectRef>
          <a:fontRef idx="minor">
            <a:schemeClr val="lt1"/>
          </a:fontRef>
        </p:style>
        <p:txBody>
          <a:bodyPr rtlCol="0" anchor="ctr"/>
          <a:lstStyle/>
          <a:p>
            <a:pPr algn="ctr"/>
            <a:r>
              <a:rPr lang="en-US" altLang="ko-KR" sz="1400" dirty="0" smtClean="0">
                <a:solidFill>
                  <a:srgbClr val="36000C"/>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Supplier</a:t>
            </a:r>
            <a:endParaRPr lang="ko-KR" altLang="en-US" sz="1400" dirty="0">
              <a:solidFill>
                <a:srgbClr val="36000C"/>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57" name="모서리가 둥근 직사각형 56"/>
          <p:cNvSpPr/>
          <p:nvPr/>
        </p:nvSpPr>
        <p:spPr>
          <a:xfrm>
            <a:off x="1552398" y="2144645"/>
            <a:ext cx="1533374" cy="339766"/>
          </a:xfrm>
          <a:prstGeom prst="roundRect">
            <a:avLst>
              <a:gd name="adj" fmla="val 6972"/>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solidFill>
          </a:ln>
        </p:spPr>
        <p:style>
          <a:lnRef idx="1">
            <a:schemeClr val="accent5"/>
          </a:lnRef>
          <a:fillRef idx="2">
            <a:schemeClr val="accent5"/>
          </a:fillRef>
          <a:effectRef idx="1">
            <a:schemeClr val="accent5"/>
          </a:effectRef>
          <a:fontRef idx="minor">
            <a:schemeClr val="dk1"/>
          </a:fontRef>
        </p:style>
        <p:txBody>
          <a:bodyPr lIns="89675" tIns="44838" rIns="89675" bIns="44838" anchor="ctr"/>
          <a:lstStyle/>
          <a:p>
            <a:pPr algn="ctr">
              <a:defRPr/>
            </a:pPr>
            <a:r>
              <a:rPr lang="en-US" altLang="ko-KR" sz="14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Discuss specifications</a:t>
            </a:r>
            <a:endParaRPr lang="ko-KR" altLang="en-US" sz="14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15" name="모서리가 둥근 직사각형 14"/>
          <p:cNvSpPr/>
          <p:nvPr/>
        </p:nvSpPr>
        <p:spPr>
          <a:xfrm>
            <a:off x="7463932" y="3371025"/>
            <a:ext cx="1589917" cy="337191"/>
          </a:xfrm>
          <a:prstGeom prst="roundRect">
            <a:avLst>
              <a:gd name="adj" fmla="val 10180"/>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16200000" scaled="1"/>
            <a:tileRect/>
          </a:gradFill>
          <a:ln w="9525">
            <a:solidFill>
              <a:schemeClr val="tx1"/>
            </a:solidFill>
          </a:ln>
        </p:spPr>
        <p:style>
          <a:lnRef idx="1">
            <a:schemeClr val="accent6"/>
          </a:lnRef>
          <a:fillRef idx="2">
            <a:schemeClr val="accent6"/>
          </a:fillRef>
          <a:effectRef idx="1">
            <a:schemeClr val="accent6"/>
          </a:effectRef>
          <a:fontRef idx="minor">
            <a:schemeClr val="dk1"/>
          </a:fontRef>
        </p:style>
        <p:txBody>
          <a:bodyPr lIns="89675" tIns="44838" rIns="89675" bIns="44838" anchor="ctr"/>
          <a:lstStyle/>
          <a:p>
            <a:pPr algn="ctr">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Submit bidding price</a:t>
            </a:r>
            <a:endParaRPr lang="ko-KR" altLang="en-US"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70" name="직선 화살표 연결선 69"/>
          <p:cNvCxnSpPr/>
          <p:nvPr/>
        </p:nvCxnSpPr>
        <p:spPr>
          <a:xfrm flipH="1">
            <a:off x="4668592" y="5301190"/>
            <a:ext cx="2810341" cy="0"/>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sp>
        <p:nvSpPr>
          <p:cNvPr id="71" name="모서리가 둥근 직사각형 70"/>
          <p:cNvSpPr/>
          <p:nvPr/>
        </p:nvSpPr>
        <p:spPr>
          <a:xfrm>
            <a:off x="1552398" y="5493479"/>
            <a:ext cx="1533374" cy="327773"/>
          </a:xfrm>
          <a:prstGeom prst="roundRect">
            <a:avLst>
              <a:gd name="adj" fmla="val 10203"/>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solidFill>
          </a:ln>
        </p:spPr>
        <p:style>
          <a:lnRef idx="1">
            <a:schemeClr val="accent5"/>
          </a:lnRef>
          <a:fillRef idx="2">
            <a:schemeClr val="accent5"/>
          </a:fillRef>
          <a:effectRef idx="1">
            <a:schemeClr val="accent5"/>
          </a:effectRef>
          <a:fontRef idx="minor">
            <a:schemeClr val="dk1"/>
          </a:fontRef>
        </p:style>
        <p:txBody>
          <a:bodyPr lIns="89675" tIns="44838" rIns="89675" bIns="44838" anchor="ctr"/>
          <a:lstStyle/>
          <a:p>
            <a:pPr algn="ctr">
              <a:defRPr/>
            </a:pPr>
            <a:r>
              <a:rPr lang="en-US" altLang="ko-KR" sz="14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Receive e-contract</a:t>
            </a:r>
            <a:endParaRPr lang="ko-KR" altLang="en-US" sz="14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0" name="모서리가 둥근 직사각형 79"/>
          <p:cNvSpPr/>
          <p:nvPr/>
        </p:nvSpPr>
        <p:spPr>
          <a:xfrm>
            <a:off x="7454181" y="5493504"/>
            <a:ext cx="1720179" cy="327748"/>
          </a:xfrm>
          <a:prstGeom prst="roundRect">
            <a:avLst>
              <a:gd name="adj" fmla="val 11802"/>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16200000" scaled="1"/>
            <a:tileRect/>
          </a:gradFill>
          <a:ln w="9525">
            <a:solidFill>
              <a:schemeClr val="tx1"/>
            </a:solidFill>
          </a:ln>
        </p:spPr>
        <p:style>
          <a:lnRef idx="1">
            <a:schemeClr val="accent6"/>
          </a:lnRef>
          <a:fillRef idx="2">
            <a:schemeClr val="accent6"/>
          </a:fillRef>
          <a:effectRef idx="1">
            <a:schemeClr val="accent6"/>
          </a:effectRef>
          <a:fontRef idx="minor">
            <a:schemeClr val="dk1"/>
          </a:fontRef>
        </p:style>
        <p:txBody>
          <a:bodyPr lIns="89675" tIns="44838" rIns="89675" bIns="44838" anchor="ctr"/>
          <a:lstStyle/>
          <a:p>
            <a:pPr algn="ctr">
              <a:defRPr/>
            </a:pPr>
            <a:r>
              <a:rPr lang="en-US" altLang="ko-KR" sz="12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Receive e-contract</a:t>
            </a:r>
            <a:endParaRPr lang="ko-KR" altLang="en-US" sz="12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2" name="모서리가 둥근 직사각형 81"/>
          <p:cNvSpPr/>
          <p:nvPr/>
        </p:nvSpPr>
        <p:spPr>
          <a:xfrm>
            <a:off x="1552397" y="5962410"/>
            <a:ext cx="1534863" cy="328926"/>
          </a:xfrm>
          <a:prstGeom prst="roundRect">
            <a:avLst>
              <a:gd name="adj" fmla="val 8588"/>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solidFill>
          </a:ln>
        </p:spPr>
        <p:style>
          <a:lnRef idx="1">
            <a:schemeClr val="accent5"/>
          </a:lnRef>
          <a:fillRef idx="2">
            <a:schemeClr val="accent5"/>
          </a:fillRef>
          <a:effectRef idx="1">
            <a:schemeClr val="accent5"/>
          </a:effectRef>
          <a:fontRef idx="minor">
            <a:schemeClr val="dk1"/>
          </a:fontRef>
        </p:style>
        <p:txBody>
          <a:bodyPr lIns="89675" tIns="44838" rIns="89675" bIns="44838" anchor="ctr"/>
          <a:lstStyle/>
          <a:p>
            <a:pPr algn="ctr">
              <a:defRPr/>
            </a:pPr>
            <a:r>
              <a:rPr lang="en-US" altLang="ko-KR" sz="14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Payment</a:t>
            </a:r>
            <a:endParaRPr lang="ko-KR" altLang="en-US" sz="14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83" name="직선 화살표 연결선 82"/>
          <p:cNvCxnSpPr/>
          <p:nvPr/>
        </p:nvCxnSpPr>
        <p:spPr>
          <a:xfrm>
            <a:off x="2821946" y="1751722"/>
            <a:ext cx="853800" cy="0"/>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sp>
        <p:nvSpPr>
          <p:cNvPr id="46" name="모서리가 둥근 직사각형 45"/>
          <p:cNvSpPr/>
          <p:nvPr/>
        </p:nvSpPr>
        <p:spPr>
          <a:xfrm>
            <a:off x="1552398" y="1577677"/>
            <a:ext cx="1534863" cy="339766"/>
          </a:xfrm>
          <a:prstGeom prst="roundRect">
            <a:avLst>
              <a:gd name="adj" fmla="val 10203"/>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solidFill>
          </a:ln>
        </p:spPr>
        <p:style>
          <a:lnRef idx="1">
            <a:schemeClr val="accent5"/>
          </a:lnRef>
          <a:fillRef idx="2">
            <a:schemeClr val="accent5"/>
          </a:fillRef>
          <a:effectRef idx="1">
            <a:schemeClr val="accent5"/>
          </a:effectRef>
          <a:fontRef idx="minor">
            <a:schemeClr val="dk1"/>
          </a:fontRef>
        </p:style>
        <p:txBody>
          <a:bodyPr lIns="89675" tIns="44838" rIns="89675" bIns="44838" anchor="ctr"/>
          <a:lstStyle/>
          <a:p>
            <a:pPr algn="ctr">
              <a:defRPr/>
            </a:pPr>
            <a:r>
              <a:rPr lang="en-US" altLang="ko-KR" sz="14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Procurement Request</a:t>
            </a:r>
            <a:endParaRPr lang="ko-KR" altLang="en-US" sz="14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99" name="직선 화살표 연결선 98"/>
          <p:cNvCxnSpPr/>
          <p:nvPr/>
        </p:nvCxnSpPr>
        <p:spPr>
          <a:xfrm flipH="1">
            <a:off x="3195901" y="6161669"/>
            <a:ext cx="4261591" cy="0"/>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cxnSp>
        <p:nvCxnSpPr>
          <p:cNvPr id="118" name="직선 화살표 연결선 117"/>
          <p:cNvCxnSpPr/>
          <p:nvPr/>
        </p:nvCxnSpPr>
        <p:spPr>
          <a:xfrm>
            <a:off x="3219550" y="2326298"/>
            <a:ext cx="425169" cy="0"/>
          </a:xfrm>
          <a:prstGeom prst="straightConnector1">
            <a:avLst/>
          </a:prstGeom>
          <a:ln w="12700">
            <a:solidFill>
              <a:srgbClr val="47213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9" name="모서리가 둥근 직사각형 68"/>
          <p:cNvSpPr/>
          <p:nvPr/>
        </p:nvSpPr>
        <p:spPr>
          <a:xfrm>
            <a:off x="7463931" y="5075430"/>
            <a:ext cx="1710429" cy="290523"/>
          </a:xfrm>
          <a:prstGeom prst="roundRect">
            <a:avLst>
              <a:gd name="adj" fmla="val 10180"/>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16200000" scaled="1"/>
            <a:tileRect/>
          </a:gradFill>
          <a:ln w="9525">
            <a:solidFill>
              <a:schemeClr val="tx1"/>
            </a:solidFill>
          </a:ln>
        </p:spPr>
        <p:style>
          <a:lnRef idx="1">
            <a:schemeClr val="accent6"/>
          </a:lnRef>
          <a:fillRef idx="2">
            <a:schemeClr val="accent6"/>
          </a:fillRef>
          <a:effectRef idx="1">
            <a:schemeClr val="accent6"/>
          </a:effectRef>
          <a:fontRef idx="minor">
            <a:schemeClr val="dk1"/>
          </a:fontRef>
        </p:style>
        <p:txBody>
          <a:bodyPr lIns="89675" tIns="44838" rIns="89675" bIns="44838" anchor="ctr"/>
          <a:lstStyle/>
          <a:p>
            <a:pPr algn="ctr">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Submit bid bonds</a:t>
            </a:r>
            <a:endParaRPr lang="ko-KR" altLang="en-US"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1" name="모서리가 둥근 직사각형 80"/>
          <p:cNvSpPr/>
          <p:nvPr/>
        </p:nvSpPr>
        <p:spPr>
          <a:xfrm>
            <a:off x="7452694" y="5962409"/>
            <a:ext cx="1897046" cy="336825"/>
          </a:xfrm>
          <a:prstGeom prst="roundRect">
            <a:avLst>
              <a:gd name="adj" fmla="val 11802"/>
            </a:avLst>
          </a:prstGeom>
          <a:gradFill flip="none" rotWithShape="1">
            <a:gsLst>
              <a:gs pos="0">
                <a:srgbClr val="002060">
                  <a:tint val="66000"/>
                  <a:satMod val="160000"/>
                </a:srgbClr>
              </a:gs>
              <a:gs pos="50000">
                <a:srgbClr val="002060">
                  <a:tint val="44500"/>
                  <a:satMod val="160000"/>
                </a:srgbClr>
              </a:gs>
              <a:gs pos="100000">
                <a:srgbClr val="002060">
                  <a:tint val="23500"/>
                  <a:satMod val="160000"/>
                </a:srgbClr>
              </a:gs>
            </a:gsLst>
            <a:lin ang="16200000" scaled="1"/>
            <a:tileRect/>
          </a:gradFill>
          <a:ln w="9525">
            <a:solidFill>
              <a:schemeClr val="tx1"/>
            </a:solidFill>
          </a:ln>
        </p:spPr>
        <p:style>
          <a:lnRef idx="1">
            <a:schemeClr val="accent6"/>
          </a:lnRef>
          <a:fillRef idx="2">
            <a:schemeClr val="accent6"/>
          </a:fillRef>
          <a:effectRef idx="1">
            <a:schemeClr val="accent6"/>
          </a:effectRef>
          <a:fontRef idx="minor">
            <a:schemeClr val="dk1"/>
          </a:fontRef>
        </p:style>
        <p:txBody>
          <a:bodyPr lIns="89675" tIns="44838" rIns="89675" bIns="44838" anchor="ctr"/>
          <a:lstStyle/>
          <a:p>
            <a:pPr algn="ctr">
              <a:defRPr/>
            </a:pPr>
            <a:r>
              <a:rPr lang="en-US" altLang="ko-KR" sz="12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Contract implementation(delivery)</a:t>
            </a:r>
            <a:endParaRPr lang="ko-KR" altLang="en-US" sz="12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122" name="직선 화살표 연결선 121"/>
          <p:cNvCxnSpPr/>
          <p:nvPr/>
        </p:nvCxnSpPr>
        <p:spPr>
          <a:xfrm flipH="1">
            <a:off x="3193388" y="5665831"/>
            <a:ext cx="1312537" cy="0"/>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cxnSp>
        <p:nvCxnSpPr>
          <p:cNvPr id="51" name="직선 연결선 50"/>
          <p:cNvCxnSpPr/>
          <p:nvPr/>
        </p:nvCxnSpPr>
        <p:spPr>
          <a:xfrm flipV="1">
            <a:off x="4099560" y="480476"/>
            <a:ext cx="6688549" cy="22444"/>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913300" y="269876"/>
            <a:ext cx="3416216"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General Contract </a:t>
            </a:r>
            <a:r>
              <a:rPr lang="en-US" altLang="ko-KR"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P</a:t>
            </a:r>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rocedure</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59" name="직사각형 58"/>
          <p:cNvSpPr/>
          <p:nvPr/>
        </p:nvSpPr>
        <p:spPr>
          <a:xfrm>
            <a:off x="272226" y="2616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cxnSp>
        <p:nvCxnSpPr>
          <p:cNvPr id="61" name="직선 화살표 연결선 60"/>
          <p:cNvCxnSpPr/>
          <p:nvPr/>
        </p:nvCxnSpPr>
        <p:spPr>
          <a:xfrm>
            <a:off x="5273899" y="5668284"/>
            <a:ext cx="2086122" cy="0"/>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cxnSp>
        <p:nvCxnSpPr>
          <p:cNvPr id="63" name="직선 화살표 연결선 62"/>
          <p:cNvCxnSpPr/>
          <p:nvPr/>
        </p:nvCxnSpPr>
        <p:spPr>
          <a:xfrm>
            <a:off x="4602828" y="2360879"/>
            <a:ext cx="0" cy="389763"/>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sp>
        <p:nvSpPr>
          <p:cNvPr id="28" name="모서리가 둥근 직사각형 27"/>
          <p:cNvSpPr/>
          <p:nvPr/>
        </p:nvSpPr>
        <p:spPr>
          <a:xfrm>
            <a:off x="3778202" y="2144645"/>
            <a:ext cx="1849872" cy="300798"/>
          </a:xfrm>
          <a:prstGeom prst="roundRect">
            <a:avLst>
              <a:gd name="adj" fmla="val 10204"/>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chemeClr val="tx1"/>
            </a:solidFill>
          </a:ln>
        </p:spPr>
        <p:style>
          <a:lnRef idx="1">
            <a:schemeClr val="accent4"/>
          </a:lnRef>
          <a:fillRef idx="2">
            <a:schemeClr val="accent4"/>
          </a:fillRef>
          <a:effectRef idx="1">
            <a:schemeClr val="accent4"/>
          </a:effectRef>
          <a:fontRef idx="minor">
            <a:schemeClr val="dk1"/>
          </a:fontRef>
        </p:style>
        <p:txBody>
          <a:bodyPr lIns="89675" tIns="44838" rIns="89675" bIns="44838" anchor="ctr"/>
          <a:lstStyle/>
          <a:p>
            <a:pPr algn="ctr">
              <a:defRPr/>
            </a:pPr>
            <a:r>
              <a:rPr lang="en-US" altLang="ko-KR" sz="1200" dirty="0" smtClean="0">
                <a:solidFill>
                  <a:srgbClr val="0033CC"/>
                </a:solidFill>
                <a:latin typeface="Arial" panose="020B0604020202020204" pitchFamily="34" charset="0"/>
                <a:ea typeface="서울남산체 M" panose="02020603020101020101" pitchFamily="18" charset="-127"/>
                <a:cs typeface="Arial" panose="020B0604020202020204" pitchFamily="34" charset="0"/>
              </a:rPr>
              <a:t>Preliminary disclosure of specifications</a:t>
            </a:r>
            <a:endParaRPr lang="ko-KR" altLang="en-US" sz="1200" dirty="0">
              <a:solidFill>
                <a:srgbClr val="0033CC"/>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64" name="직선 화살표 연결선 63"/>
          <p:cNvCxnSpPr/>
          <p:nvPr/>
        </p:nvCxnSpPr>
        <p:spPr>
          <a:xfrm>
            <a:off x="4607131" y="2931814"/>
            <a:ext cx="0" cy="389763"/>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sp>
        <p:nvSpPr>
          <p:cNvPr id="8" name="모서리가 둥근 직사각형 7"/>
          <p:cNvSpPr/>
          <p:nvPr/>
        </p:nvSpPr>
        <p:spPr>
          <a:xfrm>
            <a:off x="3778201" y="2790353"/>
            <a:ext cx="1849871" cy="328987"/>
          </a:xfrm>
          <a:prstGeom prst="roundRect">
            <a:avLst>
              <a:gd name="adj" fmla="val 10203"/>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chemeClr val="tx1"/>
            </a:solidFill>
          </a:ln>
        </p:spPr>
        <p:style>
          <a:lnRef idx="1">
            <a:schemeClr val="accent4"/>
          </a:lnRef>
          <a:fillRef idx="2">
            <a:schemeClr val="accent4"/>
          </a:fillRef>
          <a:effectRef idx="1">
            <a:schemeClr val="accent4"/>
          </a:effectRef>
          <a:fontRef idx="minor">
            <a:schemeClr val="dk1"/>
          </a:fontRef>
        </p:style>
        <p:txBody>
          <a:bodyPr lIns="89675" tIns="44838" rIns="89675" bIns="44838" anchor="ctr"/>
          <a:lstStyle/>
          <a:p>
            <a:pPr algn="ctr">
              <a:defRPr/>
            </a:pPr>
            <a:r>
              <a:rPr lang="en-US" altLang="ko-KR" sz="14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Tender Notice</a:t>
            </a:r>
            <a:endParaRPr lang="ko-KR" altLang="en-US" sz="1400" dirty="0">
              <a:solidFill>
                <a:srgbClr val="002060"/>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72" name="직선 화살표 연결선 71"/>
          <p:cNvCxnSpPr/>
          <p:nvPr/>
        </p:nvCxnSpPr>
        <p:spPr>
          <a:xfrm>
            <a:off x="4604995" y="3538513"/>
            <a:ext cx="0" cy="669510"/>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sp>
        <p:nvSpPr>
          <p:cNvPr id="18" name="모서리가 둥근 직사각형 17"/>
          <p:cNvSpPr/>
          <p:nvPr/>
        </p:nvSpPr>
        <p:spPr>
          <a:xfrm>
            <a:off x="3778202" y="3371026"/>
            <a:ext cx="1849870" cy="264596"/>
          </a:xfrm>
          <a:prstGeom prst="roundRect">
            <a:avLst>
              <a:gd name="adj" fmla="val 10180"/>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chemeClr val="tx1"/>
            </a:solidFill>
          </a:ln>
        </p:spPr>
        <p:style>
          <a:lnRef idx="1">
            <a:schemeClr val="accent4"/>
          </a:lnRef>
          <a:fillRef idx="2">
            <a:schemeClr val="accent4"/>
          </a:fillRef>
          <a:effectRef idx="1">
            <a:schemeClr val="accent4"/>
          </a:effectRef>
          <a:fontRef idx="minor">
            <a:schemeClr val="dk1"/>
          </a:fontRef>
        </p:style>
        <p:txBody>
          <a:bodyPr lIns="89675" tIns="44838" rIns="89675" bIns="44838" anchor="ctr"/>
          <a:lstStyle/>
          <a:p>
            <a:pPr algn="ctr">
              <a:defRPr/>
            </a:pPr>
            <a:r>
              <a:rPr lang="en-US" altLang="ko-KR" sz="14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Bid Opening</a:t>
            </a:r>
            <a:endParaRPr lang="ko-KR" altLang="en-US" sz="1400" dirty="0">
              <a:solidFill>
                <a:srgbClr val="002060"/>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74" name="직선 화살표 연결선 73"/>
          <p:cNvCxnSpPr/>
          <p:nvPr/>
        </p:nvCxnSpPr>
        <p:spPr>
          <a:xfrm flipV="1">
            <a:off x="5715000" y="2967579"/>
            <a:ext cx="1611910" cy="22832"/>
          </a:xfrm>
          <a:prstGeom prst="straightConnector1">
            <a:avLst/>
          </a:prstGeom>
          <a:ln w="12700">
            <a:solidFill>
              <a:srgbClr val="472135"/>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직선 화살표 연결선 75"/>
          <p:cNvCxnSpPr/>
          <p:nvPr/>
        </p:nvCxnSpPr>
        <p:spPr>
          <a:xfrm>
            <a:off x="4602859" y="4998030"/>
            <a:ext cx="0" cy="457696"/>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cxnSp>
        <p:nvCxnSpPr>
          <p:cNvPr id="77" name="직선 화살표 연결선 76"/>
          <p:cNvCxnSpPr/>
          <p:nvPr/>
        </p:nvCxnSpPr>
        <p:spPr>
          <a:xfrm>
            <a:off x="4607131" y="4408630"/>
            <a:ext cx="0" cy="389763"/>
          </a:xfrm>
          <a:prstGeom prst="straightConnector1">
            <a:avLst/>
          </a:prstGeom>
          <a:ln w="12700">
            <a:solidFill>
              <a:srgbClr val="472135"/>
            </a:solidFill>
            <a:tailEnd type="arrow"/>
          </a:ln>
        </p:spPr>
        <p:style>
          <a:lnRef idx="1">
            <a:schemeClr val="accent1"/>
          </a:lnRef>
          <a:fillRef idx="0">
            <a:schemeClr val="accent1"/>
          </a:fillRef>
          <a:effectRef idx="0">
            <a:schemeClr val="accent1"/>
          </a:effectRef>
          <a:fontRef idx="minor">
            <a:schemeClr val="tx1"/>
          </a:fontRef>
        </p:style>
      </p:cxnSp>
      <p:sp>
        <p:nvSpPr>
          <p:cNvPr id="78" name="모서리가 둥근 직사각형 77"/>
          <p:cNvSpPr/>
          <p:nvPr/>
        </p:nvSpPr>
        <p:spPr>
          <a:xfrm>
            <a:off x="3778201" y="4846679"/>
            <a:ext cx="1823475" cy="294711"/>
          </a:xfrm>
          <a:prstGeom prst="roundRect">
            <a:avLst>
              <a:gd name="adj" fmla="val 10203"/>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chemeClr val="tx1"/>
            </a:solidFill>
          </a:ln>
        </p:spPr>
        <p:style>
          <a:lnRef idx="1">
            <a:schemeClr val="accent4"/>
          </a:lnRef>
          <a:fillRef idx="2">
            <a:schemeClr val="accent4"/>
          </a:fillRef>
          <a:effectRef idx="1">
            <a:schemeClr val="accent4"/>
          </a:effectRef>
          <a:fontRef idx="minor">
            <a:schemeClr val="dk1"/>
          </a:fontRef>
        </p:style>
        <p:txBody>
          <a:bodyPr lIns="89675" tIns="44838" rIns="89675" bIns="44838" anchor="ctr"/>
          <a:lstStyle/>
          <a:p>
            <a:pPr algn="ctr">
              <a:defRPr/>
            </a:pPr>
            <a:r>
              <a:rPr lang="en-US" altLang="ko-KR" sz="13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Send initial contract</a:t>
            </a:r>
            <a:endParaRPr lang="ko-KR" altLang="en-US" sz="1300" dirty="0">
              <a:solidFill>
                <a:srgbClr val="002060"/>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65" name="모서리가 둥근 직사각형 64"/>
          <p:cNvSpPr/>
          <p:nvPr/>
        </p:nvSpPr>
        <p:spPr>
          <a:xfrm>
            <a:off x="3778203" y="4242753"/>
            <a:ext cx="1767916" cy="363337"/>
          </a:xfrm>
          <a:prstGeom prst="roundRect">
            <a:avLst>
              <a:gd name="adj" fmla="val 11801"/>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chemeClr val="tx1"/>
            </a:solidFill>
          </a:ln>
          <a:effectLst>
            <a:glow rad="139700">
              <a:schemeClr val="accent1">
                <a:satMod val="175000"/>
                <a:alpha val="40000"/>
              </a:schemeClr>
            </a:glow>
          </a:effectLst>
        </p:spPr>
        <p:style>
          <a:lnRef idx="1">
            <a:schemeClr val="accent4"/>
          </a:lnRef>
          <a:fillRef idx="2">
            <a:schemeClr val="accent4"/>
          </a:fillRef>
          <a:effectRef idx="1">
            <a:schemeClr val="accent4"/>
          </a:effectRef>
          <a:fontRef idx="minor">
            <a:schemeClr val="dk1"/>
          </a:fontRef>
        </p:style>
        <p:txBody>
          <a:bodyPr lIns="89675" tIns="44838" rIns="89675" bIns="44838" anchor="ctr"/>
          <a:lstStyle/>
          <a:p>
            <a:pPr algn="ctr">
              <a:defRPr/>
            </a:pPr>
            <a:r>
              <a:rPr lang="en-US" altLang="ko-KR" sz="1400" dirty="0" smtClean="0">
                <a:solidFill>
                  <a:srgbClr val="0033CC"/>
                </a:solidFill>
                <a:latin typeface="Arial" panose="020B0604020202020204" pitchFamily="34" charset="0"/>
                <a:ea typeface="서울남산체 M" panose="02020603020101020101" pitchFamily="18" charset="-127"/>
                <a:cs typeface="Arial" panose="020B0604020202020204" pitchFamily="34" charset="0"/>
              </a:rPr>
              <a:t>Select winning bidder</a:t>
            </a:r>
            <a:endParaRPr lang="ko-KR" altLang="en-US" sz="1400" dirty="0">
              <a:solidFill>
                <a:srgbClr val="0033C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67" name="모서리가 둥근 직사각형 66"/>
          <p:cNvSpPr/>
          <p:nvPr/>
        </p:nvSpPr>
        <p:spPr>
          <a:xfrm>
            <a:off x="3804596" y="5493503"/>
            <a:ext cx="1823476" cy="353829"/>
          </a:xfrm>
          <a:prstGeom prst="roundRect">
            <a:avLst>
              <a:gd name="adj" fmla="val 8558"/>
            </a:avLst>
          </a:prstGeom>
          <a:gradFill flip="none" rotWithShape="1">
            <a:gsLst>
              <a:gs pos="0">
                <a:srgbClr val="1AA5B8">
                  <a:tint val="66000"/>
                  <a:satMod val="160000"/>
                </a:srgbClr>
              </a:gs>
              <a:gs pos="50000">
                <a:srgbClr val="1AA5B8">
                  <a:tint val="44500"/>
                  <a:satMod val="160000"/>
                </a:srgbClr>
              </a:gs>
              <a:gs pos="100000">
                <a:srgbClr val="1AA5B8">
                  <a:tint val="23500"/>
                  <a:satMod val="160000"/>
                </a:srgbClr>
              </a:gs>
            </a:gsLst>
            <a:lin ang="16200000" scaled="1"/>
            <a:tileRect/>
          </a:gradFill>
          <a:ln w="9525">
            <a:solidFill>
              <a:schemeClr val="tx1"/>
            </a:solidFill>
          </a:ln>
        </p:spPr>
        <p:style>
          <a:lnRef idx="1">
            <a:schemeClr val="accent4"/>
          </a:lnRef>
          <a:fillRef idx="2">
            <a:schemeClr val="accent4"/>
          </a:fillRef>
          <a:effectRef idx="1">
            <a:schemeClr val="accent4"/>
          </a:effectRef>
          <a:fontRef idx="minor">
            <a:schemeClr val="dk1"/>
          </a:fontRef>
        </p:style>
        <p:txBody>
          <a:bodyPr lIns="89675" tIns="44838" rIns="89675" bIns="44838" anchor="ctr"/>
          <a:lstStyle/>
          <a:p>
            <a:pPr algn="ctr">
              <a:defRPr/>
            </a:pPr>
            <a:r>
              <a:rPr lang="en-US" altLang="ko-KR" sz="13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Sign contract</a:t>
            </a:r>
          </a:p>
          <a:p>
            <a:pPr algn="ctr">
              <a:defRPr/>
            </a:pPr>
            <a:r>
              <a:rPr lang="en-US" altLang="ko-KR" sz="13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 Notification</a:t>
            </a:r>
            <a:endParaRPr lang="ko-KR" altLang="en-US" sz="1300" dirty="0">
              <a:solidFill>
                <a:srgbClr val="002060"/>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 name="타원 6"/>
          <p:cNvSpPr/>
          <p:nvPr/>
        </p:nvSpPr>
        <p:spPr>
          <a:xfrm>
            <a:off x="6134100" y="2209799"/>
            <a:ext cx="609600" cy="1438691"/>
          </a:xfrm>
          <a:prstGeom prst="ellipse">
            <a:avLst/>
          </a:prstGeom>
          <a:ln/>
        </p:spPr>
        <p:style>
          <a:lnRef idx="1">
            <a:schemeClr val="accent1"/>
          </a:lnRef>
          <a:fillRef idx="3">
            <a:schemeClr val="accent1"/>
          </a:fillRef>
          <a:effectRef idx="2">
            <a:schemeClr val="accent1"/>
          </a:effectRef>
          <a:fontRef idx="minor">
            <a:schemeClr val="lt1"/>
          </a:fontRef>
        </p:style>
        <p:txBody>
          <a:bodyPr wrap="square" lIns="0" tIns="43654" rIns="36000" bIns="87307" rtlCol="0" anchor="ctr">
            <a:noAutofit/>
          </a:bodyPr>
          <a:lstStyle/>
          <a:p>
            <a:pPr algn="ctr" latinLnBrk="0"/>
            <a:r>
              <a:rPr lang="en-US" altLang="ko-KR" sz="1400" b="1" dirty="0" smtClean="0">
                <a:solidFill>
                  <a:srgbClr val="FEC2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K</a:t>
            </a:r>
          </a:p>
          <a:p>
            <a:pPr algn="ctr" latinLnBrk="0"/>
            <a:r>
              <a:rPr lang="en-US" altLang="ko-KR" sz="1400" b="1" dirty="0" smtClean="0">
                <a:solidFill>
                  <a:srgbClr val="FEC2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O</a:t>
            </a:r>
          </a:p>
          <a:p>
            <a:pPr algn="ctr" latinLnBrk="0"/>
            <a:r>
              <a:rPr lang="en-US" altLang="ko-KR" sz="1400" b="1" dirty="0" smtClean="0">
                <a:solidFill>
                  <a:srgbClr val="FEC2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N</a:t>
            </a:r>
          </a:p>
          <a:p>
            <a:pPr algn="ctr" latinLnBrk="0"/>
            <a:r>
              <a:rPr lang="en-US" altLang="ko-KR" sz="1400" b="1" dirty="0" smtClean="0">
                <a:solidFill>
                  <a:srgbClr val="FEC2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a:t>
            </a:r>
          </a:p>
          <a:p>
            <a:pPr algn="ctr" latinLnBrk="0"/>
            <a:r>
              <a:rPr lang="en-US" altLang="ko-KR" sz="1400" b="1" dirty="0" smtClean="0">
                <a:solidFill>
                  <a:srgbClr val="FEC2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P</a:t>
            </a:r>
          </a:p>
          <a:p>
            <a:pPr algn="ctr" latinLnBrk="0"/>
            <a:r>
              <a:rPr lang="en-US" altLang="ko-KR" sz="1400" b="1" dirty="0" smtClean="0">
                <a:solidFill>
                  <a:srgbClr val="FEC2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a:t>
            </a:r>
            <a:endParaRPr lang="ko-KR" altLang="en-US" sz="1400" b="1" dirty="0" smtClean="0">
              <a:solidFill>
                <a:srgbClr val="FEC2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3819148761"/>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모서리가 둥근 직사각형 48"/>
          <p:cNvSpPr/>
          <p:nvPr/>
        </p:nvSpPr>
        <p:spPr>
          <a:xfrm>
            <a:off x="0" y="1160584"/>
            <a:ext cx="10811161" cy="5240216"/>
          </a:xfrm>
          <a:prstGeom prst="roundRect">
            <a:avLst>
              <a:gd name="adj" fmla="val 0"/>
            </a:avLst>
          </a:prstGeom>
          <a:gradFill flip="none" rotWithShape="1">
            <a:gsLst>
              <a:gs pos="0">
                <a:schemeClr val="accent4">
                  <a:lumMod val="50000"/>
                  <a:tint val="66000"/>
                  <a:satMod val="160000"/>
                </a:schemeClr>
              </a:gs>
              <a:gs pos="0">
                <a:schemeClr val="accent4">
                  <a:lumMod val="50000"/>
                  <a:tint val="44500"/>
                  <a:satMod val="160000"/>
                </a:schemeClr>
              </a:gs>
              <a:gs pos="100000">
                <a:schemeClr val="accent4">
                  <a:lumMod val="50000"/>
                  <a:tint val="23500"/>
                  <a:satMod val="160000"/>
                </a:scheme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en-US" altLang="ko-KR" dirty="0" smtClean="0">
              <a:solidFill>
                <a:schemeClr val="tx1"/>
              </a:solidFill>
              <a:latin typeface="서울남산체 M" pitchFamily="18" charset="-127"/>
              <a:ea typeface="서울남산체 M" pitchFamily="18" charset="-127"/>
            </a:endParaRPr>
          </a:p>
          <a:p>
            <a:pPr algn="ctr" latinLnBrk="0">
              <a:lnSpc>
                <a:spcPct val="150000"/>
              </a:lnSpc>
            </a:pPr>
            <a:endParaRPr lang="en-US" altLang="ko-KR" dirty="0">
              <a:solidFill>
                <a:schemeClr val="tx1"/>
              </a:solidFill>
              <a:latin typeface="서울남산체 M" pitchFamily="18" charset="-127"/>
              <a:ea typeface="서울남산체 M" pitchFamily="18" charset="-127"/>
            </a:endParaRPr>
          </a:p>
          <a:p>
            <a:pPr algn="ctr" latinLnBrk="0">
              <a:lnSpc>
                <a:spcPct val="150000"/>
              </a:lnSpc>
            </a:pPr>
            <a:endParaRPr lang="en-US" altLang="ko-KR" dirty="0" smtClean="0">
              <a:solidFill>
                <a:schemeClr val="tx1"/>
              </a:solidFill>
              <a:latin typeface="서울남산체 M" pitchFamily="18" charset="-127"/>
              <a:ea typeface="서울남산체 M" pitchFamily="18" charset="-127"/>
            </a:endParaRPr>
          </a:p>
          <a:p>
            <a:pPr algn="ctr" latinLnBrk="0">
              <a:lnSpc>
                <a:spcPct val="150000"/>
              </a:lnSpc>
            </a:pPr>
            <a:endParaRPr lang="en-US" altLang="ko-KR" dirty="0">
              <a:solidFill>
                <a:schemeClr val="tx1"/>
              </a:solidFill>
              <a:latin typeface="서울남산체 M" pitchFamily="18" charset="-127"/>
              <a:ea typeface="서울남산체 M" pitchFamily="18" charset="-127"/>
            </a:endParaRPr>
          </a:p>
          <a:p>
            <a:pPr algn="ctr" latinLnBrk="0">
              <a:lnSpc>
                <a:spcPct val="150000"/>
              </a:lnSpc>
            </a:pPr>
            <a:endParaRPr lang="en-US" altLang="ko-KR" dirty="0" smtClean="0">
              <a:solidFill>
                <a:schemeClr val="tx1"/>
              </a:solidFill>
              <a:latin typeface="서울남산체 M" pitchFamily="18" charset="-127"/>
              <a:ea typeface="서울남산체 M" pitchFamily="18" charset="-127"/>
            </a:endParaRPr>
          </a:p>
          <a:p>
            <a:pPr algn="ctr" latinLnBrk="0">
              <a:lnSpc>
                <a:spcPct val="150000"/>
              </a:lnSpc>
            </a:pPr>
            <a:endParaRPr lang="en-US" altLang="ko-KR" dirty="0">
              <a:solidFill>
                <a:schemeClr val="tx1"/>
              </a:solidFill>
              <a:latin typeface="서울남산체 M" pitchFamily="18" charset="-127"/>
              <a:ea typeface="서울남산체 M" pitchFamily="18" charset="-127"/>
            </a:endParaRPr>
          </a:p>
          <a:p>
            <a:pPr algn="ctr" latinLnBrk="0">
              <a:lnSpc>
                <a:spcPct val="150000"/>
              </a:lnSpc>
            </a:pPr>
            <a:endParaRPr lang="en-US" altLang="ko-KR" dirty="0" smtClean="0">
              <a:solidFill>
                <a:schemeClr val="tx1"/>
              </a:solidFill>
              <a:latin typeface="서울남산체 M" pitchFamily="18" charset="-127"/>
              <a:ea typeface="서울남산체 M" pitchFamily="18" charset="-127"/>
            </a:endParaRPr>
          </a:p>
          <a:p>
            <a:pPr algn="ctr" latinLnBrk="0">
              <a:lnSpc>
                <a:spcPct val="150000"/>
              </a:lnSpc>
            </a:pPr>
            <a:endParaRPr lang="en-US" altLang="ko-KR" dirty="0">
              <a:solidFill>
                <a:schemeClr val="tx1"/>
              </a:solidFill>
              <a:latin typeface="서울남산체 M" pitchFamily="18" charset="-127"/>
              <a:ea typeface="서울남산체 M" pitchFamily="18" charset="-127"/>
            </a:endParaRPr>
          </a:p>
          <a:p>
            <a:pPr algn="ctr" latinLnBrk="0">
              <a:lnSpc>
                <a:spcPct val="150000"/>
              </a:lnSpc>
            </a:pPr>
            <a:endParaRPr lang="en-US" altLang="ko-KR" dirty="0" smtClean="0">
              <a:solidFill>
                <a:schemeClr val="tx1"/>
              </a:solidFill>
              <a:latin typeface="서울남산체 M" pitchFamily="18" charset="-127"/>
              <a:ea typeface="서울남산체 M" pitchFamily="18" charset="-127"/>
            </a:endParaRPr>
          </a:p>
          <a:p>
            <a:pPr algn="ctr" latinLnBrk="0">
              <a:lnSpc>
                <a:spcPct val="150000"/>
              </a:lnSpc>
            </a:pPr>
            <a:endParaRPr lang="en-US" altLang="ko-KR" dirty="0">
              <a:solidFill>
                <a:schemeClr val="tx1"/>
              </a:solidFill>
              <a:latin typeface="서울남산체 M" pitchFamily="18" charset="-127"/>
              <a:ea typeface="서울남산체 M" pitchFamily="18" charset="-127"/>
            </a:endParaRPr>
          </a:p>
          <a:p>
            <a:pPr algn="ctr" latinLnBrk="0">
              <a:lnSpc>
                <a:spcPct val="150000"/>
              </a:lnSpc>
            </a:pPr>
            <a:endParaRPr lang="en-US" altLang="ko-KR" dirty="0" smtClean="0">
              <a:solidFill>
                <a:schemeClr val="tx1"/>
              </a:solidFill>
              <a:latin typeface="서울남산체 M" pitchFamily="18" charset="-127"/>
              <a:ea typeface="서울남산체 M" pitchFamily="18" charset="-127"/>
            </a:endParaRPr>
          </a:p>
          <a:p>
            <a:pPr algn="ctr" latinLnBrk="0">
              <a:lnSpc>
                <a:spcPct val="150000"/>
              </a:lnSpc>
            </a:pPr>
            <a:endParaRPr lang="en-US" altLang="ko-KR" dirty="0">
              <a:solidFill>
                <a:schemeClr val="tx1"/>
              </a:solidFill>
              <a:latin typeface="서울남산체 M" pitchFamily="18" charset="-127"/>
              <a:ea typeface="서울남산체 M" pitchFamily="18" charset="-127"/>
            </a:endParaRPr>
          </a:p>
          <a:p>
            <a:pPr algn="ctr" latinLnBrk="0">
              <a:lnSpc>
                <a:spcPct val="150000"/>
              </a:lnSpc>
            </a:pPr>
            <a:endParaRPr lang="en-US" altLang="ko-KR" dirty="0" smtClean="0">
              <a:solidFill>
                <a:schemeClr val="tx1"/>
              </a:solidFill>
              <a:latin typeface="서울남산체 M" pitchFamily="18" charset="-127"/>
              <a:ea typeface="서울남산체 M" pitchFamily="18" charset="-127"/>
            </a:endParaRPr>
          </a:p>
          <a:p>
            <a:pPr algn="ctr" latinLnBrk="0">
              <a:lnSpc>
                <a:spcPct val="150000"/>
              </a:lnSpc>
            </a:pPr>
            <a:endParaRPr lang="en-US" altLang="ko-KR" dirty="0">
              <a:solidFill>
                <a:schemeClr val="tx1"/>
              </a:solidFill>
              <a:latin typeface="서울남산체 M" pitchFamily="18" charset="-127"/>
              <a:ea typeface="서울남산체 M" pitchFamily="18" charset="-127"/>
            </a:endParaRPr>
          </a:p>
          <a:p>
            <a:pPr algn="ctr" latinLnBrk="0">
              <a:lnSpc>
                <a:spcPct val="150000"/>
              </a:lnSpc>
            </a:pPr>
            <a:endParaRPr lang="ko-KR" altLang="en-US" dirty="0" smtClean="0">
              <a:solidFill>
                <a:schemeClr val="tx1"/>
              </a:solidFill>
              <a:latin typeface="서울남산체 M" pitchFamily="18" charset="-127"/>
              <a:ea typeface="서울남산체 M" pitchFamily="18" charset="-127"/>
            </a:endParaRPr>
          </a:p>
        </p:txBody>
      </p:sp>
      <p:sp>
        <p:nvSpPr>
          <p:cNvPr id="62" name="TextBox 61"/>
          <p:cNvSpPr txBox="1"/>
          <p:nvPr/>
        </p:nvSpPr>
        <p:spPr>
          <a:xfrm>
            <a:off x="961940" y="268392"/>
            <a:ext cx="3898719"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History of Govt. Contracting Law</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63" name="직선 연결선 62"/>
          <p:cNvCxnSpPr/>
          <p:nvPr/>
        </p:nvCxnSpPr>
        <p:spPr>
          <a:xfrm>
            <a:off x="5082540" y="480060"/>
            <a:ext cx="5713253" cy="416"/>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4" name="직사각형 23"/>
          <p:cNvSpPr/>
          <p:nvPr/>
        </p:nvSpPr>
        <p:spPr>
          <a:xfrm>
            <a:off x="272226" y="2616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54" name="직사각형 53"/>
          <p:cNvSpPr/>
          <p:nvPr/>
        </p:nvSpPr>
        <p:spPr>
          <a:xfrm>
            <a:off x="1348236" y="1512401"/>
            <a:ext cx="924829" cy="4708896"/>
          </a:xfrm>
          <a:prstGeom prst="rect">
            <a:avLst/>
          </a:prstGeom>
          <a:gradFill flip="none" rotWithShape="1">
            <a:gsLst>
              <a:gs pos="0">
                <a:srgbClr val="7030A0">
                  <a:tint val="66000"/>
                  <a:satMod val="160000"/>
                </a:srgbClr>
              </a:gs>
              <a:gs pos="65000">
                <a:srgbClr val="7030A0">
                  <a:tint val="44500"/>
                  <a:satMod val="160000"/>
                </a:srgbClr>
              </a:gs>
              <a:gs pos="96000">
                <a:srgbClr val="7030A0">
                  <a:tint val="23500"/>
                  <a:satMod val="160000"/>
                </a:srgbClr>
              </a:gs>
            </a:gsLst>
            <a:lin ang="5400000" scaled="1"/>
            <a:tileRect/>
          </a:gradFill>
          <a:ln>
            <a:noFill/>
          </a:ln>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5" name="순서도: 추출 54"/>
          <p:cNvSpPr/>
          <p:nvPr/>
        </p:nvSpPr>
        <p:spPr>
          <a:xfrm>
            <a:off x="1097485" y="1062962"/>
            <a:ext cx="1408376" cy="562927"/>
          </a:xfrm>
          <a:prstGeom prst="flowChartExtract">
            <a:avLst/>
          </a:prstGeom>
          <a:solidFill>
            <a:schemeClr val="accent1"/>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6" name="Oval 16"/>
          <p:cNvSpPr>
            <a:spLocks noChangeArrowheads="1"/>
          </p:cNvSpPr>
          <p:nvPr/>
        </p:nvSpPr>
        <p:spPr bwMode="blackWhite">
          <a:xfrm>
            <a:off x="1434145" y="5578188"/>
            <a:ext cx="756261" cy="316096"/>
          </a:xfrm>
          <a:prstGeom prst="roundRect">
            <a:avLst/>
          </a:prstGeom>
          <a:noFill/>
          <a:ln w="12700">
            <a:noFill/>
          </a:ln>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1951</a:t>
            </a:r>
            <a:endParaRPr lang="en-US" altLang="zh-CN" sz="1400" dirty="0">
              <a:solidFill>
                <a:srgbClr val="4B2933"/>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58" name="Oval 16"/>
          <p:cNvSpPr>
            <a:spLocks noChangeArrowheads="1"/>
          </p:cNvSpPr>
          <p:nvPr/>
        </p:nvSpPr>
        <p:spPr bwMode="blackWhite">
          <a:xfrm>
            <a:off x="1439965" y="4947902"/>
            <a:ext cx="756261" cy="316096"/>
          </a:xfrm>
          <a:prstGeom prst="roundRect">
            <a:avLst/>
          </a:prstGeom>
          <a:noFill/>
          <a:ln w="12700">
            <a:noFill/>
          </a:ln>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1961</a:t>
            </a:r>
            <a:endParaRPr lang="en-US" altLang="zh-CN" sz="1400" dirty="0">
              <a:solidFill>
                <a:srgbClr val="4B2933"/>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65" name="Oval 16"/>
          <p:cNvSpPr>
            <a:spLocks noChangeArrowheads="1"/>
          </p:cNvSpPr>
          <p:nvPr/>
        </p:nvSpPr>
        <p:spPr bwMode="blackWhite">
          <a:xfrm>
            <a:off x="1438805" y="4337457"/>
            <a:ext cx="756261" cy="316096"/>
          </a:xfrm>
          <a:prstGeom prst="roundRect">
            <a:avLst/>
          </a:prstGeom>
          <a:noFill/>
          <a:ln w="12700">
            <a:noFill/>
          </a:ln>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1963</a:t>
            </a:r>
            <a:endParaRPr lang="en-US" altLang="zh-CN" sz="1400" dirty="0">
              <a:solidFill>
                <a:srgbClr val="4B2933"/>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70" name="Oval 16"/>
          <p:cNvSpPr>
            <a:spLocks noChangeArrowheads="1"/>
          </p:cNvSpPr>
          <p:nvPr/>
        </p:nvSpPr>
        <p:spPr bwMode="blackWhite">
          <a:xfrm>
            <a:off x="1444625" y="3714151"/>
            <a:ext cx="756261" cy="316096"/>
          </a:xfrm>
          <a:prstGeom prst="roundRect">
            <a:avLst/>
          </a:prstGeom>
          <a:noFill/>
          <a:ln w="12700">
            <a:noFill/>
          </a:ln>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C00000"/>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1994</a:t>
            </a:r>
            <a:endParaRPr lang="en-US" altLang="zh-CN" sz="1400" dirty="0">
              <a:solidFill>
                <a:srgbClr val="C00000"/>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75" name="Oval 16"/>
          <p:cNvSpPr>
            <a:spLocks noChangeArrowheads="1"/>
          </p:cNvSpPr>
          <p:nvPr/>
        </p:nvSpPr>
        <p:spPr bwMode="blackWhite">
          <a:xfrm>
            <a:off x="1452217" y="3089599"/>
            <a:ext cx="756261" cy="316096"/>
          </a:xfrm>
          <a:prstGeom prst="roundRect">
            <a:avLst/>
          </a:prstGeom>
          <a:noFill/>
          <a:ln w="12700">
            <a:noFill/>
          </a:ln>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1995</a:t>
            </a:r>
            <a:endParaRPr lang="en-US" altLang="zh-CN" sz="1400" dirty="0">
              <a:solidFill>
                <a:srgbClr val="4B2933"/>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80" name="Oval 16"/>
          <p:cNvSpPr>
            <a:spLocks noChangeArrowheads="1"/>
          </p:cNvSpPr>
          <p:nvPr/>
        </p:nvSpPr>
        <p:spPr bwMode="blackWhite">
          <a:xfrm>
            <a:off x="1458037" y="2473273"/>
            <a:ext cx="756261" cy="316096"/>
          </a:xfrm>
          <a:prstGeom prst="roundRect">
            <a:avLst/>
          </a:prstGeom>
          <a:noFill/>
          <a:ln w="12700">
            <a:noFill/>
          </a:ln>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2005</a:t>
            </a:r>
            <a:endParaRPr lang="en-US" altLang="zh-CN" sz="1400" dirty="0">
              <a:solidFill>
                <a:srgbClr val="4B2933"/>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grpSp>
        <p:nvGrpSpPr>
          <p:cNvPr id="3" name="그룹 2"/>
          <p:cNvGrpSpPr/>
          <p:nvPr/>
        </p:nvGrpSpPr>
        <p:grpSpPr>
          <a:xfrm>
            <a:off x="2433915" y="1833061"/>
            <a:ext cx="1750067" cy="390150"/>
            <a:chOff x="2387197" y="1919218"/>
            <a:chExt cx="1750067" cy="390150"/>
          </a:xfrm>
        </p:grpSpPr>
        <p:sp>
          <p:nvSpPr>
            <p:cNvPr id="2" name="오각형 1"/>
            <p:cNvSpPr/>
            <p:nvPr/>
          </p:nvSpPr>
          <p:spPr>
            <a:xfrm>
              <a:off x="3676726" y="2017757"/>
              <a:ext cx="460538" cy="189598"/>
            </a:xfrm>
            <a:prstGeom prst="homePlate">
              <a:avLst/>
            </a:prstGeom>
            <a:solidFill>
              <a:schemeClr val="accent6">
                <a:lumMod val="50000"/>
              </a:schemeClr>
            </a:solidFill>
            <a:ln w="127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86" name="Oval 16"/>
            <p:cNvSpPr>
              <a:spLocks noChangeArrowheads="1"/>
            </p:cNvSpPr>
            <p:nvPr/>
          </p:nvSpPr>
          <p:spPr bwMode="blackWhite">
            <a:xfrm>
              <a:off x="2387197" y="1919218"/>
              <a:ext cx="1668406" cy="390150"/>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xtLst/>
          </p:spPr>
          <p:style>
            <a:lnRef idx="1">
              <a:schemeClr val="accent5"/>
            </a:lnRef>
            <a:fillRef idx="2">
              <a:schemeClr val="accent5"/>
            </a:fillRef>
            <a:effectRef idx="1">
              <a:schemeClr val="accent5"/>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E-Procurement Act</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sp>
        <p:nvSpPr>
          <p:cNvPr id="87" name="Oval 16"/>
          <p:cNvSpPr>
            <a:spLocks noChangeArrowheads="1"/>
          </p:cNvSpPr>
          <p:nvPr/>
        </p:nvSpPr>
        <p:spPr bwMode="blackWhite">
          <a:xfrm>
            <a:off x="4353972" y="1838340"/>
            <a:ext cx="4540092" cy="390150"/>
          </a:xfrm>
          <a:prstGeom prst="roundRect">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6200000" scaled="1"/>
            <a:tileRect/>
          </a:gradFill>
          <a:ln w="9525">
            <a:solidFill>
              <a:schemeClr val="tx1"/>
            </a:solidFill>
          </a:ln>
          <a:effectLst>
            <a:glow rad="63500">
              <a:schemeClr val="accent2">
                <a:satMod val="175000"/>
                <a:alpha val="40000"/>
              </a:schemeClr>
            </a:glow>
          </a:effectLst>
          <a:extLst/>
        </p:spPr>
        <p:style>
          <a:lnRef idx="1">
            <a:schemeClr val="accent1"/>
          </a:lnRef>
          <a:fillRef idx="1003">
            <a:schemeClr val="lt1"/>
          </a:fillRef>
          <a:effectRef idx="1">
            <a:schemeClr val="accent1"/>
          </a:effectRef>
          <a:fontRef idx="minor">
            <a:schemeClr val="dk1"/>
          </a:fontRef>
        </p:style>
        <p:txBody>
          <a:bodyPr lIns="0" tIns="0" rIns="0" bIns="0" anchor="ctr"/>
          <a:lstStyle/>
          <a:p>
            <a:pPr algn="just" defTabSz="1085701" eaLnBrk="0" hangingPunct="0">
              <a:buSzPct val="75000"/>
              <a:defRPr/>
            </a:pPr>
            <a:r>
              <a:rPr lang="ko-KR" altLang="en-US"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Use of e-procurement system</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5" name="Oval 16"/>
          <p:cNvSpPr>
            <a:spLocks noChangeArrowheads="1"/>
          </p:cNvSpPr>
          <p:nvPr/>
        </p:nvSpPr>
        <p:spPr bwMode="blackWhite">
          <a:xfrm>
            <a:off x="1458037" y="1852621"/>
            <a:ext cx="756261" cy="316096"/>
          </a:xfrm>
          <a:prstGeom prst="roundRect">
            <a:avLst/>
          </a:prstGeom>
          <a:noFill/>
          <a:ln w="12700">
            <a:noFill/>
          </a:ln>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2013</a:t>
            </a:r>
            <a:endParaRPr lang="en-US" altLang="zh-CN" sz="1400" dirty="0">
              <a:solidFill>
                <a:srgbClr val="36000C"/>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grpSp>
        <p:nvGrpSpPr>
          <p:cNvPr id="41" name="그룹 40"/>
          <p:cNvGrpSpPr/>
          <p:nvPr/>
        </p:nvGrpSpPr>
        <p:grpSpPr>
          <a:xfrm>
            <a:off x="2433915" y="2440365"/>
            <a:ext cx="1750067" cy="390150"/>
            <a:chOff x="2387197" y="1919218"/>
            <a:chExt cx="1750067" cy="390150"/>
          </a:xfrm>
        </p:grpSpPr>
        <p:sp>
          <p:nvSpPr>
            <p:cNvPr id="47" name="오각형 46"/>
            <p:cNvSpPr/>
            <p:nvPr/>
          </p:nvSpPr>
          <p:spPr>
            <a:xfrm>
              <a:off x="3676726" y="2017757"/>
              <a:ext cx="460538" cy="189598"/>
            </a:xfrm>
            <a:prstGeom prst="homePlate">
              <a:avLst/>
            </a:prstGeom>
            <a:solidFill>
              <a:schemeClr val="accent6">
                <a:lumMod val="50000"/>
              </a:schemeClr>
            </a:solidFill>
            <a:ln w="127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48" name="Oval 16"/>
            <p:cNvSpPr>
              <a:spLocks noChangeArrowheads="1"/>
            </p:cNvSpPr>
            <p:nvPr/>
          </p:nvSpPr>
          <p:spPr bwMode="blackWhite">
            <a:xfrm>
              <a:off x="2387197" y="1919218"/>
              <a:ext cx="1668406" cy="390150"/>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xtLst/>
          </p:spPr>
          <p:style>
            <a:lnRef idx="1">
              <a:schemeClr val="accent5"/>
            </a:lnRef>
            <a:fillRef idx="2">
              <a:schemeClr val="accent5"/>
            </a:fillRef>
            <a:effectRef idx="1">
              <a:schemeClr val="accent5"/>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Local govt. contract Act</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sp>
        <p:nvSpPr>
          <p:cNvPr id="45" name="Oval 16"/>
          <p:cNvSpPr>
            <a:spLocks noChangeArrowheads="1"/>
          </p:cNvSpPr>
          <p:nvPr/>
        </p:nvSpPr>
        <p:spPr bwMode="blackWhite">
          <a:xfrm>
            <a:off x="4353972" y="2445644"/>
            <a:ext cx="4540092" cy="390150"/>
          </a:xfrm>
          <a:prstGeom prst="roundRect">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6200000" scaled="1"/>
            <a:tileRect/>
          </a:gradFill>
          <a:ln w="9525">
            <a:solidFill>
              <a:schemeClr val="tx1"/>
            </a:solidFill>
          </a:ln>
          <a:effectLst>
            <a:glow rad="63500">
              <a:schemeClr val="accent2">
                <a:satMod val="175000"/>
                <a:alpha val="40000"/>
              </a:schemeClr>
            </a:glow>
          </a:effectLst>
          <a:extLst/>
        </p:spPr>
        <p:style>
          <a:lnRef idx="1">
            <a:schemeClr val="accent1"/>
          </a:lnRef>
          <a:fillRef idx="1003">
            <a:schemeClr val="lt1"/>
          </a:fillRef>
          <a:effectRef idx="1">
            <a:schemeClr val="accent1"/>
          </a:effectRef>
          <a:fontRef idx="minor">
            <a:schemeClr val="dk1"/>
          </a:fontRef>
        </p:style>
        <p:txBody>
          <a:bodyPr lIns="0" tIns="0" rIns="0" bIns="0" anchor="ctr"/>
          <a:lstStyle/>
          <a:p>
            <a:pPr algn="just" defTabSz="1085701" eaLnBrk="0" hangingPunct="0">
              <a:buSzPct val="75000"/>
              <a:defRPr/>
            </a:pPr>
            <a:r>
              <a:rPr lang="ko-KR" altLang="en-US"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Key principles of finance and accounting for local govt. </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nvGrpSpPr>
          <p:cNvPr id="50" name="그룹 49"/>
          <p:cNvGrpSpPr/>
          <p:nvPr/>
        </p:nvGrpSpPr>
        <p:grpSpPr>
          <a:xfrm>
            <a:off x="2432071" y="3058718"/>
            <a:ext cx="1773792" cy="390150"/>
            <a:chOff x="2387197" y="1919218"/>
            <a:chExt cx="1750067" cy="390150"/>
          </a:xfrm>
        </p:grpSpPr>
        <p:sp>
          <p:nvSpPr>
            <p:cNvPr id="52" name="오각형 51"/>
            <p:cNvSpPr/>
            <p:nvPr/>
          </p:nvSpPr>
          <p:spPr>
            <a:xfrm>
              <a:off x="3676726" y="2017757"/>
              <a:ext cx="460538" cy="189598"/>
            </a:xfrm>
            <a:prstGeom prst="homePlate">
              <a:avLst/>
            </a:prstGeom>
            <a:solidFill>
              <a:schemeClr val="accent6">
                <a:lumMod val="50000"/>
              </a:schemeClr>
            </a:solidFill>
            <a:ln w="127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53" name="Oval 16"/>
            <p:cNvSpPr>
              <a:spLocks noChangeArrowheads="1"/>
            </p:cNvSpPr>
            <p:nvPr/>
          </p:nvSpPr>
          <p:spPr bwMode="blackWhite">
            <a:xfrm>
              <a:off x="2387197" y="1919218"/>
              <a:ext cx="1668406" cy="390150"/>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xtLst/>
          </p:spPr>
          <p:style>
            <a:lnRef idx="1">
              <a:schemeClr val="accent5"/>
            </a:lnRef>
            <a:fillRef idx="2">
              <a:schemeClr val="accent5"/>
            </a:fillRef>
            <a:effectRef idx="1">
              <a:schemeClr val="accent5"/>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State Contract Act</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sp>
        <p:nvSpPr>
          <p:cNvPr id="51" name="Oval 16"/>
          <p:cNvSpPr>
            <a:spLocks noChangeArrowheads="1"/>
          </p:cNvSpPr>
          <p:nvPr/>
        </p:nvSpPr>
        <p:spPr bwMode="blackWhite">
          <a:xfrm>
            <a:off x="4364629" y="3063997"/>
            <a:ext cx="4529262" cy="390150"/>
          </a:xfrm>
          <a:prstGeom prst="roundRect">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6200000" scaled="1"/>
            <a:tileRect/>
          </a:gradFill>
          <a:ln w="9525">
            <a:solidFill>
              <a:schemeClr val="tx1"/>
            </a:solidFill>
          </a:ln>
          <a:effectLst>
            <a:glow rad="63500">
              <a:schemeClr val="accent2">
                <a:satMod val="175000"/>
                <a:alpha val="40000"/>
              </a:schemeClr>
            </a:glow>
          </a:effectLst>
          <a:extLst/>
        </p:spPr>
        <p:style>
          <a:lnRef idx="1">
            <a:schemeClr val="accent1"/>
          </a:lnRef>
          <a:fillRef idx="1003">
            <a:schemeClr val="lt1"/>
          </a:fillRef>
          <a:effectRef idx="1">
            <a:schemeClr val="accent1"/>
          </a:effectRef>
          <a:fontRef idx="minor">
            <a:schemeClr val="dk1"/>
          </a:fontRef>
        </p:style>
        <p:txBody>
          <a:bodyPr lIns="0" tIns="0" rIns="0" bIns="0" anchor="ctr"/>
          <a:lstStyle/>
          <a:p>
            <a:pPr algn="just" defTabSz="1085701" eaLnBrk="0" hangingPunct="0">
              <a:buSzPct val="75000"/>
              <a:defRPr/>
            </a:pPr>
            <a:r>
              <a:rPr lang="ko-KR" altLang="en-US"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Enactment of State Contract Law</a:t>
            </a:r>
          </a:p>
          <a:p>
            <a:pPr algn="just"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(govt. contract separated from budget accounting law)</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nvGrpSpPr>
          <p:cNvPr id="57" name="그룹 56"/>
          <p:cNvGrpSpPr/>
          <p:nvPr/>
        </p:nvGrpSpPr>
        <p:grpSpPr>
          <a:xfrm>
            <a:off x="2432071" y="3668272"/>
            <a:ext cx="1773792" cy="390150"/>
            <a:chOff x="2387197" y="1919218"/>
            <a:chExt cx="1750067" cy="390150"/>
          </a:xfrm>
        </p:grpSpPr>
        <p:sp>
          <p:nvSpPr>
            <p:cNvPr id="64" name="오각형 63"/>
            <p:cNvSpPr/>
            <p:nvPr/>
          </p:nvSpPr>
          <p:spPr>
            <a:xfrm>
              <a:off x="3676726" y="2017757"/>
              <a:ext cx="460538" cy="189598"/>
            </a:xfrm>
            <a:prstGeom prst="homePlate">
              <a:avLst/>
            </a:prstGeom>
            <a:solidFill>
              <a:schemeClr val="accent6">
                <a:lumMod val="50000"/>
              </a:schemeClr>
            </a:solidFill>
            <a:ln w="127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sp>
          <p:nvSpPr>
            <p:cNvPr id="68" name="Oval 16"/>
            <p:cNvSpPr>
              <a:spLocks noChangeArrowheads="1"/>
            </p:cNvSpPr>
            <p:nvPr/>
          </p:nvSpPr>
          <p:spPr bwMode="blackWhite">
            <a:xfrm>
              <a:off x="2387197" y="1919218"/>
              <a:ext cx="1668406" cy="390150"/>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xtLst/>
          </p:spPr>
          <p:style>
            <a:lnRef idx="1">
              <a:schemeClr val="accent5"/>
            </a:lnRef>
            <a:fillRef idx="2">
              <a:schemeClr val="accent5"/>
            </a:fillRef>
            <a:effectRef idx="1">
              <a:schemeClr val="accent5"/>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Govt. Procurement Agreement</a:t>
              </a:r>
              <a:endParaRPr lang="en-US" altLang="zh-CN" sz="1400" dirty="0">
                <a:solidFill>
                  <a:srgbClr val="C00000"/>
                </a:solidFill>
                <a:latin typeface="Arial" panose="020B0604020202020204" pitchFamily="34" charset="0"/>
                <a:ea typeface="서울남산체 M" panose="02020603020101020101" pitchFamily="18" charset="-127"/>
                <a:cs typeface="Arial" panose="020B0604020202020204" pitchFamily="34" charset="0"/>
              </a:endParaRPr>
            </a:p>
          </p:txBody>
        </p:sp>
      </p:grpSp>
      <p:sp>
        <p:nvSpPr>
          <p:cNvPr id="61" name="Oval 16"/>
          <p:cNvSpPr>
            <a:spLocks noChangeArrowheads="1"/>
          </p:cNvSpPr>
          <p:nvPr/>
        </p:nvSpPr>
        <p:spPr bwMode="blackWhite">
          <a:xfrm>
            <a:off x="4371303" y="3673551"/>
            <a:ext cx="4513618" cy="390150"/>
          </a:xfrm>
          <a:prstGeom prst="roundRect">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6200000" scaled="1"/>
            <a:tileRect/>
          </a:gradFill>
          <a:ln w="9525">
            <a:solidFill>
              <a:schemeClr val="tx1"/>
            </a:solidFill>
          </a:ln>
          <a:effectLst>
            <a:glow rad="63500">
              <a:schemeClr val="accent2">
                <a:satMod val="175000"/>
                <a:alpha val="40000"/>
              </a:schemeClr>
            </a:glow>
          </a:effectLst>
          <a:extLst/>
        </p:spPr>
        <p:style>
          <a:lnRef idx="1">
            <a:schemeClr val="accent1"/>
          </a:lnRef>
          <a:fillRef idx="1003">
            <a:schemeClr val="lt1"/>
          </a:fillRef>
          <a:effectRef idx="1">
            <a:schemeClr val="accent1"/>
          </a:effectRef>
          <a:fontRef idx="minor">
            <a:schemeClr val="dk1"/>
          </a:fontRef>
        </p:style>
        <p:txBody>
          <a:bodyPr lIns="0" tIns="0" rIns="0" bIns="0" anchor="ctr"/>
          <a:lstStyle/>
          <a:p>
            <a:pPr defTabSz="1085701" eaLnBrk="0" hangingPunct="0">
              <a:buSzPct val="75000"/>
              <a:defRPr/>
            </a:pPr>
            <a:r>
              <a:rPr lang="ko-KR" altLang="en-US"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Govt. procurement market open to WTO member states</a:t>
            </a:r>
            <a:endParaRPr lang="en-US" altLang="zh-CN" sz="1400" dirty="0">
              <a:solidFill>
                <a:srgbClr val="C00000"/>
              </a:solidFill>
              <a:latin typeface="Arial" panose="020B0604020202020204" pitchFamily="34" charset="0"/>
              <a:ea typeface="서울남산체 M" panose="02020603020101020101" pitchFamily="18" charset="-127"/>
              <a:cs typeface="Arial" panose="020B0604020202020204" pitchFamily="34" charset="0"/>
            </a:endParaRPr>
          </a:p>
        </p:txBody>
      </p:sp>
      <p:grpSp>
        <p:nvGrpSpPr>
          <p:cNvPr id="73" name="그룹 72"/>
          <p:cNvGrpSpPr/>
          <p:nvPr/>
        </p:nvGrpSpPr>
        <p:grpSpPr>
          <a:xfrm>
            <a:off x="2432221" y="4308166"/>
            <a:ext cx="1750067" cy="390150"/>
            <a:chOff x="2387197" y="1919218"/>
            <a:chExt cx="1750067" cy="390150"/>
          </a:xfrm>
        </p:grpSpPr>
        <p:sp>
          <p:nvSpPr>
            <p:cNvPr id="78" name="오각형 77"/>
            <p:cNvSpPr/>
            <p:nvPr/>
          </p:nvSpPr>
          <p:spPr>
            <a:xfrm>
              <a:off x="3676726" y="2017757"/>
              <a:ext cx="460538" cy="189598"/>
            </a:xfrm>
            <a:prstGeom prst="homePlate">
              <a:avLst/>
            </a:prstGeom>
            <a:solidFill>
              <a:schemeClr val="accent6">
                <a:lumMod val="50000"/>
              </a:schemeClr>
            </a:solidFill>
            <a:ln w="127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79" name="Oval 16"/>
            <p:cNvSpPr>
              <a:spLocks noChangeArrowheads="1"/>
            </p:cNvSpPr>
            <p:nvPr/>
          </p:nvSpPr>
          <p:spPr bwMode="blackWhite">
            <a:xfrm>
              <a:off x="2387197" y="1919218"/>
              <a:ext cx="1668406" cy="390150"/>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xtLst/>
          </p:spPr>
          <p:style>
            <a:lnRef idx="1">
              <a:schemeClr val="accent5"/>
            </a:lnRef>
            <a:fillRef idx="2">
              <a:schemeClr val="accent5"/>
            </a:fillRef>
            <a:effectRef idx="1">
              <a:schemeClr val="accent5"/>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Local Finance Act</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sp>
        <p:nvSpPr>
          <p:cNvPr id="74" name="Oval 16"/>
          <p:cNvSpPr>
            <a:spLocks noChangeArrowheads="1"/>
          </p:cNvSpPr>
          <p:nvPr/>
        </p:nvSpPr>
        <p:spPr bwMode="blackWhite">
          <a:xfrm>
            <a:off x="4358952" y="4313445"/>
            <a:ext cx="4540092" cy="390150"/>
          </a:xfrm>
          <a:prstGeom prst="roundRect">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6200000" scaled="1"/>
            <a:tileRect/>
          </a:gradFill>
          <a:ln w="9525">
            <a:solidFill>
              <a:schemeClr val="tx1"/>
            </a:solidFill>
          </a:ln>
          <a:effectLst>
            <a:glow rad="63500">
              <a:schemeClr val="accent2">
                <a:satMod val="175000"/>
                <a:alpha val="40000"/>
              </a:schemeClr>
            </a:glow>
          </a:effectLst>
          <a:extLst/>
        </p:spPr>
        <p:style>
          <a:lnRef idx="1">
            <a:schemeClr val="accent1"/>
          </a:lnRef>
          <a:fillRef idx="1003">
            <a:schemeClr val="lt1"/>
          </a:fillRef>
          <a:effectRef idx="1">
            <a:schemeClr val="accent1"/>
          </a:effectRef>
          <a:fontRef idx="minor">
            <a:schemeClr val="dk1"/>
          </a:fontRef>
        </p:style>
        <p:txBody>
          <a:bodyPr lIns="0" tIns="0" rIns="0" bIns="0" anchor="ctr"/>
          <a:lstStyle/>
          <a:p>
            <a:pPr algn="just" defTabSz="1085701" eaLnBrk="0" hangingPunct="0">
              <a:buSzPct val="75000"/>
              <a:defRPr/>
            </a:pPr>
            <a:r>
              <a:rPr lang="ko-KR" altLang="en-US"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Independent contract policy for local govt.</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nvGrpSpPr>
          <p:cNvPr id="84" name="그룹 83"/>
          <p:cNvGrpSpPr/>
          <p:nvPr/>
        </p:nvGrpSpPr>
        <p:grpSpPr>
          <a:xfrm>
            <a:off x="2432071" y="4949355"/>
            <a:ext cx="1750067" cy="390150"/>
            <a:chOff x="2387197" y="1919218"/>
            <a:chExt cx="1750067" cy="390150"/>
          </a:xfrm>
        </p:grpSpPr>
        <p:sp>
          <p:nvSpPr>
            <p:cNvPr id="93" name="오각형 92"/>
            <p:cNvSpPr/>
            <p:nvPr/>
          </p:nvSpPr>
          <p:spPr>
            <a:xfrm>
              <a:off x="3676726" y="2017757"/>
              <a:ext cx="460538" cy="189598"/>
            </a:xfrm>
            <a:prstGeom prst="homePlate">
              <a:avLst/>
            </a:prstGeom>
            <a:solidFill>
              <a:schemeClr val="accent6">
                <a:lumMod val="50000"/>
              </a:schemeClr>
            </a:solidFill>
            <a:ln w="127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94" name="Oval 16"/>
            <p:cNvSpPr>
              <a:spLocks noChangeArrowheads="1"/>
            </p:cNvSpPr>
            <p:nvPr/>
          </p:nvSpPr>
          <p:spPr bwMode="blackWhite">
            <a:xfrm>
              <a:off x="2387197" y="1919218"/>
              <a:ext cx="1668406" cy="390150"/>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xtLst/>
          </p:spPr>
          <p:style>
            <a:lnRef idx="1">
              <a:schemeClr val="accent5"/>
            </a:lnRef>
            <a:fillRef idx="2">
              <a:schemeClr val="accent5"/>
            </a:fillRef>
            <a:effectRef idx="1">
              <a:schemeClr val="accent5"/>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Budget Accounting Act</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sp>
        <p:nvSpPr>
          <p:cNvPr id="92" name="Oval 16"/>
          <p:cNvSpPr>
            <a:spLocks noChangeArrowheads="1"/>
          </p:cNvSpPr>
          <p:nvPr/>
        </p:nvSpPr>
        <p:spPr bwMode="blackWhite">
          <a:xfrm>
            <a:off x="4352128" y="4945071"/>
            <a:ext cx="4540092" cy="390150"/>
          </a:xfrm>
          <a:prstGeom prst="roundRect">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6200000" scaled="1"/>
            <a:tileRect/>
          </a:gradFill>
          <a:ln w="9525">
            <a:solidFill>
              <a:schemeClr val="tx1"/>
            </a:solidFill>
          </a:ln>
          <a:effectLst>
            <a:glow rad="63500">
              <a:schemeClr val="accent2">
                <a:satMod val="175000"/>
                <a:alpha val="40000"/>
              </a:schemeClr>
            </a:glow>
          </a:effectLst>
          <a:extLst/>
        </p:spPr>
        <p:style>
          <a:lnRef idx="1">
            <a:schemeClr val="accent1"/>
          </a:lnRef>
          <a:fillRef idx="1003">
            <a:schemeClr val="lt1"/>
          </a:fillRef>
          <a:effectRef idx="1">
            <a:schemeClr val="accent1"/>
          </a:effectRef>
          <a:fontRef idx="minor">
            <a:schemeClr val="dk1"/>
          </a:fontRef>
        </p:style>
        <p:txBody>
          <a:bodyPr lIns="0" tIns="0" rIns="0" bIns="0" anchor="ctr"/>
          <a:lstStyle/>
          <a:p>
            <a:pPr algn="just" defTabSz="1085701" eaLnBrk="0" hangingPunct="0">
              <a:buSzPct val="75000"/>
              <a:defRPr/>
            </a:pPr>
            <a:r>
              <a:rPr lang="ko-KR" altLang="en-US"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Included as part of govt. budgetary accounting</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nvGrpSpPr>
          <p:cNvPr id="96" name="그룹 95"/>
          <p:cNvGrpSpPr/>
          <p:nvPr/>
        </p:nvGrpSpPr>
        <p:grpSpPr>
          <a:xfrm>
            <a:off x="2432071" y="5562413"/>
            <a:ext cx="1750067" cy="390150"/>
            <a:chOff x="2387197" y="1919218"/>
            <a:chExt cx="1750067" cy="390150"/>
          </a:xfrm>
        </p:grpSpPr>
        <p:sp>
          <p:nvSpPr>
            <p:cNvPr id="98" name="오각형 97"/>
            <p:cNvSpPr/>
            <p:nvPr/>
          </p:nvSpPr>
          <p:spPr>
            <a:xfrm>
              <a:off x="3676726" y="2017757"/>
              <a:ext cx="460538" cy="189598"/>
            </a:xfrm>
            <a:prstGeom prst="homePlate">
              <a:avLst/>
            </a:prstGeom>
            <a:solidFill>
              <a:schemeClr val="accent6">
                <a:lumMod val="50000"/>
              </a:schemeClr>
            </a:solidFill>
            <a:ln w="12700">
              <a:solidFill>
                <a:schemeClr val="accent6">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99" name="Oval 16"/>
            <p:cNvSpPr>
              <a:spLocks noChangeArrowheads="1"/>
            </p:cNvSpPr>
            <p:nvPr/>
          </p:nvSpPr>
          <p:spPr bwMode="blackWhite">
            <a:xfrm>
              <a:off x="2387197" y="1919218"/>
              <a:ext cx="1668406" cy="390150"/>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xtLst/>
          </p:spPr>
          <p:style>
            <a:lnRef idx="1">
              <a:schemeClr val="accent5"/>
            </a:lnRef>
            <a:fillRef idx="2">
              <a:schemeClr val="accent5"/>
            </a:fillRef>
            <a:effectRef idx="1">
              <a:schemeClr val="accent5"/>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Finance Act</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sp>
        <p:nvSpPr>
          <p:cNvPr id="97" name="Oval 16"/>
          <p:cNvSpPr>
            <a:spLocks noChangeArrowheads="1"/>
          </p:cNvSpPr>
          <p:nvPr/>
        </p:nvSpPr>
        <p:spPr bwMode="blackWhite">
          <a:xfrm>
            <a:off x="4352128" y="5583467"/>
            <a:ext cx="4540092" cy="390150"/>
          </a:xfrm>
          <a:prstGeom prst="roundRect">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6200000" scaled="1"/>
            <a:tileRect/>
          </a:gradFill>
          <a:ln w="9525">
            <a:solidFill>
              <a:schemeClr val="tx1"/>
            </a:solidFill>
          </a:ln>
          <a:effectLst>
            <a:glow rad="63500">
              <a:schemeClr val="accent2">
                <a:satMod val="175000"/>
                <a:alpha val="40000"/>
              </a:schemeClr>
            </a:glow>
          </a:effectLst>
          <a:extLst/>
        </p:spPr>
        <p:style>
          <a:lnRef idx="1">
            <a:schemeClr val="accent1"/>
          </a:lnRef>
          <a:fillRef idx="1003">
            <a:schemeClr val="lt1"/>
          </a:fillRef>
          <a:effectRef idx="1">
            <a:schemeClr val="accent1"/>
          </a:effectRef>
          <a:fontRef idx="minor">
            <a:schemeClr val="dk1"/>
          </a:fontRef>
        </p:style>
        <p:txBody>
          <a:bodyPr lIns="0" tIns="0" rIns="0" bIns="0" anchor="ctr"/>
          <a:lstStyle/>
          <a:p>
            <a:pPr algn="just" defTabSz="1085701" eaLnBrk="0" hangingPunct="0">
              <a:buSzPct val="75000"/>
              <a:defRPr/>
            </a:pPr>
            <a:r>
              <a:rPr lang="ko-KR" altLang="en-US"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First regulation for government contracts</a:t>
            </a:r>
          </a:p>
          <a:p>
            <a:pPr algn="just"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(fundamental law for govt. finance &amp; accounting)</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Tree>
    <p:extLst>
      <p:ext uri="{BB962C8B-B14F-4D97-AF65-F5344CB8AC3E}">
        <p14:creationId xmlns:p14="http://schemas.microsoft.com/office/powerpoint/2010/main" val="3714051770"/>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모서리가 둥근 직사각형 68"/>
          <p:cNvSpPr/>
          <p:nvPr/>
        </p:nvSpPr>
        <p:spPr>
          <a:xfrm>
            <a:off x="1756733" y="2114582"/>
            <a:ext cx="6263949" cy="987255"/>
          </a:xfrm>
          <a:prstGeom prst="roundRect">
            <a:avLst>
              <a:gd name="adj" fmla="val 5317"/>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0800000" scaled="1"/>
            <a:tileRect/>
          </a:gradFill>
          <a:ln w="12700">
            <a:solidFill>
              <a:schemeClr val="accent1">
                <a:lumMod val="75000"/>
              </a:schemeClr>
            </a:solidFill>
            <a:prstDash val="dash"/>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27" name="모서리가 둥근 직사각형 26"/>
          <p:cNvSpPr/>
          <p:nvPr/>
        </p:nvSpPr>
        <p:spPr>
          <a:xfrm>
            <a:off x="1756734" y="992313"/>
            <a:ext cx="8012216" cy="969102"/>
          </a:xfrm>
          <a:prstGeom prst="roundRect">
            <a:avLst>
              <a:gd name="adj" fmla="val 5317"/>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0800000" scaled="1"/>
            <a:tileRect/>
          </a:gradFill>
          <a:ln w="12700">
            <a:solidFill>
              <a:schemeClr val="accent1">
                <a:lumMod val="75000"/>
              </a:schemeClr>
            </a:solidFill>
            <a:prstDash val="dash"/>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cxnSp>
        <p:nvCxnSpPr>
          <p:cNvPr id="46" name="직선 연결선 45"/>
          <p:cNvCxnSpPr/>
          <p:nvPr/>
        </p:nvCxnSpPr>
        <p:spPr>
          <a:xfrm flipV="1">
            <a:off x="4610100" y="480477"/>
            <a:ext cx="6191250" cy="3006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모서리가 둥근 직사각형 1"/>
          <p:cNvSpPr/>
          <p:nvPr/>
        </p:nvSpPr>
        <p:spPr>
          <a:xfrm>
            <a:off x="1901230" y="1220217"/>
            <a:ext cx="740954" cy="510635"/>
          </a:xfrm>
          <a:prstGeom prst="roundRect">
            <a:avLst>
              <a:gd name="adj" fmla="val 14435"/>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rtlCol="0" anchor="ctr"/>
          <a:lstStyle/>
          <a:p>
            <a:pPr algn="ctr"/>
            <a:r>
              <a:rPr lang="en-US" altLang="ko-KR" sz="12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Notice date</a:t>
            </a:r>
            <a:endParaRPr lang="ko-KR" altLang="en-US" sz="12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 name="덧셈 기호 2"/>
          <p:cNvSpPr/>
          <p:nvPr/>
        </p:nvSpPr>
        <p:spPr>
          <a:xfrm>
            <a:off x="2689864" y="1293851"/>
            <a:ext cx="346233" cy="364952"/>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14" name="타원 13"/>
          <p:cNvSpPr/>
          <p:nvPr/>
        </p:nvSpPr>
        <p:spPr>
          <a:xfrm>
            <a:off x="3118712" y="1149109"/>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1</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0" name="타원 19"/>
          <p:cNvSpPr/>
          <p:nvPr/>
        </p:nvSpPr>
        <p:spPr>
          <a:xfrm>
            <a:off x="7286574" y="1149109"/>
            <a:ext cx="659076" cy="659076"/>
          </a:xfrm>
          <a:prstGeom prst="ellipse">
            <a:avLst/>
          </a:prstGeom>
          <a:ln>
            <a:solidFill>
              <a:schemeClr val="bg2">
                <a:lumMod val="75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ko-KR" sz="1200" b="1" dirty="0" smtClean="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7</a:t>
            </a:r>
            <a:endParaRPr lang="ko-KR" altLang="en-US" sz="1200" b="1" dirty="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9" name="TextBox 28"/>
          <p:cNvSpPr txBox="1"/>
          <p:nvPr/>
        </p:nvSpPr>
        <p:spPr>
          <a:xfrm>
            <a:off x="780460" y="275372"/>
            <a:ext cx="3472770"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Process of (e-)</a:t>
            </a:r>
            <a:r>
              <a:rPr lang="en-US" altLang="ko-KR"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T</a:t>
            </a:r>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ender Notice</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24" name="직사각형 23"/>
          <p:cNvSpPr/>
          <p:nvPr/>
        </p:nvSpPr>
        <p:spPr>
          <a:xfrm>
            <a:off x="272226" y="2616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25" name="타원 24"/>
          <p:cNvSpPr/>
          <p:nvPr/>
        </p:nvSpPr>
        <p:spPr>
          <a:xfrm>
            <a:off x="3811143" y="1147949"/>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2</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8" name="타원 27"/>
          <p:cNvSpPr/>
          <p:nvPr/>
        </p:nvSpPr>
        <p:spPr>
          <a:xfrm>
            <a:off x="4505320" y="1147949"/>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3</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0" name="타원 29"/>
          <p:cNvSpPr/>
          <p:nvPr/>
        </p:nvSpPr>
        <p:spPr>
          <a:xfrm>
            <a:off x="5197888" y="1146789"/>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4</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2" name="타원 31"/>
          <p:cNvSpPr/>
          <p:nvPr/>
        </p:nvSpPr>
        <p:spPr>
          <a:xfrm>
            <a:off x="6591027" y="1145629"/>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6</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3" name="모서리가 둥근 직사각형 32"/>
          <p:cNvSpPr/>
          <p:nvPr/>
        </p:nvSpPr>
        <p:spPr>
          <a:xfrm>
            <a:off x="8538944" y="1240663"/>
            <a:ext cx="800201" cy="510635"/>
          </a:xfrm>
          <a:prstGeom prst="roundRect">
            <a:avLst>
              <a:gd name="adj" fmla="val 14435"/>
            </a:avLst>
          </a:prstGeom>
          <a:gradFill flip="none" rotWithShape="1">
            <a:gsLst>
              <a:gs pos="0">
                <a:srgbClr val="F74B39">
                  <a:tint val="66000"/>
                  <a:satMod val="160000"/>
                </a:srgbClr>
              </a:gs>
              <a:gs pos="50000">
                <a:srgbClr val="F74B39">
                  <a:tint val="44500"/>
                  <a:satMod val="160000"/>
                </a:srgbClr>
              </a:gs>
              <a:gs pos="100000">
                <a:srgbClr val="F74B39">
                  <a:tint val="23500"/>
                  <a:satMod val="160000"/>
                </a:srgbClr>
              </a:gs>
            </a:gsLst>
            <a:lin ang="189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rtlCol="0" anchor="ctr"/>
          <a:lstStyle/>
          <a:p>
            <a:pPr algn="ctr"/>
            <a:r>
              <a:rPr lang="en-US" altLang="ko-KR" sz="14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Bid Open</a:t>
            </a:r>
            <a:endParaRPr lang="ko-KR" altLang="en-US"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6" name="모서리가 둥근 직사각형 35"/>
          <p:cNvSpPr/>
          <p:nvPr/>
        </p:nvSpPr>
        <p:spPr>
          <a:xfrm>
            <a:off x="1868576" y="2337720"/>
            <a:ext cx="740954" cy="510635"/>
          </a:xfrm>
          <a:prstGeom prst="roundRect">
            <a:avLst>
              <a:gd name="adj" fmla="val 14435"/>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rtlCol="0" anchor="ctr"/>
          <a:lstStyle/>
          <a:p>
            <a:pPr algn="ctr"/>
            <a:r>
              <a:rPr lang="en-US" altLang="ko-KR" sz="14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Notice date</a:t>
            </a:r>
            <a:endParaRPr lang="ko-KR" altLang="en-US"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0" name="타원 39"/>
          <p:cNvSpPr/>
          <p:nvPr/>
        </p:nvSpPr>
        <p:spPr>
          <a:xfrm>
            <a:off x="3106995" y="2266612"/>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Day1</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1" name="타원 40"/>
          <p:cNvSpPr/>
          <p:nvPr/>
        </p:nvSpPr>
        <p:spPr>
          <a:xfrm>
            <a:off x="5900695" y="2266612"/>
            <a:ext cx="659076" cy="659076"/>
          </a:xfrm>
          <a:prstGeom prst="ellipse">
            <a:avLst/>
          </a:prstGeom>
          <a:ln>
            <a:solidFill>
              <a:schemeClr val="bg2">
                <a:lumMod val="75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ko-KR" sz="1200" b="1" dirty="0" smtClean="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5</a:t>
            </a:r>
            <a:endParaRPr lang="ko-KR" altLang="en-US" sz="1200" b="1" dirty="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1" name="타원 50"/>
          <p:cNvSpPr/>
          <p:nvPr/>
        </p:nvSpPr>
        <p:spPr>
          <a:xfrm>
            <a:off x="3805683" y="2265452"/>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Day2</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3" name="타원 52"/>
          <p:cNvSpPr/>
          <p:nvPr/>
        </p:nvSpPr>
        <p:spPr>
          <a:xfrm>
            <a:off x="5205216" y="2264292"/>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4</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6" name="모서리가 둥근 직사각형 55"/>
          <p:cNvSpPr/>
          <p:nvPr/>
        </p:nvSpPr>
        <p:spPr>
          <a:xfrm>
            <a:off x="7061378" y="2351588"/>
            <a:ext cx="800201" cy="510635"/>
          </a:xfrm>
          <a:prstGeom prst="roundRect">
            <a:avLst>
              <a:gd name="adj" fmla="val 14435"/>
            </a:avLst>
          </a:prstGeom>
          <a:gradFill flip="none" rotWithShape="1">
            <a:gsLst>
              <a:gs pos="0">
                <a:srgbClr val="F74B39">
                  <a:tint val="66000"/>
                  <a:satMod val="160000"/>
                </a:srgbClr>
              </a:gs>
              <a:gs pos="50000">
                <a:srgbClr val="F74B39">
                  <a:tint val="44500"/>
                  <a:satMod val="160000"/>
                </a:srgbClr>
              </a:gs>
              <a:gs pos="100000">
                <a:srgbClr val="F74B39">
                  <a:tint val="23500"/>
                  <a:satMod val="160000"/>
                </a:srgbClr>
              </a:gs>
            </a:gsLst>
            <a:lin ang="189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rtlCol="0" anchor="ctr"/>
          <a:lstStyle/>
          <a:p>
            <a:pPr algn="ctr"/>
            <a:r>
              <a:rPr lang="en-US" altLang="ko-KR"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Bid Open</a:t>
            </a:r>
            <a:endParaRPr lang="ko-KR" altLang="en-US"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9" name="모서리가 둥근 직사각형 58"/>
          <p:cNvSpPr/>
          <p:nvPr/>
        </p:nvSpPr>
        <p:spPr>
          <a:xfrm>
            <a:off x="1765082" y="3257596"/>
            <a:ext cx="4968821" cy="929840"/>
          </a:xfrm>
          <a:prstGeom prst="roundRect">
            <a:avLst>
              <a:gd name="adj" fmla="val 5317"/>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100000" b="100000"/>
            </a:path>
            <a:tileRect t="-100000" r="-100000"/>
          </a:gradFill>
          <a:ln w="12700">
            <a:solidFill>
              <a:schemeClr val="accent1">
                <a:lumMod val="75000"/>
              </a:schemeClr>
            </a:solidFill>
            <a:prstDash val="dash"/>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60" name="모서리가 둥근 직사각형 59"/>
          <p:cNvSpPr/>
          <p:nvPr/>
        </p:nvSpPr>
        <p:spPr>
          <a:xfrm>
            <a:off x="1868575" y="3455184"/>
            <a:ext cx="740954" cy="510635"/>
          </a:xfrm>
          <a:prstGeom prst="roundRect">
            <a:avLst>
              <a:gd name="adj" fmla="val 14435"/>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rtlCol="0" anchor="ctr"/>
          <a:lstStyle/>
          <a:p>
            <a:pPr algn="ctr"/>
            <a:r>
              <a:rPr lang="en-US" altLang="ko-KR" sz="14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Notice date</a:t>
            </a:r>
            <a:endParaRPr lang="ko-KR" altLang="en-US"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2" name="타원 61"/>
          <p:cNvSpPr/>
          <p:nvPr/>
        </p:nvSpPr>
        <p:spPr>
          <a:xfrm>
            <a:off x="3114163" y="3384076"/>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1</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3" name="타원 62"/>
          <p:cNvSpPr/>
          <p:nvPr/>
        </p:nvSpPr>
        <p:spPr>
          <a:xfrm>
            <a:off x="4501541" y="3384076"/>
            <a:ext cx="659076" cy="659076"/>
          </a:xfrm>
          <a:prstGeom prst="ellipse">
            <a:avLst/>
          </a:prstGeom>
          <a:ln>
            <a:solidFill>
              <a:schemeClr val="bg2">
                <a:lumMod val="75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altLang="ko-KR" sz="1200" b="1" dirty="0" smtClean="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3</a:t>
            </a:r>
            <a:endParaRPr lang="ko-KR" altLang="en-US" sz="1200" b="1" dirty="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4" name="타원 63"/>
          <p:cNvSpPr/>
          <p:nvPr/>
        </p:nvSpPr>
        <p:spPr>
          <a:xfrm>
            <a:off x="3812988" y="3382916"/>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2</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7" name="모서리가 둥근 직사각형 66"/>
          <p:cNvSpPr/>
          <p:nvPr/>
        </p:nvSpPr>
        <p:spPr>
          <a:xfrm>
            <a:off x="5747127" y="3455896"/>
            <a:ext cx="800201" cy="510635"/>
          </a:xfrm>
          <a:prstGeom prst="roundRect">
            <a:avLst>
              <a:gd name="adj" fmla="val 14435"/>
            </a:avLst>
          </a:prstGeom>
          <a:gradFill flip="none" rotWithShape="1">
            <a:gsLst>
              <a:gs pos="0">
                <a:srgbClr val="F74B39">
                  <a:tint val="66000"/>
                  <a:satMod val="160000"/>
                </a:srgbClr>
              </a:gs>
              <a:gs pos="50000">
                <a:srgbClr val="F74B39">
                  <a:tint val="44500"/>
                  <a:satMod val="160000"/>
                </a:srgbClr>
              </a:gs>
              <a:gs pos="100000">
                <a:srgbClr val="F74B39">
                  <a:tint val="23500"/>
                  <a:satMod val="160000"/>
                </a:srgbClr>
              </a:gs>
            </a:gsLst>
            <a:lin ang="189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rtlCol="0" anchor="ctr"/>
          <a:lstStyle/>
          <a:p>
            <a:pPr algn="ctr"/>
            <a:r>
              <a:rPr lang="en-US" altLang="ko-KR"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Bid </a:t>
            </a:r>
            <a:r>
              <a:rPr lang="en-US" altLang="ko-KR" sz="14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Open</a:t>
            </a:r>
            <a:endParaRPr lang="ko-KR" altLang="en-US"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2" name="모서리가 둥근 직사각형 41"/>
          <p:cNvSpPr/>
          <p:nvPr/>
        </p:nvSpPr>
        <p:spPr>
          <a:xfrm>
            <a:off x="1019811" y="1007546"/>
            <a:ext cx="620309" cy="953868"/>
          </a:xfrm>
          <a:prstGeom prst="roundRect">
            <a:avLst>
              <a:gd name="adj" fmla="val 7203"/>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lin ang="16200000" scaled="1"/>
            <a:tileRect/>
          </a:gradFill>
          <a:ln w="12700">
            <a:noFill/>
          </a:ln>
          <a:effectLst>
            <a:glow rad="101600">
              <a:srgbClr val="443D7B">
                <a:alpha val="40000"/>
              </a:srgbClr>
            </a:glow>
          </a:effectLst>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lvl="0" algn="ctr" fontAlgn="ctr">
              <a:buFont typeface="Arial" pitchFamily="34" charset="0"/>
              <a:buNone/>
            </a:pPr>
            <a:r>
              <a:rPr lang="en-US" altLang="ko-KR" sz="14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General tender notice</a:t>
            </a:r>
            <a:endParaRPr lang="ko-KR" altLang="en-US" sz="1400" dirty="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3" name="타원 42"/>
          <p:cNvSpPr/>
          <p:nvPr/>
        </p:nvSpPr>
        <p:spPr>
          <a:xfrm>
            <a:off x="5897705" y="1145629"/>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5</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4" name="타원 43"/>
          <p:cNvSpPr/>
          <p:nvPr/>
        </p:nvSpPr>
        <p:spPr>
          <a:xfrm>
            <a:off x="4506952" y="2263103"/>
            <a:ext cx="659076"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Day 3</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9" name="모서리가 둥근 직사각형 48"/>
          <p:cNvSpPr/>
          <p:nvPr/>
        </p:nvSpPr>
        <p:spPr>
          <a:xfrm>
            <a:off x="8114372" y="2045765"/>
            <a:ext cx="1654577" cy="313815"/>
          </a:xfrm>
          <a:prstGeom prst="roundRect">
            <a:avLst>
              <a:gd name="adj" fmla="val 10726"/>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Re- tender notice</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0" name="모서리가 둥근 직사각형 49"/>
          <p:cNvSpPr/>
          <p:nvPr/>
        </p:nvSpPr>
        <p:spPr>
          <a:xfrm>
            <a:off x="8114374" y="2423401"/>
            <a:ext cx="1654577" cy="313815"/>
          </a:xfrm>
          <a:prstGeom prst="roundRect">
            <a:avLst>
              <a:gd name="adj" fmla="val 10726"/>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State projects</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2" name="모서리가 둥근 직사각형 51"/>
          <p:cNvSpPr/>
          <p:nvPr/>
        </p:nvSpPr>
        <p:spPr>
          <a:xfrm>
            <a:off x="8114376" y="2807615"/>
            <a:ext cx="1654577" cy="313815"/>
          </a:xfrm>
          <a:prstGeom prst="roundRect">
            <a:avLst>
              <a:gd name="adj" fmla="val 10726"/>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Urgent needs</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5" name="덧셈 기호 64"/>
          <p:cNvSpPr/>
          <p:nvPr/>
        </p:nvSpPr>
        <p:spPr>
          <a:xfrm>
            <a:off x="2689864" y="2431683"/>
            <a:ext cx="346233" cy="364952"/>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66" name="덧셈 기호 65"/>
          <p:cNvSpPr/>
          <p:nvPr/>
        </p:nvSpPr>
        <p:spPr>
          <a:xfrm>
            <a:off x="2689864" y="3529524"/>
            <a:ext cx="346233" cy="364952"/>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71" name="덧셈 기호 70"/>
          <p:cNvSpPr/>
          <p:nvPr/>
        </p:nvSpPr>
        <p:spPr>
          <a:xfrm>
            <a:off x="6630566" y="2443459"/>
            <a:ext cx="346233" cy="364952"/>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72" name="덧셈 기호 71"/>
          <p:cNvSpPr/>
          <p:nvPr/>
        </p:nvSpPr>
        <p:spPr>
          <a:xfrm>
            <a:off x="5303790" y="3541893"/>
            <a:ext cx="346233" cy="364952"/>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73" name="덧셈 기호 72"/>
          <p:cNvSpPr/>
          <p:nvPr/>
        </p:nvSpPr>
        <p:spPr>
          <a:xfrm>
            <a:off x="8054231" y="1292691"/>
            <a:ext cx="346233" cy="364952"/>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74" name="모서리가 둥근 직사각형 73"/>
          <p:cNvSpPr/>
          <p:nvPr/>
        </p:nvSpPr>
        <p:spPr>
          <a:xfrm>
            <a:off x="1019810" y="2114582"/>
            <a:ext cx="620309" cy="987255"/>
          </a:xfrm>
          <a:prstGeom prst="roundRect">
            <a:avLst>
              <a:gd name="adj" fmla="val 7203"/>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lin ang="16200000" scaled="1"/>
            <a:tileRect/>
          </a:gradFill>
          <a:ln w="12700">
            <a:noFill/>
          </a:ln>
          <a:effectLst>
            <a:glow rad="101600">
              <a:srgbClr val="443D7B">
                <a:alpha val="40000"/>
              </a:srgbClr>
            </a:glow>
          </a:effectLst>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lvl="0" algn="ctr" fontAlgn="ctr">
              <a:buFont typeface="Arial" pitchFamily="34" charset="0"/>
              <a:buNone/>
            </a:pPr>
            <a:r>
              <a:rPr lang="en-US" altLang="ko-KR" sz="14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Urgent tender notice</a:t>
            </a:r>
            <a:endParaRPr lang="ko-KR" altLang="en-US" sz="1400" dirty="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75" name="모서리가 둥근 직사각형 74"/>
          <p:cNvSpPr/>
          <p:nvPr/>
        </p:nvSpPr>
        <p:spPr>
          <a:xfrm>
            <a:off x="1019810" y="3257595"/>
            <a:ext cx="620309" cy="929841"/>
          </a:xfrm>
          <a:prstGeom prst="roundRect">
            <a:avLst>
              <a:gd name="adj" fmla="val 7203"/>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lin ang="16200000" scaled="1"/>
            <a:tileRect/>
          </a:gradFill>
          <a:ln w="12700">
            <a:noFill/>
          </a:ln>
          <a:effectLst>
            <a:glow rad="101600">
              <a:srgbClr val="443D7B">
                <a:alpha val="40000"/>
              </a:srgbClr>
            </a:glow>
          </a:effectLst>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lvl="0" algn="ctr" fontAlgn="ctr">
              <a:buFont typeface="Arial" pitchFamily="34" charset="0"/>
              <a:buNone/>
            </a:pPr>
            <a:r>
              <a:rPr lang="en-US" altLang="ko-KR" sz="14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Small private contract</a:t>
            </a:r>
            <a:endParaRPr lang="ko-KR" altLang="en-US" sz="1400" dirty="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77" name="모서리가 둥근 직사각형 76"/>
          <p:cNvSpPr/>
          <p:nvPr/>
        </p:nvSpPr>
        <p:spPr>
          <a:xfrm>
            <a:off x="2398588" y="4448493"/>
            <a:ext cx="4968821" cy="929840"/>
          </a:xfrm>
          <a:prstGeom prst="roundRect">
            <a:avLst>
              <a:gd name="adj" fmla="val 5317"/>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100000" b="100000"/>
            </a:path>
            <a:tileRect t="-100000" r="-100000"/>
          </a:gradFill>
          <a:ln w="12700">
            <a:solidFill>
              <a:schemeClr val="accent1">
                <a:lumMod val="75000"/>
              </a:schemeClr>
            </a:solidFill>
            <a:prstDash val="dash"/>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78" name="모서리가 둥근 직사각형 77"/>
          <p:cNvSpPr/>
          <p:nvPr/>
        </p:nvSpPr>
        <p:spPr>
          <a:xfrm>
            <a:off x="2586983" y="4646081"/>
            <a:ext cx="909503" cy="510635"/>
          </a:xfrm>
          <a:prstGeom prst="roundRect">
            <a:avLst>
              <a:gd name="adj" fmla="val 14435"/>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rtlCol="0" anchor="ctr"/>
          <a:lstStyle/>
          <a:p>
            <a:pPr algn="ctr"/>
            <a:r>
              <a:rPr lang="en-US" altLang="ko-KR" sz="14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Notice Date</a:t>
            </a:r>
            <a:endParaRPr lang="ko-KR" altLang="en-US"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79" name="타원 78"/>
          <p:cNvSpPr/>
          <p:nvPr/>
        </p:nvSpPr>
        <p:spPr>
          <a:xfrm>
            <a:off x="4204839" y="4574973"/>
            <a:ext cx="798164"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40 days</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82" name="모서리가 둥근 직사각형 81"/>
          <p:cNvSpPr/>
          <p:nvPr/>
        </p:nvSpPr>
        <p:spPr>
          <a:xfrm>
            <a:off x="5878518" y="4646793"/>
            <a:ext cx="1243537" cy="510635"/>
          </a:xfrm>
          <a:prstGeom prst="roundRect">
            <a:avLst>
              <a:gd name="adj" fmla="val 14435"/>
            </a:avLst>
          </a:prstGeom>
          <a:gradFill flip="none" rotWithShape="1">
            <a:gsLst>
              <a:gs pos="0">
                <a:srgbClr val="F74B39">
                  <a:tint val="66000"/>
                  <a:satMod val="160000"/>
                </a:srgbClr>
              </a:gs>
              <a:gs pos="50000">
                <a:srgbClr val="F74B39">
                  <a:tint val="44500"/>
                  <a:satMod val="160000"/>
                </a:srgbClr>
              </a:gs>
              <a:gs pos="100000">
                <a:srgbClr val="F74B39">
                  <a:tint val="23500"/>
                  <a:satMod val="160000"/>
                </a:srgbClr>
              </a:gs>
            </a:gsLst>
            <a:lin ang="189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rtlCol="0" anchor="ctr"/>
          <a:lstStyle/>
          <a:p>
            <a:pPr algn="ctr"/>
            <a:r>
              <a:rPr lang="en-US" altLang="ko-KR" sz="14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Submission</a:t>
            </a:r>
          </a:p>
          <a:p>
            <a:pPr algn="ctr"/>
            <a:r>
              <a:rPr lang="en-US" altLang="ko-KR" sz="14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Deadline</a:t>
            </a:r>
            <a:endParaRPr lang="ko-KR" altLang="en-US"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83" name="덧셈 기호 82"/>
          <p:cNvSpPr/>
          <p:nvPr/>
        </p:nvSpPr>
        <p:spPr>
          <a:xfrm>
            <a:off x="3669513" y="4720421"/>
            <a:ext cx="346233" cy="364952"/>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84" name="덧셈 기호 83"/>
          <p:cNvSpPr/>
          <p:nvPr/>
        </p:nvSpPr>
        <p:spPr>
          <a:xfrm>
            <a:off x="5284136" y="4719634"/>
            <a:ext cx="346233" cy="364952"/>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85" name="모서리가 둥근 직사각형 84"/>
          <p:cNvSpPr/>
          <p:nvPr/>
        </p:nvSpPr>
        <p:spPr>
          <a:xfrm>
            <a:off x="1019809" y="4448493"/>
            <a:ext cx="1164989" cy="929840"/>
          </a:xfrm>
          <a:prstGeom prst="roundRect">
            <a:avLst>
              <a:gd name="adj" fmla="val 7203"/>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lin ang="16200000" scaled="1"/>
            <a:tileRect/>
          </a:gradFill>
          <a:ln w="12700">
            <a:noFill/>
          </a:ln>
          <a:effectLst>
            <a:glow rad="101600">
              <a:srgbClr val="443D7B">
                <a:alpha val="40000"/>
              </a:srgbClr>
            </a:glow>
          </a:effectLst>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lvl="0" algn="ctr" fontAlgn="ctr">
              <a:buFont typeface="Arial" pitchFamily="34" charset="0"/>
              <a:buNone/>
            </a:pPr>
            <a:r>
              <a:rPr lang="en-US" altLang="ko-KR" sz="14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Contract by negotiation</a:t>
            </a:r>
            <a:endParaRPr lang="ko-KR" altLang="en-US" sz="1400" dirty="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86" name="모서리가 둥근 직사각형 85"/>
          <p:cNvSpPr/>
          <p:nvPr/>
        </p:nvSpPr>
        <p:spPr>
          <a:xfrm>
            <a:off x="2398587" y="5521828"/>
            <a:ext cx="4968821" cy="929840"/>
          </a:xfrm>
          <a:prstGeom prst="roundRect">
            <a:avLst>
              <a:gd name="adj" fmla="val 5317"/>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100000" b="100000"/>
            </a:path>
            <a:tileRect t="-100000" r="-100000"/>
          </a:gradFill>
          <a:ln w="12700">
            <a:solidFill>
              <a:schemeClr val="accent1">
                <a:lumMod val="75000"/>
              </a:schemeClr>
            </a:solidFill>
            <a:prstDash val="dash"/>
          </a:ln>
          <a:effectLst>
            <a:glow rad="101600">
              <a:schemeClr val="accent1">
                <a:satMod val="175000"/>
                <a:alpha val="40000"/>
              </a:schemeClr>
            </a:glo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87" name="모서리가 둥근 직사각형 86"/>
          <p:cNvSpPr/>
          <p:nvPr/>
        </p:nvSpPr>
        <p:spPr>
          <a:xfrm>
            <a:off x="2586982" y="5719416"/>
            <a:ext cx="909503" cy="510635"/>
          </a:xfrm>
          <a:prstGeom prst="roundRect">
            <a:avLst>
              <a:gd name="adj" fmla="val 14435"/>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rtlCol="0" anchor="ctr"/>
          <a:lstStyle/>
          <a:p>
            <a:pPr algn="ctr"/>
            <a:r>
              <a:rPr lang="en-US" altLang="ko-KR" sz="14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Notice Date</a:t>
            </a:r>
            <a:endParaRPr lang="ko-KR" altLang="en-US"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88" name="타원 87"/>
          <p:cNvSpPr/>
          <p:nvPr/>
        </p:nvSpPr>
        <p:spPr>
          <a:xfrm>
            <a:off x="4204838" y="5648308"/>
            <a:ext cx="798164" cy="659076"/>
          </a:xfrm>
          <a:prstGeom prst="ellipse">
            <a:avLst/>
          </a:prstGeom>
          <a:solidFill>
            <a:srgbClr val="B64861"/>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altLang="ko-KR" sz="1200" b="1" dirty="0" smtClean="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10 days</a:t>
            </a:r>
            <a:endParaRPr lang="ko-KR" altLang="en-US" sz="1200" b="1" dirty="0">
              <a:solidFill>
                <a:srgbClr val="EAD9D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89" name="모서리가 둥근 직사각형 88"/>
          <p:cNvSpPr/>
          <p:nvPr/>
        </p:nvSpPr>
        <p:spPr>
          <a:xfrm>
            <a:off x="5878517" y="5720128"/>
            <a:ext cx="1243537" cy="510635"/>
          </a:xfrm>
          <a:prstGeom prst="roundRect">
            <a:avLst>
              <a:gd name="adj" fmla="val 14435"/>
            </a:avLst>
          </a:prstGeom>
          <a:gradFill flip="none" rotWithShape="1">
            <a:gsLst>
              <a:gs pos="0">
                <a:srgbClr val="F74B39">
                  <a:tint val="66000"/>
                  <a:satMod val="160000"/>
                </a:srgbClr>
              </a:gs>
              <a:gs pos="50000">
                <a:srgbClr val="F74B39">
                  <a:tint val="44500"/>
                  <a:satMod val="160000"/>
                </a:srgbClr>
              </a:gs>
              <a:gs pos="100000">
                <a:srgbClr val="F74B39">
                  <a:tint val="23500"/>
                  <a:satMod val="160000"/>
                </a:srgbClr>
              </a:gs>
            </a:gsLst>
            <a:lin ang="18900000" scaled="1"/>
            <a:tileRect/>
          </a:gradFill>
          <a:ln>
            <a:solidFill>
              <a:schemeClr val="tx1"/>
            </a:solidFill>
          </a:ln>
        </p:spPr>
        <p:style>
          <a:lnRef idx="1">
            <a:schemeClr val="accent4"/>
          </a:lnRef>
          <a:fillRef idx="1003">
            <a:schemeClr val="lt2"/>
          </a:fillRef>
          <a:effectRef idx="1">
            <a:schemeClr val="accent4"/>
          </a:effectRef>
          <a:fontRef idx="minor">
            <a:schemeClr val="dk1"/>
          </a:fontRef>
        </p:style>
        <p:txBody>
          <a:bodyPr rtlCol="0" anchor="ctr"/>
          <a:lstStyle/>
          <a:p>
            <a:pPr algn="ctr"/>
            <a:r>
              <a:rPr lang="en-US" altLang="ko-KR" sz="14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Submission</a:t>
            </a:r>
          </a:p>
          <a:p>
            <a:pPr algn="ctr"/>
            <a:r>
              <a:rPr lang="en-US" altLang="ko-KR" sz="1400" dirty="0" smtClean="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Deadline</a:t>
            </a:r>
            <a:endParaRPr lang="ko-KR" altLang="en-US" sz="1400" dirty="0">
              <a:solidFill>
                <a:srgbClr val="FF000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90" name="덧셈 기호 89"/>
          <p:cNvSpPr/>
          <p:nvPr/>
        </p:nvSpPr>
        <p:spPr>
          <a:xfrm>
            <a:off x="3669512" y="5793756"/>
            <a:ext cx="346233" cy="364952"/>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91" name="덧셈 기호 90"/>
          <p:cNvSpPr/>
          <p:nvPr/>
        </p:nvSpPr>
        <p:spPr>
          <a:xfrm>
            <a:off x="5284135" y="5792969"/>
            <a:ext cx="346233" cy="364952"/>
          </a:xfrm>
          <a:prstGeom prst="mathPlus">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ko-KR" altLang="en-US" sz="1400" dirty="0">
              <a:latin typeface="Arial" panose="020B0604020202020204" pitchFamily="34" charset="0"/>
              <a:cs typeface="Arial" panose="020B0604020202020204" pitchFamily="34" charset="0"/>
            </a:endParaRPr>
          </a:p>
        </p:txBody>
      </p:sp>
      <p:sp>
        <p:nvSpPr>
          <p:cNvPr id="92" name="모서리가 둥근 직사각형 91"/>
          <p:cNvSpPr/>
          <p:nvPr/>
        </p:nvSpPr>
        <p:spPr>
          <a:xfrm>
            <a:off x="1019808" y="5521828"/>
            <a:ext cx="1164989" cy="929840"/>
          </a:xfrm>
          <a:prstGeom prst="roundRect">
            <a:avLst>
              <a:gd name="adj" fmla="val 7203"/>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lin ang="16200000" scaled="1"/>
            <a:tileRect/>
          </a:gradFill>
          <a:ln w="12700">
            <a:noFill/>
          </a:ln>
          <a:effectLst>
            <a:glow rad="101600">
              <a:srgbClr val="443D7B">
                <a:alpha val="40000"/>
              </a:srgbClr>
            </a:glow>
          </a:effectLst>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lvl="0" algn="ctr" fontAlgn="ctr">
              <a:buFont typeface="Arial" pitchFamily="34" charset="0"/>
              <a:buNone/>
            </a:pPr>
            <a:r>
              <a:rPr lang="en-US" altLang="ko-KR" sz="14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Urgent negotiation contract</a:t>
            </a:r>
            <a:endParaRPr lang="ko-KR" altLang="en-US" sz="1400" dirty="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93" name="모서리가 둥근 직사각형 92"/>
          <p:cNvSpPr/>
          <p:nvPr/>
        </p:nvSpPr>
        <p:spPr>
          <a:xfrm>
            <a:off x="7569927" y="5157428"/>
            <a:ext cx="2199022" cy="1294241"/>
          </a:xfrm>
          <a:prstGeom prst="roundRect">
            <a:avLst>
              <a:gd name="adj" fmla="val 2438"/>
            </a:avLst>
          </a:prstGeom>
          <a:gradFill flip="none" rotWithShape="1">
            <a:gsLst>
              <a:gs pos="0">
                <a:srgbClr val="10636E">
                  <a:tint val="66000"/>
                  <a:satMod val="160000"/>
                </a:srgbClr>
              </a:gs>
              <a:gs pos="50000">
                <a:srgbClr val="10636E">
                  <a:tint val="44500"/>
                  <a:satMod val="160000"/>
                </a:srgbClr>
              </a:gs>
              <a:gs pos="100000">
                <a:srgbClr val="10636E">
                  <a:tint val="23500"/>
                  <a:satMod val="160000"/>
                </a:srgbClr>
              </a:gs>
            </a:gsLst>
            <a:lin ang="16200000" scaled="1"/>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wrap="square" lIns="0" tIns="180000" rIns="36000" bIns="36000" rtlCol="0" anchor="ctr">
            <a:noAutofit/>
          </a:bodyPr>
          <a:lstStyle/>
          <a:p>
            <a:pPr lvl="0" algn="just" fontAlgn="ctr">
              <a:buFont typeface="Arial" pitchFamily="34" charset="0"/>
              <a:buNone/>
            </a:pP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  -  State contract Act</a:t>
            </a:r>
          </a:p>
          <a:p>
            <a:pPr lvl="0" algn="just" fontAlgn="ctr">
              <a:buFont typeface="Arial" pitchFamily="34" charset="0"/>
              <a:buNone/>
            </a:pP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①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re-notice, </a:t>
            </a:r>
          </a:p>
          <a:p>
            <a:pPr lvl="0" algn="just" fontAlgn="ctr">
              <a:buFont typeface="Arial" pitchFamily="34" charset="0"/>
              <a:buNone/>
            </a:pPr>
            <a:r>
              <a:rPr lang="en-US" altLang="ko-KR" sz="1400" dirty="0">
                <a:solidFill>
                  <a:schemeClr val="tx1"/>
                </a:solidFill>
                <a:latin typeface="Arial" panose="020B0604020202020204" pitchFamily="34" charset="0"/>
                <a:ea typeface="서울남산체 M" pitchFamily="18" charset="-127"/>
                <a:cs typeface="Arial" panose="020B0604020202020204" pitchFamily="34" charset="0"/>
              </a:rPr>
              <a:t> </a:t>
            </a: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②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below fixed price</a:t>
            </a:r>
          </a:p>
          <a:p>
            <a:pPr lvl="0" algn="just" fontAlgn="ctr">
              <a:buFont typeface="Arial" pitchFamily="34" charset="0"/>
              <a:buNone/>
            </a:pP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③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linked to state project</a:t>
            </a:r>
          </a:p>
          <a:p>
            <a:pPr lvl="0" algn="just" fontAlgn="ctr">
              <a:buFont typeface="Arial" pitchFamily="34" charset="0"/>
              <a:buNone/>
            </a:pP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④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Emergencies,  </a:t>
            </a:r>
          </a:p>
          <a:p>
            <a:pPr lvl="0" algn="just" fontAlgn="ctr">
              <a:buFont typeface="Arial" pitchFamily="34" charset="0"/>
              <a:buNone/>
            </a:pP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⑤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Urgent Reconstruction</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4" name="모서리가 둥근 직사각형 93"/>
          <p:cNvSpPr/>
          <p:nvPr/>
        </p:nvSpPr>
        <p:spPr>
          <a:xfrm>
            <a:off x="7722315" y="4937408"/>
            <a:ext cx="1633257" cy="297427"/>
          </a:xfrm>
          <a:prstGeom prst="roundRect">
            <a:avLst>
              <a:gd name="adj" fmla="val 16031"/>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tx1"/>
            </a:solidFill>
          </a:ln>
          <a:effectLst/>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lvl="0" algn="ctr" fontAlgn="ctr">
              <a:buFont typeface="Arial" pitchFamily="34" charset="0"/>
              <a:buNone/>
            </a:pP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(Negotiation)Reason for urgent notice</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178813624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856150" y="184151"/>
            <a:ext cx="2998473"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Method of Tender Notice</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16" name="직사각형 15"/>
          <p:cNvSpPr/>
          <p:nvPr/>
        </p:nvSpPr>
        <p:spPr>
          <a:xfrm>
            <a:off x="215076" y="1854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cxnSp>
        <p:nvCxnSpPr>
          <p:cNvPr id="15" name="직선 연결선 14"/>
          <p:cNvCxnSpPr/>
          <p:nvPr/>
        </p:nvCxnSpPr>
        <p:spPr>
          <a:xfrm flipV="1">
            <a:off x="3810000" y="398145"/>
            <a:ext cx="6991350" cy="2857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모서리가 둥근 직사각형 19"/>
          <p:cNvSpPr/>
          <p:nvPr/>
        </p:nvSpPr>
        <p:spPr>
          <a:xfrm>
            <a:off x="1081516" y="4662152"/>
            <a:ext cx="7225358" cy="1803032"/>
          </a:xfrm>
          <a:prstGeom prst="roundRect">
            <a:avLst>
              <a:gd name="adj" fmla="val 4909"/>
            </a:avLst>
          </a:prstGeom>
          <a:noFill/>
          <a:ln w="9525">
            <a:solidFill>
              <a:schemeClr val="tx1"/>
            </a:solidFill>
            <a:prstDash val="solid"/>
          </a:ln>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2" name="모서리가 둥근 직사각형 21"/>
          <p:cNvSpPr/>
          <p:nvPr/>
        </p:nvSpPr>
        <p:spPr>
          <a:xfrm>
            <a:off x="1221261" y="5187117"/>
            <a:ext cx="1117407" cy="1101577"/>
          </a:xfrm>
          <a:prstGeom prst="roundRect">
            <a:avLst>
              <a:gd name="adj" fmla="val 6673"/>
            </a:avLst>
          </a:prstGeom>
          <a:gradFill flip="none" rotWithShape="1">
            <a:gsLst>
              <a:gs pos="0">
                <a:srgbClr val="7030A0">
                  <a:tint val="66000"/>
                  <a:satMod val="160000"/>
                </a:srgbClr>
              </a:gs>
              <a:gs pos="65000">
                <a:srgbClr val="7030A0">
                  <a:tint val="44500"/>
                  <a:satMod val="160000"/>
                  <a:lumMod val="70000"/>
                  <a:lumOff val="30000"/>
                </a:srgbClr>
              </a:gs>
              <a:gs pos="100000">
                <a:srgbClr val="7030A0">
                  <a:tint val="23500"/>
                  <a:satMod val="160000"/>
                </a:srgbClr>
              </a:gs>
            </a:gsLst>
            <a:lin ang="13500000" scaled="1"/>
            <a:tileRect/>
          </a:gradFill>
          <a:ln w="9525">
            <a:solidFill>
              <a:srgbClr val="472135"/>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ko-KR" altLang="en-US" sz="1300" dirty="0" smtClean="0">
                <a:solidFill>
                  <a:srgbClr val="440819"/>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a:t>
            </a:r>
            <a:r>
              <a:rPr lang="en-US" altLang="ko-KR" sz="1300" dirty="0" smtClean="0">
                <a:solidFill>
                  <a:srgbClr val="440819"/>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S2B</a:t>
            </a:r>
            <a:endParaRPr lang="ko-KR" altLang="en-US" sz="1300" dirty="0" smtClean="0">
              <a:solidFill>
                <a:srgbClr val="440819"/>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8" name="오른쪽 화살표 27"/>
          <p:cNvSpPr/>
          <p:nvPr/>
        </p:nvSpPr>
        <p:spPr>
          <a:xfrm>
            <a:off x="5628323" y="5285655"/>
            <a:ext cx="172156" cy="143924"/>
          </a:xfrm>
          <a:prstGeom prst="rightArrow">
            <a:avLst/>
          </a:prstGeom>
          <a:solidFill>
            <a:schemeClr val="accent6">
              <a:lumMod val="50000"/>
            </a:schemeClr>
          </a:solidFill>
          <a:ln w="9525">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1" name="모서리가 둥근 직사각형 20"/>
          <p:cNvSpPr/>
          <p:nvPr/>
        </p:nvSpPr>
        <p:spPr>
          <a:xfrm>
            <a:off x="2484442" y="5187118"/>
            <a:ext cx="3252328" cy="319704"/>
          </a:xfrm>
          <a:prstGeom prst="roundRect">
            <a:avLst>
              <a:gd name="adj" fmla="val 10090"/>
            </a:avLst>
          </a:prstGeom>
          <a:gradFill flip="none" rotWithShape="1">
            <a:gsLst>
              <a:gs pos="0">
                <a:schemeClr val="accent6">
                  <a:lumMod val="50000"/>
                  <a:tint val="66000"/>
                  <a:satMod val="160000"/>
                </a:schemeClr>
              </a:gs>
              <a:gs pos="5000">
                <a:schemeClr val="accent6">
                  <a:lumMod val="50000"/>
                  <a:tint val="44500"/>
                  <a:satMod val="160000"/>
                </a:schemeClr>
              </a:gs>
              <a:gs pos="100000">
                <a:schemeClr val="accent6">
                  <a:lumMod val="50000"/>
                  <a:tint val="23500"/>
                  <a:satMod val="160000"/>
                </a:schemeClr>
              </a:gs>
            </a:gsLst>
            <a:lin ang="13500000" scaled="1"/>
            <a:tileRect/>
          </a:gradFill>
          <a:ln w="9525">
            <a:solidFill>
              <a:schemeClr val="tx1"/>
            </a:solidFill>
          </a:ln>
        </p:spPr>
        <p:style>
          <a:lnRef idx="1">
            <a:schemeClr val="accent6"/>
          </a:lnRef>
          <a:fillRef idx="1003">
            <a:schemeClr val="lt2"/>
          </a:fillRef>
          <a:effectRef idx="1">
            <a:schemeClr val="accent6"/>
          </a:effectRef>
          <a:fontRef idx="minor">
            <a:schemeClr val="dk1"/>
          </a:fontRef>
        </p:style>
        <p:txBody>
          <a:bodyPr wrap="square" lIns="72000" tIns="72000" rIns="72000" bIns="87307" rtlCol="0" anchor="ctr">
            <a:noAutofit/>
          </a:bodyPr>
          <a:lstStyle/>
          <a:p>
            <a:pPr algn="ctr" fontAlgn="base"/>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Purchase/construction works by local govt.</a:t>
            </a:r>
            <a:endPar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25" name="모서리가 둥근 직사각형 24"/>
          <p:cNvSpPr/>
          <p:nvPr/>
        </p:nvSpPr>
        <p:spPr>
          <a:xfrm>
            <a:off x="5957247" y="5187118"/>
            <a:ext cx="2109209" cy="319704"/>
          </a:xfrm>
          <a:prstGeom prst="roundRect">
            <a:avLst>
              <a:gd name="adj" fmla="val 10090"/>
            </a:avLst>
          </a:prstGeom>
          <a:gradFill flip="none" rotWithShape="1">
            <a:gsLst>
              <a:gs pos="0">
                <a:schemeClr val="accent1">
                  <a:lumMod val="75000"/>
                  <a:tint val="66000"/>
                  <a:satMod val="160000"/>
                </a:schemeClr>
              </a:gs>
              <a:gs pos="0">
                <a:schemeClr val="accent1">
                  <a:lumMod val="75000"/>
                  <a:tint val="44500"/>
                  <a:satMod val="160000"/>
                </a:schemeClr>
              </a:gs>
              <a:gs pos="100000">
                <a:schemeClr val="accent1">
                  <a:lumMod val="75000"/>
                  <a:tint val="23500"/>
                  <a:satMod val="160000"/>
                </a:schemeClr>
              </a:gs>
            </a:gsLst>
            <a:lin ang="16200000" scaled="1"/>
            <a:tileRect/>
          </a:gradFill>
          <a:ln w="9525">
            <a:solidFill>
              <a:schemeClr val="tx1"/>
            </a:solidFill>
          </a:ln>
        </p:spPr>
        <p:style>
          <a:lnRef idx="1">
            <a:schemeClr val="accent6"/>
          </a:lnRef>
          <a:fillRef idx="1003">
            <a:schemeClr val="lt2"/>
          </a:fillRef>
          <a:effectRef idx="1">
            <a:schemeClr val="accent6"/>
          </a:effectRef>
          <a:fontRef idx="minor">
            <a:schemeClr val="dk1"/>
          </a:fontRef>
        </p:style>
        <p:txBody>
          <a:bodyPr wrap="square" lIns="72000" tIns="72000" rIns="72000" bIns="87307" rtlCol="0" anchor="ctr">
            <a:noAutofit/>
          </a:bodyPr>
          <a:lstStyle/>
          <a:p>
            <a:pPr algn="ctr" fontAlgn="base"/>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www.g2b.go.kr</a:t>
            </a:r>
            <a:endPar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33" name="모서리가 둥근 직사각형 32"/>
          <p:cNvSpPr/>
          <p:nvPr/>
        </p:nvSpPr>
        <p:spPr>
          <a:xfrm>
            <a:off x="1079604" y="1059569"/>
            <a:ext cx="6568106" cy="1571237"/>
          </a:xfrm>
          <a:prstGeom prst="roundRect">
            <a:avLst>
              <a:gd name="adj" fmla="val 5418"/>
            </a:avLst>
          </a:prstGeom>
          <a:gradFill flip="none" rotWithShape="1">
            <a:gsLst>
              <a:gs pos="0">
                <a:schemeClr val="accent4">
                  <a:lumMod val="50000"/>
                  <a:tint val="66000"/>
                  <a:satMod val="160000"/>
                </a:schemeClr>
              </a:gs>
              <a:gs pos="9000">
                <a:schemeClr val="accent4">
                  <a:lumMod val="50000"/>
                  <a:tint val="44500"/>
                  <a:satMod val="160000"/>
                </a:schemeClr>
              </a:gs>
              <a:gs pos="100000">
                <a:schemeClr val="accent4">
                  <a:lumMod val="50000"/>
                  <a:tint val="23500"/>
                  <a:satMod val="160000"/>
                </a:schemeClr>
              </a:gs>
            </a:gsLst>
            <a:lin ang="16200000" scaled="1"/>
            <a:tileRect/>
          </a:gradFill>
          <a:ln w="12700">
            <a:solidFill>
              <a:srgbClr val="150640"/>
            </a:solidFill>
            <a:prstDash val="dash"/>
          </a:ln>
          <a:effectLst>
            <a:glow rad="63500">
              <a:schemeClr val="accent3">
                <a:satMod val="175000"/>
                <a:alpha val="40000"/>
              </a:schemeClr>
            </a:glow>
            <a:outerShdw blurRad="50800" dist="38100" dir="2700000" algn="tl"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3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5" name="모서리가 둥근 직사각형 34"/>
          <p:cNvSpPr/>
          <p:nvPr/>
        </p:nvSpPr>
        <p:spPr>
          <a:xfrm>
            <a:off x="1470728" y="806651"/>
            <a:ext cx="3741352" cy="327476"/>
          </a:xfrm>
          <a:prstGeom prst="roundRect">
            <a:avLst>
              <a:gd name="adj" fmla="val 16394"/>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8900000" scaled="1"/>
            <a:tileRect/>
          </a:gradFill>
          <a:ln w="9525">
            <a:solidFill>
              <a:schemeClr val="bg2">
                <a:lumMod val="1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fontAlgn="base"/>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Tender Notice Method(domestic procurement)</a:t>
            </a:r>
            <a:endParaRPr lang="ko-KR" altLang="en-US" sz="1300" dirty="0">
              <a:latin typeface="Arial" panose="020B0604020202020204" pitchFamily="34" charset="0"/>
              <a:ea typeface="서울남산체 M" panose="02020603020101020101" pitchFamily="18" charset="-127"/>
              <a:cs typeface="Arial" panose="020B0604020202020204" pitchFamily="34" charset="0"/>
            </a:endParaRPr>
          </a:p>
        </p:txBody>
      </p:sp>
      <p:sp>
        <p:nvSpPr>
          <p:cNvPr id="36" name="원통 35"/>
          <p:cNvSpPr/>
          <p:nvPr/>
        </p:nvSpPr>
        <p:spPr>
          <a:xfrm>
            <a:off x="1528308" y="1354683"/>
            <a:ext cx="1337407" cy="473662"/>
          </a:xfrm>
          <a:prstGeom prst="can">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6200000" scaled="1"/>
            <a:tileRect/>
          </a:gradFill>
          <a:ln w="9525">
            <a:solidFill>
              <a:schemeClr val="bg2">
                <a:lumMod val="1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36000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gazette</a:t>
            </a:r>
            <a:endParaRPr lang="ko-KR" altLang="en-US" sz="1300" dirty="0" smtClean="0">
              <a:solidFill>
                <a:srgbClr val="36000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7" name="원통 36"/>
          <p:cNvSpPr/>
          <p:nvPr/>
        </p:nvSpPr>
        <p:spPr>
          <a:xfrm>
            <a:off x="4940906" y="1372425"/>
            <a:ext cx="1993293" cy="475525"/>
          </a:xfrm>
          <a:prstGeom prst="can">
            <a:avLst/>
          </a:prstGeom>
          <a:solidFill>
            <a:schemeClr val="accent1"/>
          </a:solidFill>
          <a:ln w="9525">
            <a:solidFill>
              <a:schemeClr val="bg2">
                <a:lumMod val="10000"/>
              </a:schemeClr>
            </a:solidFill>
          </a:ln>
          <a:effectLst>
            <a:glow rad="139700">
              <a:schemeClr val="accent5">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b="1" dirty="0" smtClean="0">
                <a:solidFill>
                  <a:schemeClr val="accent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E-procurement system</a:t>
            </a:r>
            <a:endParaRPr lang="ko-KR" altLang="en-US" sz="1300" b="1" dirty="0" smtClean="0">
              <a:solidFill>
                <a:schemeClr val="accent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9" name="원통 38"/>
          <p:cNvSpPr/>
          <p:nvPr/>
        </p:nvSpPr>
        <p:spPr>
          <a:xfrm>
            <a:off x="1528307" y="2033238"/>
            <a:ext cx="1337407" cy="435804"/>
          </a:xfrm>
          <a:prstGeom prst="can">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6200000" scaled="1"/>
            <a:tileRect/>
          </a:gradFill>
          <a:ln w="9525">
            <a:solidFill>
              <a:schemeClr val="bg2">
                <a:lumMod val="1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36000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Daily newspaper</a:t>
            </a:r>
            <a:endParaRPr lang="ko-KR" altLang="en-US" sz="1300" dirty="0" smtClean="0">
              <a:solidFill>
                <a:srgbClr val="36000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2" name="오른쪽 화살표 41"/>
          <p:cNvSpPr/>
          <p:nvPr/>
        </p:nvSpPr>
        <p:spPr>
          <a:xfrm>
            <a:off x="3274432" y="1393317"/>
            <a:ext cx="1152095" cy="408749"/>
          </a:xfrm>
          <a:prstGeom prst="rightArrow">
            <a:avLst>
              <a:gd name="adj1" fmla="val 74187"/>
              <a:gd name="adj2" fmla="val 36178"/>
            </a:avLst>
          </a:prstGeom>
          <a:gradFill flip="none" rotWithShape="1">
            <a:gsLst>
              <a:gs pos="0">
                <a:srgbClr val="10636E">
                  <a:tint val="66000"/>
                  <a:satMod val="160000"/>
                </a:srgbClr>
              </a:gs>
              <a:gs pos="78000">
                <a:srgbClr val="10636E">
                  <a:tint val="44500"/>
                  <a:satMod val="160000"/>
                  <a:lumMod val="86000"/>
                </a:srgbClr>
              </a:gs>
              <a:gs pos="100000">
                <a:srgbClr val="10636E">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chemeClr val="accent2">
                    <a:lumMod val="50000"/>
                  </a:schemeClr>
                </a:solidFill>
                <a:latin typeface="Arial" panose="020B0604020202020204" pitchFamily="34" charset="0"/>
                <a:ea typeface="서울남산체 M" pitchFamily="18" charset="-127"/>
                <a:cs typeface="Arial" panose="020B0604020202020204" pitchFamily="34" charset="0"/>
              </a:rPr>
              <a:t>   03.8.27</a:t>
            </a:r>
            <a:endParaRPr lang="ko-KR" altLang="en-US" sz="1300" dirty="0" smtClean="0">
              <a:solidFill>
                <a:schemeClr val="accent2">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31" name="모서리가 둥근 직사각형 30"/>
          <p:cNvSpPr/>
          <p:nvPr/>
        </p:nvSpPr>
        <p:spPr>
          <a:xfrm>
            <a:off x="1078775" y="2960238"/>
            <a:ext cx="8883032" cy="1502286"/>
          </a:xfrm>
          <a:prstGeom prst="roundRect">
            <a:avLst>
              <a:gd name="adj" fmla="val 3488"/>
            </a:avLst>
          </a:prstGeom>
          <a:noFill/>
          <a:ln w="12700">
            <a:solidFill>
              <a:schemeClr val="accent2">
                <a:lumMod val="75000"/>
              </a:schemeClr>
            </a:solidFill>
          </a:ln>
        </p:spPr>
        <p:style>
          <a:lnRef idx="1">
            <a:schemeClr val="accent6"/>
          </a:lnRef>
          <a:fillRef idx="2">
            <a:schemeClr val="accent6"/>
          </a:fillRef>
          <a:effectRef idx="1">
            <a:schemeClr val="accent6"/>
          </a:effectRef>
          <a:fontRef idx="minor">
            <a:schemeClr val="dk1"/>
          </a:fontRef>
        </p:style>
        <p:txBody>
          <a:bodyPr wrap="square" lIns="0" tIns="72000" rIns="36000" bIns="72000" rtlCol="0" anchor="ctr">
            <a:noAutofit/>
          </a:bodyPr>
          <a:lstStyle/>
          <a:p>
            <a:pPr marL="108000" indent="108000" fontAlgn="base">
              <a:buFont typeface="Arial" panose="020B0604020202020204" pitchFamily="34" charset="0"/>
              <a:buChar char="•"/>
            </a:pPr>
            <a:r>
              <a:rPr lang="en-US" altLang="ko-KR" sz="13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State Contract Act Article 33(Public notice of tenders)</a:t>
            </a:r>
            <a:r>
              <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ko-KR" altLang="en-US"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①</a:t>
            </a:r>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When called for competitive tenders, public notice shall be given through the </a:t>
            </a:r>
            <a:r>
              <a:rPr lang="en-US" altLang="ko-KR" sz="1300" u="sng" dirty="0" smtClean="0">
                <a:solidFill>
                  <a:srgbClr val="0000FF"/>
                </a:solidFill>
                <a:latin typeface="Arial" panose="020B0604020202020204" pitchFamily="34" charset="0"/>
                <a:ea typeface="서울남산체 M" panose="02020603020101020101" pitchFamily="18" charset="-127"/>
                <a:cs typeface="Arial" panose="020B0604020202020204" pitchFamily="34" charset="0"/>
              </a:rPr>
              <a:t>e-procurement system.</a:t>
            </a:r>
            <a:r>
              <a:rPr lang="en-US" altLang="ko-KR" sz="1300" dirty="0" smtClean="0">
                <a:solidFill>
                  <a:srgbClr val="0000FF"/>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If necessary, public tenders may be published simultaneously through daily newspaper </a:t>
            </a:r>
            <a:endParaRPr lang="en-US" altLang="ko-KR" sz="1300" dirty="0">
              <a:solidFill>
                <a:srgbClr val="C00000"/>
              </a:solidFill>
              <a:latin typeface="Arial" panose="020B0604020202020204" pitchFamily="34" charset="0"/>
              <a:ea typeface="서울남산체 M" panose="02020603020101020101" pitchFamily="18" charset="-127"/>
              <a:cs typeface="Arial" panose="020B0604020202020204" pitchFamily="34" charset="0"/>
            </a:endParaRPr>
          </a:p>
          <a:p>
            <a:pPr marL="108000" indent="108000">
              <a:buFont typeface="Arial" panose="020B0604020202020204" pitchFamily="34" charset="0"/>
              <a:buChar char="•"/>
            </a:pPr>
            <a:r>
              <a:rPr lang="ko-KR" altLang="en-US" sz="1300" dirty="0">
                <a:solidFill>
                  <a:srgbClr val="C00000"/>
                </a:solidFill>
                <a:latin typeface="Arial" panose="020B0604020202020204" pitchFamily="34" charset="0"/>
                <a:ea typeface="서울남산체 M" panose="02020603020101020101" pitchFamily="18" charset="-127"/>
                <a:cs typeface="Arial" panose="020B0604020202020204" pitchFamily="34" charset="0"/>
              </a:rPr>
              <a:t> </a:t>
            </a:r>
            <a:endParaRPr lang="en-US" altLang="ko-KR" sz="1300" dirty="0">
              <a:solidFill>
                <a:srgbClr val="C00000"/>
              </a:solidFill>
              <a:latin typeface="Arial" panose="020B0604020202020204" pitchFamily="34" charset="0"/>
              <a:ea typeface="서울남산체 M" panose="02020603020101020101" pitchFamily="18" charset="-127"/>
              <a:cs typeface="Arial" panose="020B0604020202020204" pitchFamily="34" charset="0"/>
            </a:endParaRPr>
          </a:p>
          <a:p>
            <a:pPr marL="108000" indent="108000" fontAlgn="base">
              <a:buFont typeface="Arial" panose="020B0604020202020204" pitchFamily="34" charset="0"/>
              <a:buChar char="•"/>
            </a:pPr>
            <a:r>
              <a:rPr lang="en-US" altLang="ko-KR" sz="13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Local Govt. Contract </a:t>
            </a:r>
            <a:r>
              <a:rPr lang="en-US" altLang="ko-KR" sz="1300" dirty="0">
                <a:solidFill>
                  <a:srgbClr val="C00000"/>
                </a:solidFill>
                <a:latin typeface="Arial" panose="020B0604020202020204" pitchFamily="34" charset="0"/>
                <a:ea typeface="서울남산체 M" panose="02020603020101020101" pitchFamily="18" charset="-127"/>
                <a:cs typeface="Arial" panose="020B0604020202020204" pitchFamily="34" charset="0"/>
              </a:rPr>
              <a:t>Act Article 33(Public notice of tenders)</a:t>
            </a:r>
            <a:r>
              <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ko-KR" altLang="en-US"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① </a:t>
            </a:r>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Except special exceptions, public tenders shall be given through </a:t>
            </a:r>
            <a:r>
              <a:rPr lang="en-US" altLang="ko-KR" sz="1300" u="sng" dirty="0" smtClean="0">
                <a:solidFill>
                  <a:srgbClr val="0000FF"/>
                </a:solidFill>
                <a:latin typeface="Arial" panose="020B0604020202020204" pitchFamily="34" charset="0"/>
                <a:ea typeface="서울남산체 M" panose="02020603020101020101" pitchFamily="18" charset="-127"/>
                <a:cs typeface="Arial" panose="020B0604020202020204" pitchFamily="34" charset="0"/>
              </a:rPr>
              <a:t>S2B electronic platform</a:t>
            </a:r>
            <a:r>
              <a:rPr lang="en-US" altLang="ko-KR" sz="1300" dirty="0" smtClean="0">
                <a:solidFill>
                  <a:srgbClr val="0000FF"/>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If necessary, public tenders may be published simultaneously through local govt. managed portal site. </a:t>
            </a:r>
            <a:endPar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0" name="오른쪽 화살표 49"/>
          <p:cNvSpPr/>
          <p:nvPr/>
        </p:nvSpPr>
        <p:spPr>
          <a:xfrm>
            <a:off x="3274431" y="2111988"/>
            <a:ext cx="3659768" cy="259627"/>
          </a:xfrm>
          <a:prstGeom prst="rightArrow">
            <a:avLst>
              <a:gd name="adj1" fmla="val 50707"/>
              <a:gd name="adj2" fmla="val 36178"/>
            </a:avLst>
          </a:prstGeom>
          <a:gradFill flip="none" rotWithShape="1">
            <a:gsLst>
              <a:gs pos="0">
                <a:srgbClr val="10636E">
                  <a:tint val="66000"/>
                  <a:satMod val="160000"/>
                </a:srgbClr>
              </a:gs>
              <a:gs pos="57000">
                <a:srgbClr val="10636E">
                  <a:tint val="44500"/>
                  <a:satMod val="160000"/>
                  <a:lumMod val="54000"/>
                </a:srgbClr>
              </a:gs>
              <a:gs pos="100000">
                <a:srgbClr val="10636E">
                  <a:tint val="23500"/>
                  <a:satMod val="160000"/>
                </a:srgbClr>
              </a:gs>
            </a:gsLst>
            <a:path path="rect">
              <a:fillToRect l="100000" t="100000"/>
            </a:path>
            <a:tileRect r="-100000" b="-100000"/>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9" name="오른쪽 화살표 28"/>
          <p:cNvSpPr/>
          <p:nvPr/>
        </p:nvSpPr>
        <p:spPr>
          <a:xfrm>
            <a:off x="5628325" y="5676591"/>
            <a:ext cx="172156" cy="143924"/>
          </a:xfrm>
          <a:prstGeom prst="rightArrow">
            <a:avLst/>
          </a:prstGeom>
          <a:solidFill>
            <a:schemeClr val="accent6">
              <a:lumMod val="50000"/>
            </a:schemeClr>
          </a:solidFill>
          <a:ln w="9525">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0" name="모서리가 둥근 직사각형 29"/>
          <p:cNvSpPr/>
          <p:nvPr/>
        </p:nvSpPr>
        <p:spPr>
          <a:xfrm>
            <a:off x="2484444" y="5578054"/>
            <a:ext cx="3252328" cy="319704"/>
          </a:xfrm>
          <a:prstGeom prst="roundRect">
            <a:avLst>
              <a:gd name="adj" fmla="val 10090"/>
            </a:avLst>
          </a:prstGeom>
          <a:gradFill flip="none" rotWithShape="1">
            <a:gsLst>
              <a:gs pos="0">
                <a:schemeClr val="accent6">
                  <a:lumMod val="50000"/>
                  <a:tint val="66000"/>
                  <a:satMod val="160000"/>
                </a:schemeClr>
              </a:gs>
              <a:gs pos="5000">
                <a:schemeClr val="accent6">
                  <a:lumMod val="50000"/>
                  <a:tint val="44500"/>
                  <a:satMod val="160000"/>
                </a:schemeClr>
              </a:gs>
              <a:gs pos="100000">
                <a:schemeClr val="accent6">
                  <a:lumMod val="50000"/>
                  <a:tint val="23500"/>
                  <a:satMod val="160000"/>
                </a:schemeClr>
              </a:gs>
            </a:gsLst>
            <a:lin ang="13500000" scaled="1"/>
            <a:tileRect/>
          </a:gradFill>
          <a:ln w="9525">
            <a:solidFill>
              <a:schemeClr val="tx1"/>
            </a:solidFill>
          </a:ln>
        </p:spPr>
        <p:style>
          <a:lnRef idx="1">
            <a:schemeClr val="accent6"/>
          </a:lnRef>
          <a:fillRef idx="1003">
            <a:schemeClr val="lt2"/>
          </a:fillRef>
          <a:effectRef idx="1">
            <a:schemeClr val="accent6"/>
          </a:effectRef>
          <a:fontRef idx="minor">
            <a:schemeClr val="dk1"/>
          </a:fontRef>
        </p:style>
        <p:txBody>
          <a:bodyPr wrap="square" lIns="72000" tIns="72000" rIns="72000" bIns="87307" rtlCol="0" anchor="ctr">
            <a:noAutofit/>
          </a:bodyPr>
          <a:lstStyle/>
          <a:p>
            <a:pPr algn="ctr" fontAlgn="base"/>
            <a:r>
              <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Food purchase by Ministry of Education</a:t>
            </a:r>
            <a:endPar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32" name="모서리가 둥근 직사각형 31"/>
          <p:cNvSpPr/>
          <p:nvPr/>
        </p:nvSpPr>
        <p:spPr>
          <a:xfrm>
            <a:off x="5957249" y="5578054"/>
            <a:ext cx="2109209" cy="319704"/>
          </a:xfrm>
          <a:prstGeom prst="roundRect">
            <a:avLst>
              <a:gd name="adj" fmla="val 10090"/>
            </a:avLst>
          </a:prstGeom>
          <a:gradFill flip="none" rotWithShape="1">
            <a:gsLst>
              <a:gs pos="0">
                <a:schemeClr val="accent1">
                  <a:lumMod val="75000"/>
                  <a:tint val="66000"/>
                  <a:satMod val="160000"/>
                </a:schemeClr>
              </a:gs>
              <a:gs pos="0">
                <a:schemeClr val="accent1">
                  <a:lumMod val="75000"/>
                  <a:tint val="44500"/>
                  <a:satMod val="160000"/>
                </a:schemeClr>
              </a:gs>
              <a:gs pos="100000">
                <a:schemeClr val="accent1">
                  <a:lumMod val="75000"/>
                  <a:tint val="23500"/>
                  <a:satMod val="160000"/>
                </a:schemeClr>
              </a:gs>
            </a:gsLst>
            <a:lin ang="16200000" scaled="1"/>
            <a:tileRect/>
          </a:gradFill>
          <a:ln w="9525">
            <a:solidFill>
              <a:schemeClr val="tx1"/>
            </a:solidFill>
          </a:ln>
        </p:spPr>
        <p:style>
          <a:lnRef idx="1">
            <a:schemeClr val="accent6"/>
          </a:lnRef>
          <a:fillRef idx="1003">
            <a:schemeClr val="lt2"/>
          </a:fillRef>
          <a:effectRef idx="1">
            <a:schemeClr val="accent6"/>
          </a:effectRef>
          <a:fontRef idx="minor">
            <a:schemeClr val="dk1"/>
          </a:fontRef>
        </p:style>
        <p:txBody>
          <a:bodyPr wrap="square" lIns="72000" tIns="72000" rIns="72000" bIns="87307" rtlCol="0" anchor="ctr">
            <a:noAutofit/>
          </a:bodyPr>
          <a:lstStyle/>
          <a:p>
            <a:pPr algn="ctr" fontAlgn="base"/>
            <a:r>
              <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www.eat.co.kr</a:t>
            </a:r>
            <a:endPar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38" name="오른쪽 화살표 37"/>
          <p:cNvSpPr/>
          <p:nvPr/>
        </p:nvSpPr>
        <p:spPr>
          <a:xfrm>
            <a:off x="5628327" y="6067527"/>
            <a:ext cx="172156" cy="143924"/>
          </a:xfrm>
          <a:prstGeom prst="rightArrow">
            <a:avLst/>
          </a:prstGeom>
          <a:solidFill>
            <a:schemeClr val="accent6">
              <a:lumMod val="50000"/>
            </a:schemeClr>
          </a:solidFill>
          <a:ln w="9525">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0" name="모서리가 둥근 직사각형 39"/>
          <p:cNvSpPr/>
          <p:nvPr/>
        </p:nvSpPr>
        <p:spPr>
          <a:xfrm>
            <a:off x="2484446" y="5968990"/>
            <a:ext cx="3252328" cy="319704"/>
          </a:xfrm>
          <a:prstGeom prst="roundRect">
            <a:avLst>
              <a:gd name="adj" fmla="val 10090"/>
            </a:avLst>
          </a:prstGeom>
          <a:gradFill flip="none" rotWithShape="1">
            <a:gsLst>
              <a:gs pos="0">
                <a:schemeClr val="accent6">
                  <a:lumMod val="50000"/>
                  <a:tint val="66000"/>
                  <a:satMod val="160000"/>
                </a:schemeClr>
              </a:gs>
              <a:gs pos="5000">
                <a:schemeClr val="accent6">
                  <a:lumMod val="50000"/>
                  <a:tint val="44500"/>
                  <a:satMod val="160000"/>
                </a:schemeClr>
              </a:gs>
              <a:gs pos="100000">
                <a:schemeClr val="accent6">
                  <a:lumMod val="50000"/>
                  <a:tint val="23500"/>
                  <a:satMod val="160000"/>
                </a:schemeClr>
              </a:gs>
            </a:gsLst>
            <a:lin ang="13500000" scaled="1"/>
            <a:tileRect/>
          </a:gradFill>
          <a:ln w="9525">
            <a:solidFill>
              <a:schemeClr val="tx1"/>
            </a:solidFill>
          </a:ln>
        </p:spPr>
        <p:style>
          <a:lnRef idx="1">
            <a:schemeClr val="accent6"/>
          </a:lnRef>
          <a:fillRef idx="1003">
            <a:schemeClr val="lt2"/>
          </a:fillRef>
          <a:effectRef idx="1">
            <a:schemeClr val="accent6"/>
          </a:effectRef>
          <a:fontRef idx="minor">
            <a:schemeClr val="dk1"/>
          </a:fontRef>
        </p:style>
        <p:txBody>
          <a:bodyPr wrap="square" lIns="72000" tIns="72000" rIns="72000" bIns="87307" rtlCol="0" anchor="ctr">
            <a:noAutofit/>
          </a:bodyPr>
          <a:lstStyle/>
          <a:p>
            <a:pPr algn="ctr" fontAlgn="base"/>
            <a:r>
              <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Private contract below 20 mil</a:t>
            </a:r>
          </a:p>
          <a:p>
            <a:pPr algn="ctr" fontAlgn="base"/>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by Min. of Education</a:t>
            </a:r>
            <a:endPar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46" name="모서리가 둥근 직사각형 45"/>
          <p:cNvSpPr/>
          <p:nvPr/>
        </p:nvSpPr>
        <p:spPr>
          <a:xfrm>
            <a:off x="5957251" y="5968990"/>
            <a:ext cx="2109209" cy="319704"/>
          </a:xfrm>
          <a:prstGeom prst="roundRect">
            <a:avLst>
              <a:gd name="adj" fmla="val 10090"/>
            </a:avLst>
          </a:prstGeom>
          <a:gradFill flip="none" rotWithShape="1">
            <a:gsLst>
              <a:gs pos="0">
                <a:schemeClr val="accent1">
                  <a:lumMod val="75000"/>
                  <a:tint val="66000"/>
                  <a:satMod val="160000"/>
                </a:schemeClr>
              </a:gs>
              <a:gs pos="0">
                <a:schemeClr val="accent1">
                  <a:lumMod val="75000"/>
                  <a:tint val="44500"/>
                  <a:satMod val="160000"/>
                </a:schemeClr>
              </a:gs>
              <a:gs pos="100000">
                <a:schemeClr val="accent1">
                  <a:lumMod val="75000"/>
                  <a:tint val="23500"/>
                  <a:satMod val="160000"/>
                </a:schemeClr>
              </a:gs>
            </a:gsLst>
            <a:lin ang="16200000" scaled="1"/>
            <a:tileRect/>
          </a:gradFill>
          <a:ln w="9525">
            <a:solidFill>
              <a:schemeClr val="tx1"/>
            </a:solidFill>
          </a:ln>
        </p:spPr>
        <p:style>
          <a:lnRef idx="1">
            <a:schemeClr val="accent6"/>
          </a:lnRef>
          <a:fillRef idx="1003">
            <a:schemeClr val="lt2"/>
          </a:fillRef>
          <a:effectRef idx="1">
            <a:schemeClr val="accent6"/>
          </a:effectRef>
          <a:fontRef idx="minor">
            <a:schemeClr val="dk1"/>
          </a:fontRef>
        </p:style>
        <p:txBody>
          <a:bodyPr wrap="square" lIns="72000" tIns="72000" rIns="72000" bIns="87307" rtlCol="0" anchor="ctr">
            <a:noAutofit/>
          </a:bodyPr>
          <a:lstStyle/>
          <a:p>
            <a:pPr algn="ctr" fontAlgn="base"/>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www.s2b.kr</a:t>
            </a:r>
            <a:endPar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1" name="오른쪽 화살표 50"/>
          <p:cNvSpPr/>
          <p:nvPr/>
        </p:nvSpPr>
        <p:spPr>
          <a:xfrm>
            <a:off x="5632626" y="4890740"/>
            <a:ext cx="172156" cy="143924"/>
          </a:xfrm>
          <a:prstGeom prst="rightArrow">
            <a:avLst/>
          </a:prstGeom>
          <a:solidFill>
            <a:schemeClr val="accent6">
              <a:lumMod val="50000"/>
            </a:schemeClr>
          </a:solidFill>
          <a:ln w="9525">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2" name="모서리가 둥근 직사각형 51"/>
          <p:cNvSpPr/>
          <p:nvPr/>
        </p:nvSpPr>
        <p:spPr>
          <a:xfrm>
            <a:off x="1221261" y="4792203"/>
            <a:ext cx="4519812" cy="319704"/>
          </a:xfrm>
          <a:prstGeom prst="roundRect">
            <a:avLst>
              <a:gd name="adj" fmla="val 10090"/>
            </a:avLst>
          </a:prstGeom>
          <a:gradFill flip="none" rotWithShape="1">
            <a:gsLst>
              <a:gs pos="0">
                <a:schemeClr val="accent6">
                  <a:lumMod val="50000"/>
                  <a:tint val="66000"/>
                  <a:satMod val="160000"/>
                </a:schemeClr>
              </a:gs>
              <a:gs pos="5000">
                <a:schemeClr val="accent6">
                  <a:lumMod val="50000"/>
                  <a:tint val="44500"/>
                  <a:satMod val="160000"/>
                </a:schemeClr>
              </a:gs>
              <a:gs pos="100000">
                <a:schemeClr val="accent6">
                  <a:lumMod val="50000"/>
                  <a:tint val="23500"/>
                  <a:satMod val="160000"/>
                </a:schemeClr>
              </a:gs>
            </a:gsLst>
            <a:lin ang="13500000" scaled="1"/>
            <a:tileRect/>
          </a:gradFill>
          <a:ln w="9525">
            <a:solidFill>
              <a:schemeClr val="tx1"/>
            </a:solidFill>
          </a:ln>
        </p:spPr>
        <p:style>
          <a:lnRef idx="1">
            <a:schemeClr val="accent6"/>
          </a:lnRef>
          <a:fillRef idx="1003">
            <a:schemeClr val="lt2"/>
          </a:fillRef>
          <a:effectRef idx="1">
            <a:schemeClr val="accent6"/>
          </a:effectRef>
          <a:fontRef idx="minor">
            <a:schemeClr val="dk1"/>
          </a:fontRef>
        </p:style>
        <p:txBody>
          <a:bodyPr wrap="square" lIns="72000" tIns="72000" rIns="72000" bIns="87307" rtlCol="0" anchor="ctr">
            <a:noAutofit/>
          </a:bodyPr>
          <a:lstStyle/>
          <a:p>
            <a:pPr algn="ctr" fontAlgn="base"/>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(State contract act) KONEPS</a:t>
            </a:r>
            <a:endPar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3" name="모서리가 둥근 직사각형 52"/>
          <p:cNvSpPr/>
          <p:nvPr/>
        </p:nvSpPr>
        <p:spPr>
          <a:xfrm>
            <a:off x="5961550" y="4792203"/>
            <a:ext cx="2109209" cy="319704"/>
          </a:xfrm>
          <a:prstGeom prst="roundRect">
            <a:avLst>
              <a:gd name="adj" fmla="val 10090"/>
            </a:avLst>
          </a:prstGeom>
          <a:gradFill flip="none" rotWithShape="1">
            <a:gsLst>
              <a:gs pos="0">
                <a:schemeClr val="accent1">
                  <a:lumMod val="75000"/>
                  <a:tint val="66000"/>
                  <a:satMod val="160000"/>
                </a:schemeClr>
              </a:gs>
              <a:gs pos="0">
                <a:schemeClr val="accent1">
                  <a:lumMod val="75000"/>
                  <a:tint val="44500"/>
                  <a:satMod val="160000"/>
                </a:schemeClr>
              </a:gs>
              <a:gs pos="100000">
                <a:schemeClr val="accent1">
                  <a:lumMod val="75000"/>
                  <a:tint val="23500"/>
                  <a:satMod val="160000"/>
                </a:schemeClr>
              </a:gs>
            </a:gsLst>
            <a:lin ang="16200000" scaled="1"/>
            <a:tileRect/>
          </a:gradFill>
          <a:ln w="9525">
            <a:solidFill>
              <a:schemeClr val="tx1"/>
            </a:solidFill>
          </a:ln>
        </p:spPr>
        <p:style>
          <a:lnRef idx="1">
            <a:schemeClr val="accent6"/>
          </a:lnRef>
          <a:fillRef idx="1003">
            <a:schemeClr val="lt2"/>
          </a:fillRef>
          <a:effectRef idx="1">
            <a:schemeClr val="accent6"/>
          </a:effectRef>
          <a:fontRef idx="minor">
            <a:schemeClr val="dk1"/>
          </a:fontRef>
        </p:style>
        <p:txBody>
          <a:bodyPr wrap="square" lIns="72000" tIns="72000" rIns="72000" bIns="87307" rtlCol="0" anchor="ctr">
            <a:noAutofit/>
          </a:bodyPr>
          <a:lstStyle/>
          <a:p>
            <a:pPr algn="ctr" fontAlgn="base"/>
            <a:r>
              <a:rPr lang="en-US" altLang="ko-KR" sz="13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www.g2b.go.kr</a:t>
            </a:r>
            <a:endParaRPr lang="en-US" altLang="ko-KR" sz="13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Tree>
    <p:extLst>
      <p:ext uri="{BB962C8B-B14F-4D97-AF65-F5344CB8AC3E}">
        <p14:creationId xmlns:p14="http://schemas.microsoft.com/office/powerpoint/2010/main" val="1498959660"/>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모서리가 둥근 직사각형 4"/>
          <p:cNvSpPr/>
          <p:nvPr/>
        </p:nvSpPr>
        <p:spPr>
          <a:xfrm>
            <a:off x="1079500" y="1434124"/>
            <a:ext cx="8642350" cy="4108902"/>
          </a:xfrm>
          <a:prstGeom prst="roundRect">
            <a:avLst>
              <a:gd name="adj" fmla="val 3010"/>
            </a:avLst>
          </a:prstGeom>
          <a:solidFill>
            <a:schemeClr val="accent1">
              <a:lumMod val="40000"/>
              <a:lumOff val="60000"/>
            </a:schemeClr>
          </a:solidFill>
          <a:ln w="12700">
            <a:solidFill>
              <a:schemeClr val="tx1"/>
            </a:solidFill>
            <a:prstDash val="dash"/>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 name="TextBox 7"/>
          <p:cNvSpPr txBox="1"/>
          <p:nvPr/>
        </p:nvSpPr>
        <p:spPr>
          <a:xfrm>
            <a:off x="748853" y="206206"/>
            <a:ext cx="2712684"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Type of Tender Notice</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10" name="직선 연결선 9"/>
          <p:cNvCxnSpPr>
            <a:stCxn id="8" idx="3"/>
          </p:cNvCxnSpPr>
          <p:nvPr/>
        </p:nvCxnSpPr>
        <p:spPr>
          <a:xfrm>
            <a:off x="3461537" y="416076"/>
            <a:ext cx="7334512" cy="3211"/>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5" name="직사각형 14"/>
          <p:cNvSpPr/>
          <p:nvPr/>
        </p:nvSpPr>
        <p:spPr>
          <a:xfrm>
            <a:off x="186727" y="185150"/>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4" name="모서리가 둥근 직사각형 3"/>
          <p:cNvSpPr/>
          <p:nvPr/>
        </p:nvSpPr>
        <p:spPr>
          <a:xfrm>
            <a:off x="1676343" y="1124937"/>
            <a:ext cx="2292350" cy="468196"/>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a:solidFill>
              <a:schemeClr val="bg2">
                <a:lumMod val="1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anose="020B0604020202020204" pitchFamily="34" charset="0"/>
                <a:ea typeface="서울남산체 M" pitchFamily="18" charset="-127"/>
                <a:cs typeface="Arial" panose="020B0604020202020204" pitchFamily="34" charset="0"/>
              </a:rPr>
              <a:t>Type of tender notice</a:t>
            </a:r>
            <a:endParaRPr lang="ko-KR" altLang="en-US" sz="1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Arial" panose="020B0604020202020204" pitchFamily="34" charset="0"/>
              <a:ea typeface="서울남산체 M" pitchFamily="18" charset="-127"/>
              <a:cs typeface="Arial" panose="020B0604020202020204" pitchFamily="34" charset="0"/>
            </a:endParaRPr>
          </a:p>
        </p:txBody>
      </p:sp>
      <p:sp>
        <p:nvSpPr>
          <p:cNvPr id="22" name="원통 21"/>
          <p:cNvSpPr/>
          <p:nvPr/>
        </p:nvSpPr>
        <p:spPr>
          <a:xfrm>
            <a:off x="1384301" y="1968523"/>
            <a:ext cx="1250949" cy="1206500"/>
          </a:xfrm>
          <a:prstGeom prst="can">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27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dirty="0" smtClean="0">
                <a:solidFill>
                  <a:srgbClr val="36000C"/>
                </a:solidFill>
                <a:latin typeface="Arial" panose="020B0604020202020204" pitchFamily="34" charset="0"/>
                <a:ea typeface="서울남산체 M" pitchFamily="18" charset="-127"/>
                <a:cs typeface="Arial" panose="020B0604020202020204" pitchFamily="34" charset="0"/>
              </a:rPr>
              <a:t>General tender</a:t>
            </a:r>
            <a:endParaRPr lang="ko-KR" altLang="en-US"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23" name="원통 22"/>
          <p:cNvSpPr/>
          <p:nvPr/>
        </p:nvSpPr>
        <p:spPr>
          <a:xfrm>
            <a:off x="2743201" y="1968523"/>
            <a:ext cx="1250949" cy="1206500"/>
          </a:xfrm>
          <a:prstGeom prst="can">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27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dirty="0" smtClean="0">
                <a:solidFill>
                  <a:srgbClr val="36000C"/>
                </a:solidFill>
                <a:latin typeface="Arial" panose="020B0604020202020204" pitchFamily="34" charset="0"/>
                <a:ea typeface="서울남산체 M" pitchFamily="18" charset="-127"/>
                <a:cs typeface="Arial" panose="020B0604020202020204" pitchFamily="34" charset="0"/>
              </a:rPr>
              <a:t>Urgent tender</a:t>
            </a:r>
            <a:endParaRPr lang="ko-KR" altLang="en-US"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24" name="원통 23"/>
          <p:cNvSpPr/>
          <p:nvPr/>
        </p:nvSpPr>
        <p:spPr>
          <a:xfrm>
            <a:off x="4102101" y="1968523"/>
            <a:ext cx="1250949" cy="1206500"/>
          </a:xfrm>
          <a:prstGeom prst="can">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27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dirty="0" smtClean="0">
                <a:solidFill>
                  <a:srgbClr val="36000C"/>
                </a:solidFill>
                <a:latin typeface="Arial" panose="020B0604020202020204" pitchFamily="34" charset="0"/>
                <a:ea typeface="서울남산체 M" pitchFamily="18" charset="-127"/>
                <a:cs typeface="Arial" panose="020B0604020202020204" pitchFamily="34" charset="0"/>
              </a:rPr>
              <a:t>Re-publication of tender</a:t>
            </a:r>
            <a:endParaRPr lang="ko-KR" altLang="en-US"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25" name="원통 24"/>
          <p:cNvSpPr/>
          <p:nvPr/>
        </p:nvSpPr>
        <p:spPr>
          <a:xfrm>
            <a:off x="5454651" y="1968523"/>
            <a:ext cx="1250949" cy="1206500"/>
          </a:xfrm>
          <a:prstGeom prst="can">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27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dirty="0" smtClean="0">
                <a:solidFill>
                  <a:srgbClr val="36000C"/>
                </a:solidFill>
                <a:latin typeface="Arial" panose="020B0604020202020204" pitchFamily="34" charset="0"/>
                <a:ea typeface="서울남산체 M" pitchFamily="18" charset="-127"/>
                <a:cs typeface="Arial" panose="020B0604020202020204" pitchFamily="34" charset="0"/>
              </a:rPr>
              <a:t>Modifying tender info</a:t>
            </a:r>
            <a:endParaRPr lang="ko-KR" altLang="en-US"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26" name="원통 25"/>
          <p:cNvSpPr/>
          <p:nvPr/>
        </p:nvSpPr>
        <p:spPr>
          <a:xfrm>
            <a:off x="6819901" y="1949473"/>
            <a:ext cx="1250949" cy="1206500"/>
          </a:xfrm>
          <a:prstGeom prst="can">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27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dirty="0" smtClean="0">
                <a:solidFill>
                  <a:srgbClr val="36000C"/>
                </a:solidFill>
                <a:latin typeface="Arial" panose="020B0604020202020204" pitchFamily="34" charset="0"/>
                <a:ea typeface="서울남산체 M" pitchFamily="18" charset="-127"/>
                <a:cs typeface="Arial" panose="020B0604020202020204" pitchFamily="34" charset="0"/>
              </a:rPr>
              <a:t>Cancel tender</a:t>
            </a:r>
            <a:endParaRPr lang="ko-KR" altLang="en-US"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27" name="원통 26"/>
          <p:cNvSpPr/>
          <p:nvPr/>
        </p:nvSpPr>
        <p:spPr>
          <a:xfrm>
            <a:off x="8185151" y="1949473"/>
            <a:ext cx="1250949" cy="1206500"/>
          </a:xfrm>
          <a:prstGeom prst="can">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27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600" dirty="0" smtClean="0">
                <a:solidFill>
                  <a:srgbClr val="36000C"/>
                </a:solidFill>
                <a:latin typeface="Arial" panose="020B0604020202020204" pitchFamily="34" charset="0"/>
                <a:ea typeface="서울남산체 M" pitchFamily="18" charset="-127"/>
                <a:cs typeface="Arial" panose="020B0604020202020204" pitchFamily="34" charset="0"/>
              </a:rPr>
              <a:t>Tender for small direct contracting</a:t>
            </a:r>
            <a:endParaRPr lang="ko-KR" altLang="en-US" sz="16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28" name="모서리가 둥근 직사각형 27"/>
          <p:cNvSpPr/>
          <p:nvPr/>
        </p:nvSpPr>
        <p:spPr>
          <a:xfrm>
            <a:off x="1384301" y="3438404"/>
            <a:ext cx="1250949" cy="548740"/>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ln>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7 days</a:t>
            </a:r>
            <a:endParaRPr lang="ko-KR" altLang="en-US"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29" name="모서리가 둥근 직사각형 28"/>
          <p:cNvSpPr/>
          <p:nvPr/>
        </p:nvSpPr>
        <p:spPr>
          <a:xfrm>
            <a:off x="2743201" y="3438404"/>
            <a:ext cx="1250949" cy="548740"/>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ln>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5 days</a:t>
            </a:r>
            <a:endParaRPr lang="ko-KR" altLang="en-US"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30" name="모서리가 둥근 직사각형 29"/>
          <p:cNvSpPr/>
          <p:nvPr/>
        </p:nvSpPr>
        <p:spPr>
          <a:xfrm>
            <a:off x="4102101" y="3438404"/>
            <a:ext cx="1250949" cy="548740"/>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ln>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5</a:t>
            </a:r>
            <a:r>
              <a:rPr lang="ko-KR" altLang="en-US" sz="1400" dirty="0">
                <a:solidFill>
                  <a:schemeClr val="accent1">
                    <a:lumMod val="5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days</a:t>
            </a:r>
            <a:endParaRPr lang="ko-KR" altLang="en-US"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31" name="모서리가 둥근 직사각형 30"/>
          <p:cNvSpPr/>
          <p:nvPr/>
        </p:nvSpPr>
        <p:spPr>
          <a:xfrm>
            <a:off x="5454651" y="3438404"/>
            <a:ext cx="1250949" cy="548740"/>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ln>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Remaining days+5days</a:t>
            </a:r>
            <a:endParaRPr lang="ko-KR" altLang="en-US"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32" name="모서리가 둥근 직사각형 31"/>
          <p:cNvSpPr/>
          <p:nvPr/>
        </p:nvSpPr>
        <p:spPr>
          <a:xfrm>
            <a:off x="6819901" y="3419354"/>
            <a:ext cx="1250949" cy="548740"/>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ln>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Publication date</a:t>
            </a:r>
            <a:endParaRPr lang="ko-KR" altLang="en-US"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33" name="모서리가 둥근 직사각형 32"/>
          <p:cNvSpPr/>
          <p:nvPr/>
        </p:nvSpPr>
        <p:spPr>
          <a:xfrm>
            <a:off x="8185151" y="3419354"/>
            <a:ext cx="1250949" cy="548740"/>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3500000" scaled="1"/>
            <a:tileRect/>
          </a:gradFill>
          <a:ln>
            <a:solidFill>
              <a:schemeClr val="accent1">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3 days</a:t>
            </a:r>
            <a:endParaRPr lang="ko-KR" altLang="en-US"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21" name="모서리가 둥근 직사각형 20"/>
          <p:cNvSpPr/>
          <p:nvPr/>
        </p:nvSpPr>
        <p:spPr>
          <a:xfrm>
            <a:off x="1382165" y="4119424"/>
            <a:ext cx="1250949" cy="1110888"/>
          </a:xfrm>
          <a:prstGeom prst="roundRect">
            <a:avLst>
              <a:gd name="adj" fmla="val 10631"/>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path path="circle">
              <a:fillToRect t="100000" r="100000"/>
            </a:path>
            <a:tileRect l="-100000" b="-100000"/>
          </a:gradFill>
          <a:ln>
            <a:solidFill>
              <a:schemeClr val="bg2">
                <a:lumMod val="2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Negotiate contract</a:t>
            </a:r>
          </a:p>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40 days</a:t>
            </a:r>
            <a:endParaRPr lang="ko-KR" altLang="en-US"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34" name="모서리가 둥근 직사각형 33"/>
          <p:cNvSpPr/>
          <p:nvPr/>
        </p:nvSpPr>
        <p:spPr>
          <a:xfrm>
            <a:off x="2741065" y="4119424"/>
            <a:ext cx="1250949" cy="1110888"/>
          </a:xfrm>
          <a:prstGeom prst="roundRect">
            <a:avLst>
              <a:gd name="adj" fmla="val 8436"/>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path path="circle">
              <a:fillToRect t="100000" r="100000"/>
            </a:path>
            <a:tileRect l="-100000" b="-100000"/>
          </a:gradFill>
          <a:ln>
            <a:solidFill>
              <a:schemeClr val="bg2">
                <a:lumMod val="2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a:solidFill>
                  <a:schemeClr val="accent1">
                    <a:lumMod val="50000"/>
                  </a:schemeClr>
                </a:solidFill>
                <a:latin typeface="Arial" panose="020B0604020202020204" pitchFamily="34" charset="0"/>
                <a:ea typeface="서울남산체 M" pitchFamily="18" charset="-127"/>
                <a:cs typeface="Arial" panose="020B0604020202020204" pitchFamily="34" charset="0"/>
              </a:rPr>
              <a:t>Negotiate contract</a:t>
            </a:r>
          </a:p>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10 days</a:t>
            </a:r>
          </a:p>
          <a:p>
            <a:pPr algn="ctr" latinLnBrk="0"/>
            <a:r>
              <a:rPr lang="en-US" altLang="ko-KR" sz="12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(advise at least 20 days)</a:t>
            </a:r>
            <a:endParaRPr lang="ko-KR" altLang="en-US" sz="12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35" name="모서리가 둥근 직사각형 34"/>
          <p:cNvSpPr/>
          <p:nvPr/>
        </p:nvSpPr>
        <p:spPr>
          <a:xfrm>
            <a:off x="4099965" y="4119424"/>
            <a:ext cx="1250949" cy="1110888"/>
          </a:xfrm>
          <a:prstGeom prst="roundRect">
            <a:avLst>
              <a:gd name="adj" fmla="val 7887"/>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path path="circle">
              <a:fillToRect t="100000" r="100000"/>
            </a:path>
            <a:tileRect l="-100000" b="-100000"/>
          </a:gradFill>
          <a:ln>
            <a:solidFill>
              <a:schemeClr val="bg2">
                <a:lumMod val="2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Tender notice after bid failure</a:t>
            </a:r>
            <a:endParaRPr lang="ko-KR" altLang="en-US"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36" name="모서리가 둥근 직사각형 35"/>
          <p:cNvSpPr/>
          <p:nvPr/>
        </p:nvSpPr>
        <p:spPr>
          <a:xfrm>
            <a:off x="5452515" y="4119424"/>
            <a:ext cx="1250949" cy="1110888"/>
          </a:xfrm>
          <a:prstGeom prst="roundRect">
            <a:avLst>
              <a:gd name="adj" fmla="val 9533"/>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path path="circle">
              <a:fillToRect t="100000" r="100000"/>
            </a:path>
            <a:tileRect l="-100000" b="-100000"/>
          </a:gradFill>
          <a:ln>
            <a:solidFill>
              <a:schemeClr val="bg2">
                <a:lumMod val="2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Simple error, minor defect</a:t>
            </a:r>
            <a:endParaRPr lang="ko-KR" altLang="en-US" sz="12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37" name="모서리가 둥근 직사각형 36"/>
          <p:cNvSpPr/>
          <p:nvPr/>
        </p:nvSpPr>
        <p:spPr>
          <a:xfrm>
            <a:off x="6817765" y="4100374"/>
            <a:ext cx="1250949" cy="1110888"/>
          </a:xfrm>
          <a:prstGeom prst="roundRect">
            <a:avLst>
              <a:gd name="adj" fmla="val 6790"/>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path path="circle">
              <a:fillToRect t="100000" r="100000"/>
            </a:path>
            <a:tileRect l="-100000" b="-100000"/>
          </a:gradFill>
          <a:ln>
            <a:solidFill>
              <a:schemeClr val="bg2">
                <a:lumMod val="25000"/>
              </a:schemeClr>
            </a:solidFill>
          </a:ln>
        </p:spPr>
        <p:style>
          <a:lnRef idx="1">
            <a:schemeClr val="accent6"/>
          </a:lnRef>
          <a:fillRef idx="2">
            <a:schemeClr val="accent6"/>
          </a:fillRef>
          <a:effectRef idx="1">
            <a:schemeClr val="accent6"/>
          </a:effectRef>
          <a:fontRef idx="minor">
            <a:schemeClr val="dk1"/>
          </a:fontRef>
        </p:style>
        <p:txBody>
          <a:bodyPr wrap="square" lIns="0" tIns="43654" rIns="0" bIns="87307" rtlCol="0" anchor="ctr">
            <a:noAutofit/>
          </a:bodyPr>
          <a:lstStyle/>
          <a:p>
            <a:pPr algn="ctr" latinLnBrk="0"/>
            <a:r>
              <a:rPr lang="en-US" altLang="ko-KR" sz="12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Change project scope, estimated price, bid qualifications, contract requirements</a:t>
            </a:r>
            <a:endParaRPr lang="ko-KR" altLang="en-US" sz="12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38" name="모서리가 둥근 직사각형 37"/>
          <p:cNvSpPr/>
          <p:nvPr/>
        </p:nvSpPr>
        <p:spPr>
          <a:xfrm>
            <a:off x="8183015" y="4100374"/>
            <a:ext cx="1250949" cy="1110888"/>
          </a:xfrm>
          <a:prstGeom prst="roundRect">
            <a:avLst>
              <a:gd name="adj" fmla="val 9533"/>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path path="circle">
              <a:fillToRect t="100000" r="100000"/>
            </a:path>
            <a:tileRect l="-100000" b="-100000"/>
          </a:gradFill>
          <a:ln>
            <a:solidFill>
              <a:schemeClr val="bg2">
                <a:lumMod val="2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rPr>
              <a:t>Recommendation for direct contracting</a:t>
            </a:r>
            <a:endParaRPr lang="ko-KR" altLang="en-US" sz="1400" dirty="0" smtClean="0">
              <a:solidFill>
                <a:schemeClr val="accent1">
                  <a:lumMod val="50000"/>
                </a:schemeClr>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20284855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직선 연결선 45"/>
          <p:cNvCxnSpPr>
            <a:stCxn id="52" idx="3"/>
          </p:cNvCxnSpPr>
          <p:nvPr/>
        </p:nvCxnSpPr>
        <p:spPr>
          <a:xfrm flipV="1">
            <a:off x="5330531" y="419516"/>
            <a:ext cx="5471005" cy="1569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961940" y="228372"/>
            <a:ext cx="4368591"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(Goods/Services) Bid Valid or Invalid</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44" name="직사각형 43"/>
          <p:cNvSpPr/>
          <p:nvPr/>
        </p:nvSpPr>
        <p:spPr>
          <a:xfrm>
            <a:off x="272226" y="20067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30" name="모서리가 둥근 직사각형 29"/>
          <p:cNvSpPr/>
          <p:nvPr/>
        </p:nvSpPr>
        <p:spPr>
          <a:xfrm>
            <a:off x="1084015" y="1089506"/>
            <a:ext cx="1228625" cy="448578"/>
          </a:xfrm>
          <a:prstGeom prst="roundRect">
            <a:avLst>
              <a:gd name="adj" fmla="val 10843"/>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lin ang="189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Valid bidding</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1" name="모서리가 둥근 직사각형 30"/>
          <p:cNvSpPr/>
          <p:nvPr/>
        </p:nvSpPr>
        <p:spPr>
          <a:xfrm>
            <a:off x="2389241" y="1089505"/>
            <a:ext cx="4005059" cy="448578"/>
          </a:xfrm>
          <a:prstGeom prst="roundRect">
            <a:avLst>
              <a:gd name="adj" fmla="val 10151"/>
            </a:avLst>
          </a:prstGeom>
          <a:solidFill>
            <a:schemeClr val="bg2"/>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at least 2 suppliers participating for competitive bidding</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49" name="모서리가 둥근 직사각형 48"/>
          <p:cNvSpPr/>
          <p:nvPr/>
        </p:nvSpPr>
        <p:spPr>
          <a:xfrm>
            <a:off x="1083570" y="1863433"/>
            <a:ext cx="1318883" cy="4272864"/>
          </a:xfrm>
          <a:prstGeom prst="roundRect">
            <a:avLst>
              <a:gd name="adj" fmla="val 5736"/>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lin ang="189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Invalid bidding</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0" name="모서리가 둥근 직사각형 49"/>
          <p:cNvSpPr/>
          <p:nvPr/>
        </p:nvSpPr>
        <p:spPr>
          <a:xfrm>
            <a:off x="2519417" y="1863433"/>
            <a:ext cx="7199350" cy="391080"/>
          </a:xfrm>
          <a:prstGeom prst="roundRect">
            <a:avLst>
              <a:gd name="adj" fmla="val 10151"/>
            </a:avLst>
          </a:prstGeom>
          <a:solidFill>
            <a:schemeClr val="bg1">
              <a:lumMod val="85000"/>
            </a:schemeClr>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Disqualified participating bidders(suspended bidders included)</a:t>
            </a: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53" name="모서리가 둥근 직사각형 52"/>
          <p:cNvSpPr/>
          <p:nvPr/>
        </p:nvSpPr>
        <p:spPr>
          <a:xfrm>
            <a:off x="2521604" y="2322790"/>
            <a:ext cx="7199350" cy="391080"/>
          </a:xfrm>
          <a:prstGeom prst="roundRect">
            <a:avLst>
              <a:gd name="adj" fmla="val 10151"/>
            </a:avLst>
          </a:prstGeom>
          <a:solidFill>
            <a:schemeClr val="bg1">
              <a:lumMod val="85000"/>
            </a:schemeClr>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Did not submit bid bonds as to the required submission date</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54" name="모서리가 둥근 직사각형 53"/>
          <p:cNvSpPr/>
          <p:nvPr/>
        </p:nvSpPr>
        <p:spPr>
          <a:xfrm>
            <a:off x="2517260" y="2782147"/>
            <a:ext cx="7199350" cy="391080"/>
          </a:xfrm>
          <a:prstGeom prst="roundRect">
            <a:avLst>
              <a:gd name="adj" fmla="val 10151"/>
            </a:avLst>
          </a:prstGeom>
          <a:solidFill>
            <a:schemeClr val="bg1">
              <a:lumMod val="85000"/>
            </a:schemeClr>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Bid document have not arrived at required submission date</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55" name="모서리가 둥근 직사각형 54"/>
          <p:cNvSpPr/>
          <p:nvPr/>
        </p:nvSpPr>
        <p:spPr>
          <a:xfrm>
            <a:off x="2519447" y="3254566"/>
            <a:ext cx="7199350" cy="391080"/>
          </a:xfrm>
          <a:prstGeom prst="roundRect">
            <a:avLst>
              <a:gd name="adj" fmla="val 10151"/>
            </a:avLst>
          </a:prstGeom>
          <a:solidFill>
            <a:schemeClr val="bg1">
              <a:lumMod val="85000"/>
            </a:schemeClr>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Same  person applying the same bid more than twice</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57" name="모서리가 둥근 직사각형 56"/>
          <p:cNvSpPr/>
          <p:nvPr/>
        </p:nvSpPr>
        <p:spPr>
          <a:xfrm>
            <a:off x="2523790" y="3756666"/>
            <a:ext cx="7199350" cy="633549"/>
          </a:xfrm>
          <a:prstGeom prst="roundRect">
            <a:avLst>
              <a:gd name="adj" fmla="val 10151"/>
            </a:avLst>
          </a:prstGeom>
          <a:solidFill>
            <a:schemeClr val="bg1">
              <a:lumMod val="85000"/>
            </a:schemeClr>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Bid submission without modifying/updating current information of bid participant</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58" name="모서리가 둥근 직사각형 57"/>
          <p:cNvSpPr/>
          <p:nvPr/>
        </p:nvSpPr>
        <p:spPr>
          <a:xfrm>
            <a:off x="2519446" y="4502101"/>
            <a:ext cx="7199350" cy="391080"/>
          </a:xfrm>
          <a:prstGeom prst="roundRect">
            <a:avLst>
              <a:gd name="adj" fmla="val 10151"/>
            </a:avLst>
          </a:prstGeom>
          <a:solidFill>
            <a:schemeClr val="bg1">
              <a:lumMod val="85000"/>
            </a:schemeClr>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Other method of bid participation in e-tendering</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60" name="모서리가 둥근 직사각형 59"/>
          <p:cNvSpPr/>
          <p:nvPr/>
        </p:nvSpPr>
        <p:spPr>
          <a:xfrm>
            <a:off x="2515102" y="4994113"/>
            <a:ext cx="7199350" cy="656668"/>
          </a:xfrm>
          <a:prstGeom prst="roundRect">
            <a:avLst>
              <a:gd name="adj" fmla="val 10151"/>
            </a:avLst>
          </a:prstGeom>
          <a:solidFill>
            <a:schemeClr val="bg1">
              <a:lumMod val="85000"/>
            </a:schemeClr>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In negotiated contract, one that didn’t participate in RFP info session when the tender notice clearly states that participation is limited to suppliers that attended the RFP info session</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61" name="모서리가 둥근 직사각형 60"/>
          <p:cNvSpPr/>
          <p:nvPr/>
        </p:nvSpPr>
        <p:spPr>
          <a:xfrm>
            <a:off x="6508395" y="1083689"/>
            <a:ext cx="2700949" cy="448578"/>
          </a:xfrm>
          <a:prstGeom prst="roundRect">
            <a:avLst>
              <a:gd name="adj" fmla="val 10151"/>
            </a:avLst>
          </a:prstGeom>
          <a:solidFill>
            <a:schemeClr val="bg2"/>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Enforcement Decree of State Contract Act Article 11</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16" name="모서리가 둥근 직사각형 15"/>
          <p:cNvSpPr/>
          <p:nvPr/>
        </p:nvSpPr>
        <p:spPr>
          <a:xfrm>
            <a:off x="2523790" y="5745217"/>
            <a:ext cx="7199350" cy="391080"/>
          </a:xfrm>
          <a:prstGeom prst="roundRect">
            <a:avLst>
              <a:gd name="adj" fmla="val 10151"/>
            </a:avLst>
          </a:prstGeom>
          <a:solidFill>
            <a:schemeClr val="bg1">
              <a:lumMod val="85000"/>
            </a:schemeClr>
          </a:soli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(construction works) when statement of estimated development cost is not submitted with the bidding documents or when the amount does not match</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278865977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 name="직선 연결선 65"/>
          <p:cNvCxnSpPr/>
          <p:nvPr/>
        </p:nvCxnSpPr>
        <p:spPr>
          <a:xfrm>
            <a:off x="1878059" y="3787812"/>
            <a:ext cx="0" cy="1988610"/>
          </a:xfrm>
          <a:prstGeom prst="line">
            <a:avLst/>
          </a:prstGeom>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직선 화살표 연결선 93"/>
          <p:cNvCxnSpPr/>
          <p:nvPr/>
        </p:nvCxnSpPr>
        <p:spPr>
          <a:xfrm flipH="1" flipV="1">
            <a:off x="6266606" y="3283167"/>
            <a:ext cx="2244780" cy="1476"/>
          </a:xfrm>
          <a:prstGeom prst="straightConnector1">
            <a:avLst/>
          </a:prstGeom>
          <a:ln w="28575">
            <a:solidFill>
              <a:schemeClr val="tx2">
                <a:lumMod val="75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6" name="직선 화살표 연결선 75"/>
          <p:cNvCxnSpPr/>
          <p:nvPr/>
        </p:nvCxnSpPr>
        <p:spPr>
          <a:xfrm>
            <a:off x="8802399" y="3475123"/>
            <a:ext cx="21894" cy="1514052"/>
          </a:xfrm>
          <a:prstGeom prst="straightConnector1">
            <a:avLst/>
          </a:prstGeom>
          <a:ln w="28575">
            <a:solidFill>
              <a:schemeClr val="tx2">
                <a:lumMod val="7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 name="직사각형 1"/>
          <p:cNvSpPr/>
          <p:nvPr/>
        </p:nvSpPr>
        <p:spPr>
          <a:xfrm>
            <a:off x="1206500" y="3368466"/>
            <a:ext cx="1360690" cy="582188"/>
          </a:xfrm>
          <a:prstGeom prst="rect">
            <a:avLst/>
          </a:prstGeom>
          <a:gradFill flip="none" rotWithShape="1">
            <a:gsLst>
              <a:gs pos="0">
                <a:schemeClr val="accent1">
                  <a:lumMod val="50000"/>
                  <a:tint val="66000"/>
                  <a:satMod val="160000"/>
                </a:schemeClr>
              </a:gs>
              <a:gs pos="50000">
                <a:schemeClr val="accent1">
                  <a:lumMod val="50000"/>
                  <a:tint val="44500"/>
                  <a:satMod val="160000"/>
                </a:schemeClr>
              </a:gs>
              <a:gs pos="100000">
                <a:schemeClr val="accent1">
                  <a:lumMod val="50000"/>
                  <a:tint val="23500"/>
                  <a:satMod val="160000"/>
                </a:schemeClr>
              </a:gs>
            </a:gsLst>
            <a:lin ang="16200000" scaled="1"/>
            <a:tileRect/>
          </a:gra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r>
              <a:rPr lang="en-US" altLang="ko-KR" sz="1400" dirty="0" smtClean="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Market transaction cost</a:t>
            </a:r>
            <a:endParaRPr lang="ko-KR" altLang="en-US" sz="1400" dirty="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9" name="직사각형 48"/>
          <p:cNvSpPr/>
          <p:nvPr/>
        </p:nvSpPr>
        <p:spPr>
          <a:xfrm>
            <a:off x="4362450" y="5479446"/>
            <a:ext cx="1904794" cy="543449"/>
          </a:xfrm>
          <a:prstGeom prst="rect">
            <a:avLst/>
          </a:prstGeom>
          <a:solidFill>
            <a:srgbClr val="0070C0">
              <a:alpha val="83000"/>
            </a:srgb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r>
              <a:rPr lang="en-US" altLang="ko-KR" sz="1400" b="1" dirty="0" smtClean="0">
                <a:solidFill>
                  <a:schemeClr val="bg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Decide reference price</a:t>
            </a:r>
            <a:endParaRPr lang="ko-KR" altLang="en-US" sz="1400" b="1" dirty="0">
              <a:solidFill>
                <a:schemeClr val="bg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cxnSp>
        <p:nvCxnSpPr>
          <p:cNvPr id="6" name="직선 연결선 5"/>
          <p:cNvCxnSpPr/>
          <p:nvPr/>
        </p:nvCxnSpPr>
        <p:spPr>
          <a:xfrm>
            <a:off x="5405201" y="2041008"/>
            <a:ext cx="0" cy="179301"/>
          </a:xfrm>
          <a:prstGeom prst="line">
            <a:avLst/>
          </a:prstGeom>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직선 연결선 66"/>
          <p:cNvCxnSpPr/>
          <p:nvPr/>
        </p:nvCxnSpPr>
        <p:spPr>
          <a:xfrm flipV="1">
            <a:off x="1844141" y="2225661"/>
            <a:ext cx="6965211" cy="8150"/>
          </a:xfrm>
          <a:prstGeom prst="line">
            <a:avLst/>
          </a:prstGeom>
          <a:ln w="28575">
            <a:solidFill>
              <a:schemeClr val="tx2">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a:off x="1851024" y="2270523"/>
            <a:ext cx="22961" cy="1067655"/>
          </a:xfrm>
          <a:prstGeom prst="straightConnector1">
            <a:avLst/>
          </a:prstGeom>
          <a:ln w="28575">
            <a:solidFill>
              <a:schemeClr val="tx2">
                <a:lumMod val="75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5" name="직선 화살표 연결선 74"/>
          <p:cNvCxnSpPr/>
          <p:nvPr/>
        </p:nvCxnSpPr>
        <p:spPr>
          <a:xfrm>
            <a:off x="8810506" y="2216037"/>
            <a:ext cx="0" cy="508869"/>
          </a:xfrm>
          <a:prstGeom prst="straightConnector1">
            <a:avLst/>
          </a:prstGeom>
          <a:ln w="28575">
            <a:solidFill>
              <a:schemeClr val="tx2">
                <a:lumMod val="75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7" name="직선 화살표 연결선 76"/>
          <p:cNvCxnSpPr/>
          <p:nvPr/>
        </p:nvCxnSpPr>
        <p:spPr>
          <a:xfrm flipV="1">
            <a:off x="1878059" y="5748198"/>
            <a:ext cx="2469563" cy="9174"/>
          </a:xfrm>
          <a:prstGeom prst="straightConnector1">
            <a:avLst/>
          </a:prstGeom>
          <a:ln w="28575">
            <a:solidFill>
              <a:schemeClr val="tx2">
                <a:lumMod val="75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1" name="직선 화살표 연결선 80"/>
          <p:cNvCxnSpPr/>
          <p:nvPr/>
        </p:nvCxnSpPr>
        <p:spPr>
          <a:xfrm>
            <a:off x="5310863" y="4110802"/>
            <a:ext cx="0" cy="1312080"/>
          </a:xfrm>
          <a:prstGeom prst="straightConnector1">
            <a:avLst/>
          </a:prstGeom>
          <a:ln w="28575">
            <a:solidFill>
              <a:schemeClr val="tx2">
                <a:lumMod val="75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5" name="직선 화살표 연결선 84"/>
          <p:cNvCxnSpPr/>
          <p:nvPr/>
        </p:nvCxnSpPr>
        <p:spPr>
          <a:xfrm flipH="1">
            <a:off x="6280853" y="5742580"/>
            <a:ext cx="2540099" cy="0"/>
          </a:xfrm>
          <a:prstGeom prst="straightConnector1">
            <a:avLst/>
          </a:prstGeom>
          <a:ln w="28575">
            <a:solidFill>
              <a:schemeClr val="tx2">
                <a:lumMod val="75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0" name="직선 연결선 89"/>
          <p:cNvCxnSpPr/>
          <p:nvPr/>
        </p:nvCxnSpPr>
        <p:spPr>
          <a:xfrm>
            <a:off x="8815099" y="5336877"/>
            <a:ext cx="0" cy="391203"/>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7" name="직사각형 46"/>
          <p:cNvSpPr/>
          <p:nvPr/>
        </p:nvSpPr>
        <p:spPr>
          <a:xfrm>
            <a:off x="4362450" y="2938052"/>
            <a:ext cx="1864254" cy="1298355"/>
          </a:xfrm>
          <a:prstGeom prst="rect">
            <a:avLst/>
          </a:prstGeom>
          <a:gradFill flip="none" rotWithShape="1">
            <a:gsLst>
              <a:gs pos="0">
                <a:srgbClr val="00B0F0">
                  <a:tint val="66000"/>
                  <a:satMod val="160000"/>
                </a:srgbClr>
              </a:gs>
              <a:gs pos="100000">
                <a:srgbClr val="00B0F0">
                  <a:tint val="44500"/>
                  <a:satMod val="160000"/>
                  <a:lumMod val="70000"/>
                  <a:lumOff val="30000"/>
                </a:srgbClr>
              </a:gs>
              <a:gs pos="100000">
                <a:srgbClr val="00B0F0">
                  <a:tint val="23500"/>
                  <a:satMod val="160000"/>
                </a:srgbClr>
              </a:gs>
            </a:gsLst>
            <a:lin ang="162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lIns="110880" tIns="55440" rIns="110880" bIns="87307" rtlCol="0" anchor="ctr"/>
          <a:lstStyle/>
          <a:p>
            <a:pPr algn="ctr">
              <a:lnSpc>
                <a:spcPct val="150000"/>
              </a:lnSpc>
            </a:pPr>
            <a:r>
              <a:rPr lang="en-US" altLang="ko-KR"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Estimated Price</a:t>
            </a:r>
          </a:p>
          <a:p>
            <a:pPr algn="ctr">
              <a:lnSpc>
                <a:spcPct val="150000"/>
              </a:lnSpc>
            </a:pPr>
            <a:r>
              <a:rPr lang="en-US" altLang="ko-KR"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Similar Market price</a:t>
            </a:r>
          </a:p>
          <a:p>
            <a:pPr algn="ctr">
              <a:lnSpc>
                <a:spcPct val="150000"/>
              </a:lnSpc>
            </a:pPr>
            <a:r>
              <a:rPr lang="en-US" altLang="ko-KR" sz="1400" dirty="0" smtClean="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Quotation price</a:t>
            </a:r>
            <a:endParaRPr lang="ko-KR" altLang="en-US" sz="1400" dirty="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6" name="Freeform 4"/>
          <p:cNvSpPr>
            <a:spLocks/>
          </p:cNvSpPr>
          <p:nvPr/>
        </p:nvSpPr>
        <p:spPr bwMode="auto">
          <a:xfrm>
            <a:off x="7880350" y="2766250"/>
            <a:ext cx="1860550" cy="1024920"/>
          </a:xfrm>
          <a:custGeom>
            <a:avLst/>
            <a:gdLst>
              <a:gd name="T0" fmla="*/ 0 w 2540"/>
              <a:gd name="T1" fmla="*/ 749257 h 997"/>
              <a:gd name="T2" fmla="*/ 1396207 w 2540"/>
              <a:gd name="T3" fmla="*/ 0 h 997"/>
              <a:gd name="T4" fmla="*/ 2792413 w 2540"/>
              <a:gd name="T5" fmla="*/ 749257 h 997"/>
              <a:gd name="T6" fmla="*/ 1396207 w 2540"/>
              <a:gd name="T7" fmla="*/ 1497012 h 997"/>
              <a:gd name="T8" fmla="*/ 0 w 2540"/>
              <a:gd name="T9" fmla="*/ 749257 h 9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40" h="997">
                <a:moveTo>
                  <a:pt x="0" y="499"/>
                </a:moveTo>
                <a:lnTo>
                  <a:pt x="1270" y="0"/>
                </a:lnTo>
                <a:lnTo>
                  <a:pt x="2540" y="499"/>
                </a:lnTo>
                <a:lnTo>
                  <a:pt x="1270" y="997"/>
                </a:lnTo>
                <a:lnTo>
                  <a:pt x="0" y="499"/>
                </a:lnTo>
                <a:close/>
              </a:path>
            </a:pathLst>
          </a:cu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headEnd/>
            <a:tailEnd/>
          </a:ln>
          <a:extLst/>
        </p:spPr>
        <p:style>
          <a:lnRef idx="1">
            <a:schemeClr val="accent1"/>
          </a:lnRef>
          <a:fillRef idx="2">
            <a:schemeClr val="accent1"/>
          </a:fillRef>
          <a:effectRef idx="1">
            <a:schemeClr val="accent1"/>
          </a:effectRef>
          <a:fontRef idx="minor">
            <a:schemeClr val="dk1"/>
          </a:fontRef>
        </p:style>
        <p:txBody>
          <a:bodyPr lIns="110880" tIns="180000" rIns="110880" bIns="108000"/>
          <a:lstStyle/>
          <a:p>
            <a:pPr algn="ctr"/>
            <a:r>
              <a:rPr lang="en-US" altLang="ko-KR" sz="1400" dirty="0" smtClean="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Able to calculate production costs?</a:t>
            </a:r>
            <a:endParaRPr lang="en-GB" sz="1400" dirty="0">
              <a:solidFill>
                <a:schemeClr val="bg2">
                  <a:lumMod val="25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2" name="순서도: 연결자 31"/>
          <p:cNvSpPr/>
          <p:nvPr/>
        </p:nvSpPr>
        <p:spPr>
          <a:xfrm>
            <a:off x="3075953" y="1867059"/>
            <a:ext cx="808809" cy="717713"/>
          </a:xfrm>
          <a:prstGeom prst="flowChartConnector">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55440" rIns="0" bIns="55440" rtlCol="0" anchor="ctr"/>
          <a:lstStyle/>
          <a:p>
            <a:pPr algn="ctr"/>
            <a:r>
              <a:rPr lang="en-US" altLang="ko-KR" sz="14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YES</a:t>
            </a:r>
            <a:endParaRPr lang="ko-KR" altLang="en-US" sz="14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3" name="순서도: 연결자 32"/>
          <p:cNvSpPr/>
          <p:nvPr/>
        </p:nvSpPr>
        <p:spPr>
          <a:xfrm>
            <a:off x="6771972" y="1866805"/>
            <a:ext cx="808809" cy="717713"/>
          </a:xfrm>
          <a:prstGeom prst="flowChartConnector">
            <a:avLst/>
          </a:prstGeom>
          <a:ln>
            <a:noFill/>
          </a:ln>
        </p:spPr>
        <p:style>
          <a:lnRef idx="1">
            <a:schemeClr val="accent2"/>
          </a:lnRef>
          <a:fillRef idx="2">
            <a:schemeClr val="accent2"/>
          </a:fillRef>
          <a:effectRef idx="1">
            <a:schemeClr val="accent2"/>
          </a:effectRef>
          <a:fontRef idx="minor">
            <a:schemeClr val="dk1"/>
          </a:fontRef>
        </p:style>
        <p:txBody>
          <a:bodyPr lIns="0" tIns="55440" rIns="0" bIns="55440" rtlCol="0" anchor="ctr"/>
          <a:lstStyle/>
          <a:p>
            <a:pPr algn="ctr"/>
            <a:r>
              <a:rPr lang="en-US" altLang="ko-KR" sz="1400" b="1"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a:t>
            </a:r>
            <a:endParaRPr lang="ko-KR" altLang="en-US" sz="1400" b="1"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7" name="순서도: 연결자 36"/>
          <p:cNvSpPr/>
          <p:nvPr/>
        </p:nvSpPr>
        <p:spPr>
          <a:xfrm>
            <a:off x="8410697" y="3950654"/>
            <a:ext cx="808809" cy="717713"/>
          </a:xfrm>
          <a:prstGeom prst="flowChartConnector">
            <a:avLst/>
          </a:prstGeom>
          <a:solidFill>
            <a:schemeClr val="tx2"/>
          </a:solidFill>
          <a:ln>
            <a:noFill/>
          </a:ln>
        </p:spPr>
        <p:style>
          <a:lnRef idx="1">
            <a:schemeClr val="accent1"/>
          </a:lnRef>
          <a:fillRef idx="2">
            <a:schemeClr val="accent1"/>
          </a:fillRef>
          <a:effectRef idx="1">
            <a:schemeClr val="accent1"/>
          </a:effectRef>
          <a:fontRef idx="minor">
            <a:schemeClr val="dk1"/>
          </a:fontRef>
        </p:style>
        <p:txBody>
          <a:bodyPr lIns="0" tIns="55440" rIns="0" bIns="55440" rtlCol="0" anchor="ctr"/>
          <a:lstStyle/>
          <a:p>
            <a:pPr algn="ctr"/>
            <a:r>
              <a:rPr lang="en-US" altLang="ko-KR" sz="14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YES</a:t>
            </a:r>
            <a:endParaRPr lang="ko-KR" altLang="en-US" sz="1400" b="1" dirty="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0" name="순서도: 연결자 39"/>
          <p:cNvSpPr/>
          <p:nvPr/>
        </p:nvSpPr>
        <p:spPr>
          <a:xfrm>
            <a:off x="6800761" y="2928860"/>
            <a:ext cx="808809" cy="717713"/>
          </a:xfrm>
          <a:prstGeom prst="flowChartConnector">
            <a:avLst/>
          </a:prstGeom>
          <a:ln>
            <a:noFill/>
          </a:ln>
        </p:spPr>
        <p:style>
          <a:lnRef idx="1">
            <a:schemeClr val="accent2"/>
          </a:lnRef>
          <a:fillRef idx="2">
            <a:schemeClr val="accent2"/>
          </a:fillRef>
          <a:effectRef idx="1">
            <a:schemeClr val="accent2"/>
          </a:effectRef>
          <a:fontRef idx="minor">
            <a:schemeClr val="dk1"/>
          </a:fontRef>
        </p:style>
        <p:txBody>
          <a:bodyPr lIns="0" tIns="55440" rIns="0" bIns="55440" rtlCol="0" anchor="ctr"/>
          <a:lstStyle/>
          <a:p>
            <a:pPr algn="ctr"/>
            <a:r>
              <a:rPr lang="en-US" altLang="ko-KR" sz="1400" b="1"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a:t>
            </a:r>
            <a:endParaRPr lang="ko-KR" altLang="en-US" sz="1400" b="1" dirty="0">
              <a:solidFill>
                <a:schemeClr val="accent2">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8" name="직사각형 47"/>
          <p:cNvSpPr/>
          <p:nvPr/>
        </p:nvSpPr>
        <p:spPr>
          <a:xfrm>
            <a:off x="8126801" y="5032551"/>
            <a:ext cx="1372799" cy="427845"/>
          </a:xfrm>
          <a:prstGeom prst="rect">
            <a:avLst/>
          </a:prstGeom>
          <a:gradFill flip="none" rotWithShape="1">
            <a:gsLst>
              <a:gs pos="0">
                <a:schemeClr val="accent4">
                  <a:lumMod val="50000"/>
                  <a:tint val="66000"/>
                  <a:satMod val="160000"/>
                </a:schemeClr>
              </a:gs>
              <a:gs pos="100000">
                <a:schemeClr val="accent4">
                  <a:lumMod val="50000"/>
                  <a:tint val="44500"/>
                  <a:satMod val="160000"/>
                </a:schemeClr>
              </a:gs>
              <a:gs pos="100000">
                <a:schemeClr val="accent4">
                  <a:lumMod val="50000"/>
                  <a:tint val="23500"/>
                  <a:satMod val="160000"/>
                </a:schemeClr>
              </a:gs>
            </a:gsLst>
            <a:lin ang="54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lIns="110880" tIns="55440" rIns="110880" bIns="55440" rtlCol="0" anchor="ctr"/>
          <a:lstStyle/>
          <a:p>
            <a:pPr algn="ctr"/>
            <a:r>
              <a:rPr lang="en-US" altLang="ko-KR" sz="1400" dirty="0" smtClean="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Calculate production costs</a:t>
            </a:r>
            <a:endParaRPr lang="ko-KR" altLang="en-US" sz="1400" dirty="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8" name="TextBox 27"/>
          <p:cNvSpPr txBox="1"/>
          <p:nvPr/>
        </p:nvSpPr>
        <p:spPr>
          <a:xfrm>
            <a:off x="680273" y="206206"/>
            <a:ext cx="2062570"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Reference Price</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29" name="직선 연결선 28"/>
          <p:cNvCxnSpPr/>
          <p:nvPr/>
        </p:nvCxnSpPr>
        <p:spPr>
          <a:xfrm>
            <a:off x="2652726" y="412463"/>
            <a:ext cx="815088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직사각형 25"/>
          <p:cNvSpPr/>
          <p:nvPr/>
        </p:nvSpPr>
        <p:spPr>
          <a:xfrm>
            <a:off x="173079" y="191974"/>
            <a:ext cx="408079" cy="395275"/>
          </a:xfrm>
          <a:prstGeom prst="rect">
            <a:avLst/>
          </a:prstGeom>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lIns="110880" tIns="55440" rIns="110880" bIns="55440" rtlCol="0" anchor="ctr"/>
          <a:lstStyle/>
          <a:p>
            <a:pPr algn="ctr"/>
            <a:endParaRPr lang="ko-KR" altLang="en-US" dirty="0">
              <a:solidFill>
                <a:schemeClr val="tx1"/>
              </a:solidFill>
            </a:endParaRPr>
          </a:p>
        </p:txBody>
      </p:sp>
      <p:sp>
        <p:nvSpPr>
          <p:cNvPr id="43" name="Freeform 4"/>
          <p:cNvSpPr>
            <a:spLocks/>
          </p:cNvSpPr>
          <p:nvPr/>
        </p:nvSpPr>
        <p:spPr bwMode="auto">
          <a:xfrm>
            <a:off x="4091080" y="1203245"/>
            <a:ext cx="2626938" cy="843824"/>
          </a:xfrm>
          <a:custGeom>
            <a:avLst/>
            <a:gdLst>
              <a:gd name="T0" fmla="*/ 0 w 2540"/>
              <a:gd name="T1" fmla="*/ 749257 h 997"/>
              <a:gd name="T2" fmla="*/ 1396207 w 2540"/>
              <a:gd name="T3" fmla="*/ 0 h 997"/>
              <a:gd name="T4" fmla="*/ 2792413 w 2540"/>
              <a:gd name="T5" fmla="*/ 749257 h 997"/>
              <a:gd name="T6" fmla="*/ 1396207 w 2540"/>
              <a:gd name="T7" fmla="*/ 1497012 h 997"/>
              <a:gd name="T8" fmla="*/ 0 w 2540"/>
              <a:gd name="T9" fmla="*/ 749257 h 99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40" h="997">
                <a:moveTo>
                  <a:pt x="0" y="499"/>
                </a:moveTo>
                <a:lnTo>
                  <a:pt x="1270" y="0"/>
                </a:lnTo>
                <a:lnTo>
                  <a:pt x="2540" y="499"/>
                </a:lnTo>
                <a:lnTo>
                  <a:pt x="1270" y="997"/>
                </a:lnTo>
                <a:lnTo>
                  <a:pt x="0" y="499"/>
                </a:lnTo>
                <a:close/>
              </a:path>
            </a:pathLst>
          </a:custGeom>
          <a:gradFill>
            <a:gsLst>
              <a:gs pos="0">
                <a:srgbClr val="0033CC">
                  <a:lumMod val="0"/>
                </a:srgbClr>
              </a:gs>
              <a:gs pos="100000">
                <a:schemeClr val="accent2">
                  <a:shade val="67500"/>
                  <a:satMod val="115000"/>
                  <a:lumMod val="63000"/>
                  <a:lumOff val="37000"/>
                  <a:alpha val="43000"/>
                </a:schemeClr>
              </a:gs>
              <a:gs pos="100000">
                <a:schemeClr val="accent2">
                  <a:shade val="100000"/>
                  <a:satMod val="115000"/>
                </a:schemeClr>
              </a:gs>
            </a:gsLst>
            <a:lin ang="13500000" scaled="1"/>
          </a:gradFill>
          <a:ln>
            <a:solidFill>
              <a:schemeClr val="tx1"/>
            </a:solidFill>
            <a:headEnd/>
            <a:tailEnd/>
          </a:ln>
          <a:extLst/>
        </p:spPr>
        <p:style>
          <a:lnRef idx="1">
            <a:schemeClr val="accent5"/>
          </a:lnRef>
          <a:fillRef idx="2">
            <a:schemeClr val="accent5"/>
          </a:fillRef>
          <a:effectRef idx="1">
            <a:schemeClr val="accent5"/>
          </a:effectRef>
          <a:fontRef idx="minor">
            <a:schemeClr val="dk1"/>
          </a:fontRef>
        </p:style>
        <p:txBody>
          <a:bodyPr lIns="110880" tIns="288000" rIns="110880" bIns="180000"/>
          <a:lstStyle/>
          <a:p>
            <a:pPr algn="ctr"/>
            <a:r>
              <a:rPr lang="en-US" altLang="ko-KR" sz="1400" b="1" dirty="0" smtClean="0">
                <a:solidFill>
                  <a:schemeClr val="bg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Need actual market transaction price</a:t>
            </a:r>
            <a:endParaRPr lang="en-GB" sz="1400" b="1" dirty="0">
              <a:solidFill>
                <a:schemeClr val="bg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35333530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748853" y="206206"/>
            <a:ext cx="5396817"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Determining Reference </a:t>
            </a:r>
            <a:r>
              <a:rPr lang="en-US" altLang="ko-KR"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P</a:t>
            </a:r>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rice(goods/services)</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32" name="직선 연결선 31"/>
          <p:cNvCxnSpPr>
            <a:stCxn id="30" idx="3"/>
          </p:cNvCxnSpPr>
          <p:nvPr/>
        </p:nvCxnSpPr>
        <p:spPr>
          <a:xfrm flipV="1">
            <a:off x="6145670" y="412464"/>
            <a:ext cx="4657936" cy="361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6" name="직사각형 35"/>
          <p:cNvSpPr/>
          <p:nvPr/>
        </p:nvSpPr>
        <p:spPr>
          <a:xfrm>
            <a:off x="166255" y="171502"/>
            <a:ext cx="408079" cy="395275"/>
          </a:xfrm>
          <a:prstGeom prst="rect">
            <a:avLst/>
          </a:prstGeom>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lIns="110880" tIns="55440" rIns="110880" bIns="55440" rtlCol="0" anchor="ctr"/>
          <a:lstStyle/>
          <a:p>
            <a:pPr algn="ctr"/>
            <a:endParaRPr lang="ko-KR" altLang="en-US" dirty="0">
              <a:solidFill>
                <a:schemeClr val="tx1"/>
              </a:solidFill>
            </a:endParaRPr>
          </a:p>
        </p:txBody>
      </p:sp>
      <p:sp>
        <p:nvSpPr>
          <p:cNvPr id="31" name="위쪽 화살표 30"/>
          <p:cNvSpPr/>
          <p:nvPr/>
        </p:nvSpPr>
        <p:spPr>
          <a:xfrm>
            <a:off x="696605" y="663404"/>
            <a:ext cx="3444322" cy="4483374"/>
          </a:xfrm>
          <a:prstGeom prst="upArrow">
            <a:avLst>
              <a:gd name="adj1" fmla="val 72873"/>
              <a:gd name="adj2" fmla="val 20217"/>
            </a:avLst>
          </a:prstGeom>
          <a:noFill/>
          <a:ln>
            <a:solidFill>
              <a:schemeClr val="accent2">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chemeClr val="tx1"/>
              </a:solidFill>
              <a:latin typeface="서울남산체 M" pitchFamily="18" charset="-127"/>
              <a:ea typeface="서울남산체 M" pitchFamily="18" charset="-127"/>
            </a:endParaRPr>
          </a:p>
        </p:txBody>
      </p:sp>
      <p:sp>
        <p:nvSpPr>
          <p:cNvPr id="38" name="모서리가 둥근 직사각형 37"/>
          <p:cNvSpPr/>
          <p:nvPr/>
        </p:nvSpPr>
        <p:spPr>
          <a:xfrm>
            <a:off x="1299767" y="973498"/>
            <a:ext cx="2207623"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Considering factors for determining reference price</a:t>
            </a:r>
            <a:endParaRPr lang="ko-KR" altLang="en-US" sz="1300" dirty="0" smtClean="0">
              <a:solidFill>
                <a:srgbClr val="0033CC"/>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cxnSp>
        <p:nvCxnSpPr>
          <p:cNvPr id="33" name="직선 연결선 32"/>
          <p:cNvCxnSpPr/>
          <p:nvPr/>
        </p:nvCxnSpPr>
        <p:spPr>
          <a:xfrm>
            <a:off x="1306496" y="1447842"/>
            <a:ext cx="2213968" cy="0"/>
          </a:xfrm>
          <a:prstGeom prst="line">
            <a:avLst/>
          </a:prstGeom>
          <a:ln w="9525">
            <a:solidFill>
              <a:srgbClr val="C00000"/>
            </a:solidFill>
            <a:prstDash val="lgDash"/>
          </a:ln>
        </p:spPr>
        <p:style>
          <a:lnRef idx="1">
            <a:schemeClr val="accent1"/>
          </a:lnRef>
          <a:fillRef idx="0">
            <a:schemeClr val="accent1"/>
          </a:fillRef>
          <a:effectRef idx="0">
            <a:schemeClr val="accent1"/>
          </a:effectRef>
          <a:fontRef idx="minor">
            <a:schemeClr val="tx1"/>
          </a:fontRef>
        </p:style>
      </p:cxnSp>
      <p:grpSp>
        <p:nvGrpSpPr>
          <p:cNvPr id="7" name="그룹 6"/>
          <p:cNvGrpSpPr/>
          <p:nvPr/>
        </p:nvGrpSpPr>
        <p:grpSpPr>
          <a:xfrm>
            <a:off x="1114018" y="1580840"/>
            <a:ext cx="2553817" cy="492124"/>
            <a:chOff x="1571188" y="1835549"/>
            <a:chExt cx="2553817" cy="492124"/>
          </a:xfrm>
        </p:grpSpPr>
        <p:sp>
          <p:nvSpPr>
            <p:cNvPr id="47" name="직사각형 46"/>
            <p:cNvSpPr/>
            <p:nvPr/>
          </p:nvSpPr>
          <p:spPr>
            <a:xfrm>
              <a:off x="1758929" y="1835549"/>
              <a:ext cx="2218705" cy="492124"/>
            </a:xfrm>
            <a:prstGeom prst="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0" name="모서리가 둥근 직사각형 39"/>
            <p:cNvSpPr/>
            <p:nvPr/>
          </p:nvSpPr>
          <p:spPr>
            <a:xfrm>
              <a:off x="1571188" y="1891503"/>
              <a:ext cx="889000"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1.</a:t>
              </a:r>
              <a:endParaRPr lang="ko-KR" altLang="en-US" sz="13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6" name="모서리가 둥근 직사각형 45"/>
            <p:cNvSpPr/>
            <p:nvPr/>
          </p:nvSpPr>
          <p:spPr>
            <a:xfrm>
              <a:off x="2064702" y="1886997"/>
              <a:ext cx="2060303" cy="315014"/>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Actual market price</a:t>
              </a:r>
              <a:endParaRPr lang="ko-KR" altLang="en-US"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grpSp>
      <p:sp>
        <p:nvSpPr>
          <p:cNvPr id="49" name="직사각형 48"/>
          <p:cNvSpPr/>
          <p:nvPr/>
        </p:nvSpPr>
        <p:spPr>
          <a:xfrm>
            <a:off x="1303946" y="2307968"/>
            <a:ext cx="2223049" cy="492124"/>
          </a:xfrm>
          <a:prstGeom prst="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0" name="모서리가 둥근 직사각형 49"/>
          <p:cNvSpPr/>
          <p:nvPr/>
        </p:nvSpPr>
        <p:spPr>
          <a:xfrm>
            <a:off x="1116205" y="2363922"/>
            <a:ext cx="889000"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2.</a:t>
            </a:r>
            <a:endParaRPr lang="ko-KR" altLang="en-US" sz="13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1" name="모서리가 둥근 직사각형 50"/>
          <p:cNvSpPr/>
          <p:nvPr/>
        </p:nvSpPr>
        <p:spPr>
          <a:xfrm>
            <a:off x="1550562" y="2413596"/>
            <a:ext cx="2096920" cy="26773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Calculate materials costs</a:t>
            </a:r>
            <a:endParaRPr lang="ko-KR" altLang="en-US"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4" name="직사각형 53"/>
          <p:cNvSpPr/>
          <p:nvPr/>
        </p:nvSpPr>
        <p:spPr>
          <a:xfrm>
            <a:off x="1303946" y="3039440"/>
            <a:ext cx="2223049" cy="492124"/>
          </a:xfrm>
          <a:prstGeom prst="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5" name="모서리가 둥근 직사각형 54"/>
          <p:cNvSpPr/>
          <p:nvPr/>
        </p:nvSpPr>
        <p:spPr>
          <a:xfrm>
            <a:off x="1116205" y="3095394"/>
            <a:ext cx="889000"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t>
            </a:r>
            <a:endParaRPr lang="ko-KR" altLang="en-US" sz="13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7" name="모서리가 둥근 직사각형 56"/>
          <p:cNvSpPr/>
          <p:nvPr/>
        </p:nvSpPr>
        <p:spPr>
          <a:xfrm>
            <a:off x="1571555" y="3132418"/>
            <a:ext cx="1413027"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Appraisal price</a:t>
            </a:r>
            <a:endParaRPr lang="ko-KR" altLang="en-US"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5" name="직사각형 64"/>
          <p:cNvSpPr/>
          <p:nvPr/>
        </p:nvSpPr>
        <p:spPr>
          <a:xfrm>
            <a:off x="1293072" y="3753506"/>
            <a:ext cx="2227392" cy="492124"/>
          </a:xfrm>
          <a:prstGeom prst="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6" name="모서리가 둥근 직사각형 65"/>
          <p:cNvSpPr/>
          <p:nvPr/>
        </p:nvSpPr>
        <p:spPr>
          <a:xfrm>
            <a:off x="1066144" y="3809460"/>
            <a:ext cx="889000"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3.</a:t>
            </a:r>
            <a:endParaRPr lang="ko-KR" altLang="en-US" sz="13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7" name="모서리가 둥근 직사각형 66"/>
          <p:cNvSpPr/>
          <p:nvPr/>
        </p:nvSpPr>
        <p:spPr>
          <a:xfrm>
            <a:off x="1407942" y="3827575"/>
            <a:ext cx="2288879"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Transaction price</a:t>
            </a:r>
          </a:p>
          <a:p>
            <a:pPr algn="ctr" latinLnBrk="0"/>
            <a:r>
              <a:rPr lang="en-US" altLang="ko-KR"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(similar products)</a:t>
            </a:r>
            <a:endParaRPr lang="ko-KR" altLang="en-US"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9" name="직사각형 68"/>
          <p:cNvSpPr/>
          <p:nvPr/>
        </p:nvSpPr>
        <p:spPr>
          <a:xfrm>
            <a:off x="1288727" y="4447979"/>
            <a:ext cx="2231737" cy="492124"/>
          </a:xfrm>
          <a:prstGeom prst="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0" name="모서리가 둥근 직사각형 69"/>
          <p:cNvSpPr/>
          <p:nvPr/>
        </p:nvSpPr>
        <p:spPr>
          <a:xfrm>
            <a:off x="1061800" y="4503933"/>
            <a:ext cx="889000"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4</a:t>
            </a:r>
            <a:r>
              <a:rPr lang="en-US" altLang="ko-KR" sz="13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t>
            </a:r>
            <a:endParaRPr lang="ko-KR" altLang="en-US" sz="13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71" name="모서리가 둥근 직사각형 70"/>
          <p:cNvSpPr/>
          <p:nvPr/>
        </p:nvSpPr>
        <p:spPr>
          <a:xfrm>
            <a:off x="1536194" y="4536150"/>
            <a:ext cx="1548633"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Quotation price</a:t>
            </a:r>
            <a:endParaRPr lang="ko-KR" altLang="en-US" sz="1300" dirty="0" smtClean="0">
              <a:solidFill>
                <a:srgbClr val="4B2933"/>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72" name="모서리가 둥근 직사각형 71"/>
          <p:cNvSpPr/>
          <p:nvPr/>
        </p:nvSpPr>
        <p:spPr>
          <a:xfrm>
            <a:off x="4500608" y="1638978"/>
            <a:ext cx="2213693" cy="380347"/>
          </a:xfrm>
          <a:prstGeom prst="roundRect">
            <a:avLst>
              <a:gd name="adj" fmla="val 10198"/>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If reasonable market transaction  is made</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73" name="직선 연결선 72"/>
          <p:cNvCxnSpPr/>
          <p:nvPr/>
        </p:nvCxnSpPr>
        <p:spPr>
          <a:xfrm>
            <a:off x="1321745" y="2181501"/>
            <a:ext cx="2213968" cy="0"/>
          </a:xfrm>
          <a:prstGeom prst="line">
            <a:avLst/>
          </a:prstGeom>
          <a:ln w="9525">
            <a:solidFill>
              <a:srgbClr val="C00000"/>
            </a:solidFill>
            <a:prstDash val="lgDash"/>
          </a:ln>
        </p:spPr>
        <p:style>
          <a:lnRef idx="1">
            <a:schemeClr val="accent1"/>
          </a:lnRef>
          <a:fillRef idx="0">
            <a:schemeClr val="accent1"/>
          </a:fillRef>
          <a:effectRef idx="0">
            <a:schemeClr val="accent1"/>
          </a:effectRef>
          <a:fontRef idx="minor">
            <a:schemeClr val="tx1"/>
          </a:fontRef>
        </p:style>
      </p:cxnSp>
      <p:cxnSp>
        <p:nvCxnSpPr>
          <p:cNvPr id="74" name="직선 연결선 73"/>
          <p:cNvCxnSpPr/>
          <p:nvPr/>
        </p:nvCxnSpPr>
        <p:spPr>
          <a:xfrm>
            <a:off x="1317401" y="2915160"/>
            <a:ext cx="2213968" cy="0"/>
          </a:xfrm>
          <a:prstGeom prst="line">
            <a:avLst/>
          </a:prstGeom>
          <a:ln w="9525">
            <a:solidFill>
              <a:srgbClr val="C00000"/>
            </a:solidFill>
            <a:prstDash val="lgDash"/>
          </a:ln>
        </p:spPr>
        <p:style>
          <a:lnRef idx="1">
            <a:schemeClr val="accent1"/>
          </a:lnRef>
          <a:fillRef idx="0">
            <a:schemeClr val="accent1"/>
          </a:fillRef>
          <a:effectRef idx="0">
            <a:schemeClr val="accent1"/>
          </a:effectRef>
          <a:fontRef idx="minor">
            <a:schemeClr val="tx1"/>
          </a:fontRef>
        </p:style>
      </p:cxnSp>
      <p:cxnSp>
        <p:nvCxnSpPr>
          <p:cNvPr id="75" name="직선 연결선 74"/>
          <p:cNvCxnSpPr/>
          <p:nvPr/>
        </p:nvCxnSpPr>
        <p:spPr>
          <a:xfrm>
            <a:off x="1299995" y="3642288"/>
            <a:ext cx="2213968" cy="0"/>
          </a:xfrm>
          <a:prstGeom prst="line">
            <a:avLst/>
          </a:prstGeom>
          <a:ln w="9525">
            <a:solidFill>
              <a:srgbClr val="C00000"/>
            </a:solidFill>
            <a:prstDash val="lgDash"/>
          </a:ln>
        </p:spPr>
        <p:style>
          <a:lnRef idx="1">
            <a:schemeClr val="accent1"/>
          </a:lnRef>
          <a:fillRef idx="0">
            <a:schemeClr val="accent1"/>
          </a:fillRef>
          <a:effectRef idx="0">
            <a:schemeClr val="accent1"/>
          </a:effectRef>
          <a:fontRef idx="minor">
            <a:schemeClr val="tx1"/>
          </a:fontRef>
        </p:style>
      </p:cxnSp>
      <p:cxnSp>
        <p:nvCxnSpPr>
          <p:cNvPr id="76" name="직선 연결선 75"/>
          <p:cNvCxnSpPr/>
          <p:nvPr/>
        </p:nvCxnSpPr>
        <p:spPr>
          <a:xfrm>
            <a:off x="1315244" y="4336761"/>
            <a:ext cx="2213968" cy="0"/>
          </a:xfrm>
          <a:prstGeom prst="line">
            <a:avLst/>
          </a:prstGeom>
          <a:ln w="9525">
            <a:solidFill>
              <a:srgbClr val="C00000"/>
            </a:solidFill>
            <a:prstDash val="lgDash"/>
          </a:ln>
        </p:spPr>
        <p:style>
          <a:lnRef idx="1">
            <a:schemeClr val="accent1"/>
          </a:lnRef>
          <a:fillRef idx="0">
            <a:schemeClr val="accent1"/>
          </a:fillRef>
          <a:effectRef idx="0">
            <a:schemeClr val="accent1"/>
          </a:effectRef>
          <a:fontRef idx="minor">
            <a:schemeClr val="tx1"/>
          </a:fontRef>
        </p:style>
      </p:cxnSp>
      <p:sp>
        <p:nvSpPr>
          <p:cNvPr id="8" name="오른쪽 화살표 7"/>
          <p:cNvSpPr/>
          <p:nvPr/>
        </p:nvSpPr>
        <p:spPr>
          <a:xfrm>
            <a:off x="3781744" y="1736304"/>
            <a:ext cx="496388" cy="170893"/>
          </a:xfrm>
          <a:prstGeom prst="rightArrow">
            <a:avLst>
              <a:gd name="adj1" fmla="val 50000"/>
              <a:gd name="adj2" fmla="val 34712"/>
            </a:avLst>
          </a:prstGeom>
          <a:gradFill flip="none" rotWithShape="1">
            <a:gsLst>
              <a:gs pos="0">
                <a:schemeClr val="accent6">
                  <a:tint val="66000"/>
                  <a:satMod val="160000"/>
                  <a:lumMod val="38000"/>
                </a:schemeClr>
              </a:gs>
              <a:gs pos="65000">
                <a:schemeClr val="accent6">
                  <a:lumMod val="50000"/>
                  <a:tint val="44500"/>
                  <a:satMod val="160000"/>
                </a:schemeClr>
              </a:gs>
              <a:gs pos="100000">
                <a:schemeClr val="accent6">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cxnSp>
        <p:nvCxnSpPr>
          <p:cNvPr id="10" name="직선 화살표 연결선 9"/>
          <p:cNvCxnSpPr/>
          <p:nvPr/>
        </p:nvCxnSpPr>
        <p:spPr>
          <a:xfrm>
            <a:off x="6851520" y="1829151"/>
            <a:ext cx="182880" cy="0"/>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77" name="모서리가 둥근 직사각형 76"/>
          <p:cNvSpPr/>
          <p:nvPr/>
        </p:nvSpPr>
        <p:spPr>
          <a:xfrm>
            <a:off x="7148309" y="1636728"/>
            <a:ext cx="3021125" cy="380347"/>
          </a:xfrm>
          <a:prstGeom prst="roundRect">
            <a:avLst>
              <a:gd name="adj" fmla="val 10198"/>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Actual transaction price from tax invoice price, receipts etc.</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8" name="모서리가 둥근 직사각형 77"/>
          <p:cNvSpPr/>
          <p:nvPr/>
        </p:nvSpPr>
        <p:spPr>
          <a:xfrm>
            <a:off x="4502795" y="2353044"/>
            <a:ext cx="2213693" cy="380347"/>
          </a:xfrm>
          <a:prstGeom prst="roundRect">
            <a:avLst>
              <a:gd name="adj" fmla="val 10198"/>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For new developed products, specialized products</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9" name="오른쪽 화살표 78"/>
          <p:cNvSpPr/>
          <p:nvPr/>
        </p:nvSpPr>
        <p:spPr>
          <a:xfrm>
            <a:off x="3783931" y="2450370"/>
            <a:ext cx="496388" cy="170893"/>
          </a:xfrm>
          <a:prstGeom prst="rightArrow">
            <a:avLst>
              <a:gd name="adj1" fmla="val 50000"/>
              <a:gd name="adj2" fmla="val 34712"/>
            </a:avLst>
          </a:prstGeom>
          <a:gradFill flip="none" rotWithShape="1">
            <a:gsLst>
              <a:gs pos="0">
                <a:schemeClr val="accent6">
                  <a:tint val="66000"/>
                  <a:satMod val="160000"/>
                  <a:lumMod val="38000"/>
                </a:schemeClr>
              </a:gs>
              <a:gs pos="65000">
                <a:schemeClr val="accent6">
                  <a:lumMod val="50000"/>
                  <a:tint val="44500"/>
                  <a:satMod val="160000"/>
                </a:schemeClr>
              </a:gs>
              <a:gs pos="100000">
                <a:schemeClr val="accent6">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cxnSp>
        <p:nvCxnSpPr>
          <p:cNvPr id="80" name="직선 화살표 연결선 79"/>
          <p:cNvCxnSpPr/>
          <p:nvPr/>
        </p:nvCxnSpPr>
        <p:spPr>
          <a:xfrm>
            <a:off x="6853707" y="2543217"/>
            <a:ext cx="182880" cy="0"/>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1" name="모서리가 둥근 직사각형 80"/>
          <p:cNvSpPr/>
          <p:nvPr/>
        </p:nvSpPr>
        <p:spPr>
          <a:xfrm>
            <a:off x="7150496" y="2350794"/>
            <a:ext cx="3021125" cy="380347"/>
          </a:xfrm>
          <a:prstGeom prst="roundRect">
            <a:avLst>
              <a:gd name="adj" fmla="val 10198"/>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Contract official, price announced by govt. authorities</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2" name="모서리가 둥근 직사각형 81"/>
          <p:cNvSpPr/>
          <p:nvPr/>
        </p:nvSpPr>
        <p:spPr>
          <a:xfrm>
            <a:off x="4498451" y="3818175"/>
            <a:ext cx="3927092" cy="380347"/>
          </a:xfrm>
          <a:prstGeom prst="roundRect">
            <a:avLst>
              <a:gd name="adj" fmla="val 10198"/>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Market price of goods that have similar function and use</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3" name="오른쪽 화살표 82"/>
          <p:cNvSpPr/>
          <p:nvPr/>
        </p:nvSpPr>
        <p:spPr>
          <a:xfrm>
            <a:off x="3779587" y="3915501"/>
            <a:ext cx="496388" cy="170893"/>
          </a:xfrm>
          <a:prstGeom prst="rightArrow">
            <a:avLst>
              <a:gd name="adj1" fmla="val 50000"/>
              <a:gd name="adj2" fmla="val 34712"/>
            </a:avLst>
          </a:prstGeom>
          <a:gradFill flip="none" rotWithShape="1">
            <a:gsLst>
              <a:gs pos="0">
                <a:schemeClr val="accent6">
                  <a:tint val="66000"/>
                  <a:satMod val="160000"/>
                  <a:lumMod val="38000"/>
                </a:schemeClr>
              </a:gs>
              <a:gs pos="65000">
                <a:schemeClr val="accent6">
                  <a:lumMod val="50000"/>
                  <a:tint val="44500"/>
                  <a:satMod val="160000"/>
                </a:schemeClr>
              </a:gs>
              <a:gs pos="100000">
                <a:schemeClr val="accent6">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6" name="모서리가 둥근 직사각형 85"/>
          <p:cNvSpPr/>
          <p:nvPr/>
        </p:nvSpPr>
        <p:spPr>
          <a:xfrm>
            <a:off x="4500638" y="4493055"/>
            <a:ext cx="2213693" cy="380347"/>
          </a:xfrm>
          <a:prstGeom prst="roundRect">
            <a:avLst>
              <a:gd name="adj" fmla="val 10198"/>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Quotation of concerning year</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7" name="오른쪽 화살표 86"/>
          <p:cNvSpPr/>
          <p:nvPr/>
        </p:nvSpPr>
        <p:spPr>
          <a:xfrm>
            <a:off x="3781774" y="4590381"/>
            <a:ext cx="496388" cy="170893"/>
          </a:xfrm>
          <a:prstGeom prst="rightArrow">
            <a:avLst>
              <a:gd name="adj1" fmla="val 50000"/>
              <a:gd name="adj2" fmla="val 34712"/>
            </a:avLst>
          </a:prstGeom>
          <a:gradFill flip="none" rotWithShape="1">
            <a:gsLst>
              <a:gs pos="0">
                <a:schemeClr val="accent6">
                  <a:tint val="66000"/>
                  <a:satMod val="160000"/>
                  <a:lumMod val="38000"/>
                </a:schemeClr>
              </a:gs>
              <a:gs pos="65000">
                <a:schemeClr val="accent6">
                  <a:lumMod val="50000"/>
                  <a:tint val="44500"/>
                  <a:satMod val="160000"/>
                </a:schemeClr>
              </a:gs>
              <a:gs pos="100000">
                <a:schemeClr val="accent6">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cxnSp>
        <p:nvCxnSpPr>
          <p:cNvPr id="88" name="직선 화살표 연결선 87"/>
          <p:cNvCxnSpPr/>
          <p:nvPr/>
        </p:nvCxnSpPr>
        <p:spPr>
          <a:xfrm>
            <a:off x="6851550" y="4683228"/>
            <a:ext cx="182880" cy="0"/>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9" name="모서리가 둥근 직사각형 88"/>
          <p:cNvSpPr/>
          <p:nvPr/>
        </p:nvSpPr>
        <p:spPr>
          <a:xfrm>
            <a:off x="7148339" y="4490805"/>
            <a:ext cx="3021125" cy="380347"/>
          </a:xfrm>
          <a:prstGeom prst="roundRect">
            <a:avLst>
              <a:gd name="adj" fmla="val 10198"/>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marL="105719" indent="-105719" algn="ctr">
              <a:spcBef>
                <a:spcPct val="20000"/>
              </a:spcBef>
              <a:buClr>
                <a:schemeClr val="folHlink"/>
              </a:buClr>
            </a:pPr>
            <a:r>
              <a:rPr lang="en-US" altLang="ko-KR" sz="1300" dirty="0" smtClean="0">
                <a:solidFill>
                  <a:srgbClr val="0033CC"/>
                </a:solidFill>
                <a:latin typeface="Arial" panose="020B0604020202020204" pitchFamily="34" charset="0"/>
                <a:ea typeface="서울남산체 M" panose="02020603020101020101" pitchFamily="18" charset="-127"/>
                <a:cs typeface="Arial" panose="020B0604020202020204" pitchFamily="34" charset="0"/>
              </a:rPr>
              <a:t>Contractor, Third Party</a:t>
            </a:r>
            <a:endParaRPr lang="ko-KR" altLang="en-US" sz="1300" dirty="0">
              <a:solidFill>
                <a:srgbClr val="0033C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0" name="모서리가 둥근 직사각형 89"/>
          <p:cNvSpPr/>
          <p:nvPr/>
        </p:nvSpPr>
        <p:spPr>
          <a:xfrm>
            <a:off x="4500638" y="3095421"/>
            <a:ext cx="2213693" cy="380347"/>
          </a:xfrm>
          <a:prstGeom prst="roundRect">
            <a:avLst>
              <a:gd name="adj" fmla="val 10198"/>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Tax revenue</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1" name="오른쪽 화살표 90"/>
          <p:cNvSpPr/>
          <p:nvPr/>
        </p:nvSpPr>
        <p:spPr>
          <a:xfrm>
            <a:off x="3781774" y="3192747"/>
            <a:ext cx="496388" cy="170893"/>
          </a:xfrm>
          <a:prstGeom prst="rightArrow">
            <a:avLst>
              <a:gd name="adj1" fmla="val 50000"/>
              <a:gd name="adj2" fmla="val 34712"/>
            </a:avLst>
          </a:prstGeom>
          <a:gradFill flip="none" rotWithShape="1">
            <a:gsLst>
              <a:gs pos="0">
                <a:schemeClr val="accent6">
                  <a:tint val="66000"/>
                  <a:satMod val="160000"/>
                  <a:lumMod val="38000"/>
                </a:schemeClr>
              </a:gs>
              <a:gs pos="65000">
                <a:schemeClr val="accent6">
                  <a:lumMod val="50000"/>
                  <a:tint val="44500"/>
                  <a:satMod val="160000"/>
                </a:schemeClr>
              </a:gs>
              <a:gs pos="100000">
                <a:schemeClr val="accent6">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cxnSp>
        <p:nvCxnSpPr>
          <p:cNvPr id="92" name="직선 화살표 연결선 91"/>
          <p:cNvCxnSpPr/>
          <p:nvPr/>
        </p:nvCxnSpPr>
        <p:spPr>
          <a:xfrm>
            <a:off x="6851550" y="3285594"/>
            <a:ext cx="182880" cy="0"/>
          </a:xfrm>
          <a:prstGeom prst="straightConnector1">
            <a:avLst/>
          </a:prstGeom>
          <a:ln>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93" name="모서리가 둥근 직사각형 92"/>
          <p:cNvSpPr/>
          <p:nvPr/>
        </p:nvSpPr>
        <p:spPr>
          <a:xfrm>
            <a:off x="7148339" y="3093171"/>
            <a:ext cx="3021125" cy="380347"/>
          </a:xfrm>
          <a:prstGeom prst="roundRect">
            <a:avLst>
              <a:gd name="adj" fmla="val 10198"/>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ko-KR" sz="13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Appraisal authorities</a:t>
            </a:r>
            <a:endParaRPr lang="ko-KR" altLang="en-US" sz="13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4" name="모서리가 둥근 직사각형 93"/>
          <p:cNvSpPr/>
          <p:nvPr/>
        </p:nvSpPr>
        <p:spPr>
          <a:xfrm>
            <a:off x="990500" y="5296916"/>
            <a:ext cx="9088071" cy="1717728"/>
          </a:xfrm>
          <a:prstGeom prst="roundRect">
            <a:avLst>
              <a:gd name="adj" fmla="val 3363"/>
            </a:avLst>
          </a:prstGeom>
          <a:ln w="12700">
            <a:solidFill>
              <a:schemeClr val="tx1"/>
            </a:solidFill>
            <a:prstDash val="dash"/>
          </a:ln>
          <a:effectLst/>
        </p:spPr>
        <p:style>
          <a:lnRef idx="1">
            <a:schemeClr val="accent1"/>
          </a:lnRef>
          <a:fillRef idx="1003">
            <a:schemeClr val="lt1"/>
          </a:fillRef>
          <a:effectRef idx="1">
            <a:schemeClr val="accent1"/>
          </a:effectRef>
          <a:fontRef idx="minor">
            <a:schemeClr val="dk1"/>
          </a:fontRef>
        </p:style>
        <p:txBody>
          <a:bodyPr rtlCol="0" anchor="ctr"/>
          <a:lstStyle/>
          <a:p>
            <a:pPr fontAlgn="base"/>
            <a:r>
              <a:rPr lang="en-US" altLang="ko-KR" sz="13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‘Enforcement Decree of State </a:t>
            </a:r>
            <a:r>
              <a:rPr lang="en-US" altLang="ko-KR" sz="1300" dirty="0">
                <a:solidFill>
                  <a:srgbClr val="C00000"/>
                </a:solidFill>
                <a:latin typeface="Arial" panose="020B0604020202020204" pitchFamily="34" charset="0"/>
                <a:ea typeface="서울남산체 M" panose="02020603020101020101" pitchFamily="18" charset="-127"/>
                <a:cs typeface="Arial" panose="020B0604020202020204" pitchFamily="34" charset="0"/>
              </a:rPr>
              <a:t>C</a:t>
            </a:r>
            <a:r>
              <a:rPr lang="en-US" altLang="ko-KR" sz="13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ontract </a:t>
            </a:r>
            <a:r>
              <a:rPr lang="en-US" altLang="ko-KR" sz="1300" dirty="0">
                <a:solidFill>
                  <a:srgbClr val="C00000"/>
                </a:solidFill>
                <a:latin typeface="Arial" panose="020B0604020202020204" pitchFamily="34" charset="0"/>
                <a:ea typeface="서울남산체 M" panose="02020603020101020101" pitchFamily="18" charset="-127"/>
                <a:cs typeface="Arial" panose="020B0604020202020204" pitchFamily="34" charset="0"/>
              </a:rPr>
              <a:t>A</a:t>
            </a:r>
            <a:r>
              <a:rPr lang="en-US" altLang="ko-KR" sz="13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ct </a:t>
            </a:r>
            <a:r>
              <a:rPr lang="en-US" altLang="ko-KR" sz="1300" dirty="0">
                <a:solidFill>
                  <a:srgbClr val="C00000"/>
                </a:solidFill>
                <a:latin typeface="Arial" panose="020B0604020202020204" pitchFamily="34" charset="0"/>
                <a:ea typeface="서울남산체 M" panose="02020603020101020101" pitchFamily="18" charset="-127"/>
                <a:cs typeface="Arial" panose="020B0604020202020204" pitchFamily="34" charset="0"/>
              </a:rPr>
              <a:t>A</a:t>
            </a:r>
            <a:r>
              <a:rPr lang="en-US" altLang="ko-KR" sz="13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rticle 9(Criteria for determining reference price) </a:t>
            </a:r>
            <a:r>
              <a:rPr lang="ko-KR" altLang="en-US" sz="1300" dirty="0" smtClean="0">
                <a:latin typeface="Arial" panose="020B0604020202020204" pitchFamily="34" charset="0"/>
                <a:ea typeface="서울남산체 M" panose="02020603020101020101" pitchFamily="18" charset="-127"/>
                <a:cs typeface="Arial" panose="020B0604020202020204" pitchFamily="34" charset="0"/>
              </a:rPr>
              <a:t>①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a:t>
            </a:r>
            <a:r>
              <a:rPr lang="ko-KR" altLang="en-US" sz="1300" dirty="0" smtClean="0">
                <a:latin typeface="Arial" panose="020B0604020202020204" pitchFamily="34" charset="0"/>
                <a:ea typeface="서울남산체 M" panose="02020603020101020101" pitchFamily="18" charset="-127"/>
                <a:cs typeface="Arial" panose="020B0604020202020204" pitchFamily="34" charset="0"/>
              </a:rPr>
              <a:t> </a:t>
            </a:r>
            <a:r>
              <a:rPr lang="en-US" altLang="ko-KR" sz="1300" dirty="0">
                <a:latin typeface="Arial" panose="020B0604020202020204" pitchFamily="34" charset="0"/>
                <a:ea typeface="서울남산체 M" panose="02020603020101020101" pitchFamily="18" charset="-127"/>
                <a:cs typeface="Arial" panose="020B0604020202020204" pitchFamily="34" charset="0"/>
              </a:rPr>
              <a:t>shall determine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reference </a:t>
            </a:r>
            <a:r>
              <a:rPr lang="en-US" altLang="ko-KR" sz="1300" dirty="0">
                <a:latin typeface="Arial" panose="020B0604020202020204" pitchFamily="34" charset="0"/>
                <a:ea typeface="서울남산체 M" panose="02020603020101020101" pitchFamily="18" charset="-127"/>
                <a:cs typeface="Arial" panose="020B0604020202020204" pitchFamily="34" charset="0"/>
              </a:rPr>
              <a:t>price based on any of the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following price</a:t>
            </a:r>
            <a:endParaRPr lang="ko-KR" altLang="en-US" sz="1300" dirty="0" smtClean="0">
              <a:latin typeface="Arial" panose="020B0604020202020204" pitchFamily="34" charset="0"/>
              <a:ea typeface="서울남산체 M" panose="02020603020101020101" pitchFamily="18" charset="-127"/>
              <a:cs typeface="Arial" panose="020B0604020202020204" pitchFamily="34" charset="0"/>
            </a:endParaRPr>
          </a:p>
          <a:p>
            <a:pPr fontAlgn="base"/>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 1</a:t>
            </a:r>
            <a:r>
              <a:rPr lang="en-US" altLang="ko-KR" sz="1300" dirty="0">
                <a:latin typeface="Arial" panose="020B0604020202020204" pitchFamily="34" charset="0"/>
                <a:ea typeface="서울남산체 M" panose="02020603020101020101" pitchFamily="18" charset="-127"/>
                <a:cs typeface="Arial" panose="020B0604020202020204" pitchFamily="34" charset="0"/>
              </a:rPr>
              <a:t>. The price of actual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transactions </a:t>
            </a:r>
            <a:r>
              <a:rPr lang="en-US" altLang="ko-KR" sz="1300" dirty="0">
                <a:latin typeface="Arial" panose="020B0604020202020204" pitchFamily="34" charset="0"/>
                <a:ea typeface="서울남산체 M" panose="02020603020101020101" pitchFamily="18" charset="-127"/>
                <a:cs typeface="Arial" panose="020B0604020202020204" pitchFamily="34" charset="0"/>
              </a:rPr>
              <a:t>if reasonable transactions have been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made</a:t>
            </a:r>
            <a:endParaRPr lang="ko-KR" altLang="en-US" sz="1300" dirty="0" smtClean="0">
              <a:latin typeface="Arial" panose="020B0604020202020204" pitchFamily="34" charset="0"/>
              <a:ea typeface="서울남산체 M" panose="02020603020101020101" pitchFamily="18" charset="-127"/>
              <a:cs typeface="Arial" panose="020B0604020202020204" pitchFamily="34" charset="0"/>
            </a:endParaRPr>
          </a:p>
          <a:p>
            <a:pPr fontAlgn="base"/>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 2</a:t>
            </a:r>
            <a:r>
              <a:rPr lang="en-US" altLang="ko-KR" sz="1300" dirty="0">
                <a:latin typeface="Arial" panose="020B0604020202020204" pitchFamily="34" charset="0"/>
                <a:ea typeface="서울남산체 M" panose="02020603020101020101" pitchFamily="18" charset="-127"/>
                <a:cs typeface="Arial" panose="020B0604020202020204" pitchFamily="34" charset="0"/>
              </a:rPr>
              <a:t>. The price calculated by cost accounting where no reasonable price of actual transactions exists due to the nature of the contract, such as a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newly </a:t>
            </a:r>
            <a:r>
              <a:rPr lang="en-US" altLang="ko-KR" sz="1300" dirty="0">
                <a:latin typeface="Arial" panose="020B0604020202020204" pitchFamily="34" charset="0"/>
                <a:ea typeface="서울남산체 M" panose="02020603020101020101" pitchFamily="18" charset="-127"/>
                <a:cs typeface="Arial" panose="020B0604020202020204" pitchFamily="34" charset="0"/>
              </a:rPr>
              <a:t>developed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product/product </a:t>
            </a:r>
            <a:r>
              <a:rPr lang="en-US" altLang="ko-KR" sz="1300" dirty="0">
                <a:latin typeface="Arial" panose="020B0604020202020204" pitchFamily="34" charset="0"/>
                <a:ea typeface="서울남산체 M" panose="02020603020101020101" pitchFamily="18" charset="-127"/>
                <a:cs typeface="Arial" panose="020B0604020202020204" pitchFamily="34" charset="0"/>
              </a:rPr>
              <a:t>with special specifications or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special </a:t>
            </a:r>
            <a:r>
              <a:rPr lang="en-US" altLang="ko-KR" sz="1300" dirty="0">
                <a:latin typeface="Arial" panose="020B0604020202020204" pitchFamily="34" charset="0"/>
                <a:ea typeface="서울남산체 M" panose="02020603020101020101" pitchFamily="18" charset="-127"/>
                <a:cs typeface="Arial" panose="020B0604020202020204" pitchFamily="34" charset="0"/>
              </a:rPr>
              <a:t>construction works or services</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  </a:t>
            </a:r>
            <a:endParaRPr lang="ko-KR" altLang="en-US" sz="1300" dirty="0">
              <a:latin typeface="Arial" panose="020B0604020202020204" pitchFamily="34" charset="0"/>
              <a:ea typeface="서울남산체 M" panose="02020603020101020101" pitchFamily="18" charset="-127"/>
              <a:cs typeface="Arial" panose="020B0604020202020204" pitchFamily="34" charset="0"/>
            </a:endParaRPr>
          </a:p>
          <a:p>
            <a:pPr fontAlgn="base"/>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 4</a:t>
            </a:r>
            <a:r>
              <a:rPr lang="en-US" altLang="ko-KR" sz="1300" dirty="0">
                <a:latin typeface="Arial" panose="020B0604020202020204" pitchFamily="34" charset="0"/>
                <a:ea typeface="서울남산체 M" panose="02020603020101020101" pitchFamily="18" charset="-127"/>
                <a:cs typeface="Arial" panose="020B0604020202020204" pitchFamily="34" charset="0"/>
              </a:rPr>
              <a:t>. The appraised price or the price of actual transactions of similar goods, construction works, or services, or a quoted price, where it is impracticable to apply the price specified in any provision of subparagraphs 1 through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3.</a:t>
            </a:r>
          </a:p>
        </p:txBody>
      </p:sp>
    </p:spTree>
    <p:extLst>
      <p:ext uri="{BB962C8B-B14F-4D97-AF65-F5344CB8AC3E}">
        <p14:creationId xmlns:p14="http://schemas.microsoft.com/office/powerpoint/2010/main" val="282432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94"/>
          <p:cNvSpPr>
            <a:spLocks noChangeArrowheads="1"/>
          </p:cNvSpPr>
          <p:nvPr>
            <p:custDataLst>
              <p:tags r:id="rId1"/>
            </p:custDataLst>
          </p:nvPr>
        </p:nvSpPr>
        <p:spPr bwMode="blackWhite">
          <a:xfrm>
            <a:off x="1071158" y="2588338"/>
            <a:ext cx="1562664" cy="366466"/>
          </a:xfrm>
          <a:prstGeom prst="roundRect">
            <a:avLst>
              <a:gd name="adj" fmla="val 8781"/>
            </a:avLst>
          </a:prstGeom>
          <a:gradFill flip="none" rotWithShape="1">
            <a:gsLst>
              <a:gs pos="0">
                <a:srgbClr val="0070C0">
                  <a:tint val="66000"/>
                  <a:satMod val="160000"/>
                </a:srgbClr>
              </a:gs>
              <a:gs pos="2000">
                <a:srgbClr val="0070C0">
                  <a:tint val="44500"/>
                  <a:satMod val="160000"/>
                </a:srgbClr>
              </a:gs>
              <a:gs pos="100000">
                <a:srgbClr val="0070C0">
                  <a:tint val="23500"/>
                  <a:satMod val="160000"/>
                </a:srgb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110880" tIns="55440" rIns="11088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Market price for similar goods</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49" name="Rectangle 94"/>
          <p:cNvSpPr>
            <a:spLocks noChangeArrowheads="1"/>
          </p:cNvSpPr>
          <p:nvPr>
            <p:custDataLst>
              <p:tags r:id="rId2"/>
            </p:custDataLst>
          </p:nvPr>
        </p:nvSpPr>
        <p:spPr bwMode="blackWhite">
          <a:xfrm>
            <a:off x="1067860" y="1614588"/>
            <a:ext cx="1562664" cy="366857"/>
          </a:xfrm>
          <a:prstGeom prst="roundRect">
            <a:avLst>
              <a:gd name="adj" fmla="val 8789"/>
            </a:avLst>
          </a:prstGeom>
          <a:gradFill flip="none" rotWithShape="1">
            <a:gsLst>
              <a:gs pos="0">
                <a:srgbClr val="0070C0">
                  <a:tint val="66000"/>
                  <a:satMod val="160000"/>
                </a:srgbClr>
              </a:gs>
              <a:gs pos="2000">
                <a:srgbClr val="0070C0">
                  <a:tint val="44500"/>
                  <a:satMod val="160000"/>
                </a:srgbClr>
              </a:gs>
              <a:gs pos="100000">
                <a:srgbClr val="0070C0">
                  <a:tint val="23500"/>
                  <a:satMod val="160000"/>
                </a:srgbClr>
              </a:gs>
            </a:gsLst>
            <a:lin ang="162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wrap="none" lIns="110880" tIns="55440" rIns="11088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Calculate material cost</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1" name="Rectangle 94"/>
          <p:cNvSpPr>
            <a:spLocks noChangeArrowheads="1"/>
          </p:cNvSpPr>
          <p:nvPr>
            <p:custDataLst>
              <p:tags r:id="rId3"/>
            </p:custDataLst>
          </p:nvPr>
        </p:nvSpPr>
        <p:spPr bwMode="blackWhite">
          <a:xfrm>
            <a:off x="1064562" y="2095515"/>
            <a:ext cx="1559366" cy="368545"/>
          </a:xfrm>
          <a:prstGeom prst="roundRect">
            <a:avLst>
              <a:gd name="adj" fmla="val 8825"/>
            </a:avLst>
          </a:prstGeom>
          <a:gradFill flip="none" rotWithShape="1">
            <a:gsLst>
              <a:gs pos="0">
                <a:srgbClr val="0070C0">
                  <a:tint val="66000"/>
                  <a:satMod val="160000"/>
                </a:srgbClr>
              </a:gs>
              <a:gs pos="2000">
                <a:srgbClr val="0070C0">
                  <a:tint val="44500"/>
                  <a:satMod val="160000"/>
                </a:srgbClr>
              </a:gs>
              <a:gs pos="100000">
                <a:srgbClr val="0070C0">
                  <a:tint val="23500"/>
                  <a:satMod val="160000"/>
                </a:srgb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110880" tIns="55440" rIns="11088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Quotation price</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27" name="Rectangle 94"/>
          <p:cNvSpPr>
            <a:spLocks noChangeArrowheads="1"/>
          </p:cNvSpPr>
          <p:nvPr>
            <p:custDataLst>
              <p:tags r:id="rId4"/>
            </p:custDataLst>
          </p:nvPr>
        </p:nvSpPr>
        <p:spPr bwMode="blackWhite">
          <a:xfrm>
            <a:off x="1071158" y="1123504"/>
            <a:ext cx="1559366" cy="373926"/>
          </a:xfrm>
          <a:prstGeom prst="roundRect">
            <a:avLst>
              <a:gd name="adj" fmla="val 8938"/>
            </a:avLst>
          </a:prstGeom>
          <a:gradFill flip="none" rotWithShape="1">
            <a:gsLst>
              <a:gs pos="0">
                <a:srgbClr val="0070C0">
                  <a:tint val="66000"/>
                  <a:satMod val="160000"/>
                </a:srgbClr>
              </a:gs>
              <a:gs pos="2000">
                <a:srgbClr val="0070C0">
                  <a:tint val="44500"/>
                  <a:satMod val="160000"/>
                </a:srgbClr>
              </a:gs>
              <a:gs pos="100000">
                <a:srgbClr val="0070C0">
                  <a:tint val="23500"/>
                  <a:satMod val="160000"/>
                </a:srgb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110880" tIns="55440" rIns="11088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Actual market price</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41" name="TextBox 40"/>
          <p:cNvSpPr txBox="1"/>
          <p:nvPr/>
        </p:nvSpPr>
        <p:spPr>
          <a:xfrm>
            <a:off x="680903" y="206206"/>
            <a:ext cx="3328943"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Criteria for Reference Price</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46" name="직선 연결선 45"/>
          <p:cNvCxnSpPr>
            <a:stCxn id="41" idx="3"/>
          </p:cNvCxnSpPr>
          <p:nvPr/>
        </p:nvCxnSpPr>
        <p:spPr>
          <a:xfrm flipV="1">
            <a:off x="4009846" y="412463"/>
            <a:ext cx="6793760" cy="361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직사각형 42"/>
          <p:cNvSpPr/>
          <p:nvPr/>
        </p:nvSpPr>
        <p:spPr>
          <a:xfrm>
            <a:off x="184666" y="208324"/>
            <a:ext cx="408079" cy="395275"/>
          </a:xfrm>
          <a:prstGeom prst="rect">
            <a:avLst/>
          </a:prstGeom>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lIns="110880" tIns="55440" rIns="110880" bIns="55440" rtlCol="0" anchor="ctr"/>
          <a:lstStyle/>
          <a:p>
            <a:pPr algn="ctr"/>
            <a:endParaRPr lang="ko-KR" altLang="en-US" dirty="0">
              <a:solidFill>
                <a:schemeClr val="tx1"/>
              </a:solidFill>
            </a:endParaRPr>
          </a:p>
        </p:txBody>
      </p:sp>
      <p:sp>
        <p:nvSpPr>
          <p:cNvPr id="66" name="오른쪽 화살표 65"/>
          <p:cNvSpPr/>
          <p:nvPr/>
        </p:nvSpPr>
        <p:spPr>
          <a:xfrm>
            <a:off x="2886884" y="1606815"/>
            <a:ext cx="163285" cy="831121"/>
          </a:xfrm>
          <a:prstGeom prst="rightArrow">
            <a:avLst/>
          </a:prstGeom>
          <a:gradFill flip="none" rotWithShape="1">
            <a:gsLst>
              <a:gs pos="0">
                <a:srgbClr val="0033CC">
                  <a:tint val="66000"/>
                  <a:satMod val="160000"/>
                </a:srgbClr>
              </a:gs>
              <a:gs pos="65000">
                <a:srgbClr val="0033CC">
                  <a:tint val="44500"/>
                  <a:satMod val="160000"/>
                </a:srgbClr>
              </a:gs>
              <a:gs pos="100000">
                <a:srgbClr val="0033CC">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7" name="Rectangle 94"/>
          <p:cNvSpPr>
            <a:spLocks noChangeArrowheads="1"/>
          </p:cNvSpPr>
          <p:nvPr>
            <p:custDataLst>
              <p:tags r:id="rId5"/>
            </p:custDataLst>
          </p:nvPr>
        </p:nvSpPr>
        <p:spPr bwMode="blackWhite">
          <a:xfrm>
            <a:off x="3719904" y="1204015"/>
            <a:ext cx="1302014" cy="373926"/>
          </a:xfrm>
          <a:prstGeom prst="roundRect">
            <a:avLst>
              <a:gd name="adj" fmla="val 8938"/>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Quotation price</a:t>
            </a:r>
            <a:r>
              <a:rPr lang="ko-KR" altLang="en-US"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1</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68" name="Rectangle 94"/>
          <p:cNvSpPr>
            <a:spLocks noChangeArrowheads="1"/>
          </p:cNvSpPr>
          <p:nvPr>
            <p:custDataLst>
              <p:tags r:id="rId6"/>
            </p:custDataLst>
          </p:nvPr>
        </p:nvSpPr>
        <p:spPr bwMode="blackWhite">
          <a:xfrm>
            <a:off x="5152380" y="1206202"/>
            <a:ext cx="1302014" cy="373926"/>
          </a:xfrm>
          <a:prstGeom prst="roundRect">
            <a:avLst>
              <a:gd name="adj" fmla="val 8938"/>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Quotation price</a:t>
            </a:r>
            <a:r>
              <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2</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69" name="Rectangle 94"/>
          <p:cNvSpPr>
            <a:spLocks noChangeArrowheads="1"/>
          </p:cNvSpPr>
          <p:nvPr>
            <p:custDataLst>
              <p:tags r:id="rId7"/>
            </p:custDataLst>
          </p:nvPr>
        </p:nvSpPr>
        <p:spPr bwMode="blackWhite">
          <a:xfrm>
            <a:off x="6587938" y="1201828"/>
            <a:ext cx="2152649" cy="321678"/>
          </a:xfrm>
          <a:prstGeom prst="roundRect">
            <a:avLst>
              <a:gd name="adj" fmla="val 8938"/>
            </a:avLst>
          </a:prstGeom>
          <a:gradFill flip="none" rotWithShape="1">
            <a:gsLst>
              <a:gs pos="0">
                <a:srgbClr val="7030A0">
                  <a:tint val="66000"/>
                  <a:satMod val="160000"/>
                </a:srgbClr>
              </a:gs>
              <a:gs pos="2000">
                <a:srgbClr val="7030A0">
                  <a:tint val="44500"/>
                  <a:satMod val="160000"/>
                </a:srgbClr>
              </a:gs>
              <a:gs pos="100000">
                <a:srgbClr val="7030A0">
                  <a:tint val="23500"/>
                  <a:satMod val="160000"/>
                </a:srgb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(Lowest)Quotation </a:t>
            </a:r>
            <a:r>
              <a:rPr lang="en-US" altLang="ko-KR"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price</a:t>
            </a:r>
            <a:r>
              <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3</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2" name="모서리가 둥근 직사각형 71"/>
          <p:cNvSpPr/>
          <p:nvPr/>
        </p:nvSpPr>
        <p:spPr>
          <a:xfrm>
            <a:off x="3262342" y="1218706"/>
            <a:ext cx="444500"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1.</a:t>
            </a:r>
            <a:endParaRPr lang="ko-KR" altLang="en-US" sz="1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74" name="Rectangle 94"/>
          <p:cNvSpPr>
            <a:spLocks noChangeArrowheads="1"/>
          </p:cNvSpPr>
          <p:nvPr>
            <p:custDataLst>
              <p:tags r:id="rId8"/>
            </p:custDataLst>
          </p:nvPr>
        </p:nvSpPr>
        <p:spPr bwMode="blackWhite">
          <a:xfrm>
            <a:off x="3722091" y="1826647"/>
            <a:ext cx="1302014" cy="373926"/>
          </a:xfrm>
          <a:prstGeom prst="roundRect">
            <a:avLst>
              <a:gd name="adj" fmla="val 8938"/>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Quotation price</a:t>
            </a:r>
            <a:r>
              <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1</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0" name="Rectangle 94"/>
          <p:cNvSpPr>
            <a:spLocks noChangeArrowheads="1"/>
          </p:cNvSpPr>
          <p:nvPr>
            <p:custDataLst>
              <p:tags r:id="rId9"/>
            </p:custDataLst>
          </p:nvPr>
        </p:nvSpPr>
        <p:spPr bwMode="blackWhite">
          <a:xfrm>
            <a:off x="5154567" y="1828834"/>
            <a:ext cx="1302014" cy="373926"/>
          </a:xfrm>
          <a:prstGeom prst="roundRect">
            <a:avLst>
              <a:gd name="adj" fmla="val 8938"/>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Quotation price</a:t>
            </a:r>
            <a:r>
              <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2</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4" name="Rectangle 94"/>
          <p:cNvSpPr>
            <a:spLocks noChangeArrowheads="1"/>
          </p:cNvSpPr>
          <p:nvPr>
            <p:custDataLst>
              <p:tags r:id="rId10"/>
            </p:custDataLst>
          </p:nvPr>
        </p:nvSpPr>
        <p:spPr bwMode="blackWhite">
          <a:xfrm>
            <a:off x="6590126" y="1824460"/>
            <a:ext cx="1302014" cy="373926"/>
          </a:xfrm>
          <a:prstGeom prst="roundRect">
            <a:avLst>
              <a:gd name="adj" fmla="val 8938"/>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Quotation price</a:t>
            </a:r>
            <a:r>
              <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3</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7" name="모서리가 둥근 직사각형 86"/>
          <p:cNvSpPr/>
          <p:nvPr/>
        </p:nvSpPr>
        <p:spPr>
          <a:xfrm>
            <a:off x="3264529" y="1841338"/>
            <a:ext cx="444500"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4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2</a:t>
            </a:r>
            <a:r>
              <a:rPr lang="en-US" altLang="ko-KR" sz="1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t>
            </a:r>
            <a:endParaRPr lang="ko-KR" altLang="en-US" sz="1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89" name="Rectangle 94"/>
          <p:cNvSpPr>
            <a:spLocks noChangeArrowheads="1"/>
          </p:cNvSpPr>
          <p:nvPr>
            <p:custDataLst>
              <p:tags r:id="rId11"/>
            </p:custDataLst>
          </p:nvPr>
        </p:nvSpPr>
        <p:spPr bwMode="blackWhite">
          <a:xfrm>
            <a:off x="3717747" y="2436217"/>
            <a:ext cx="1302014" cy="373926"/>
          </a:xfrm>
          <a:prstGeom prst="roundRect">
            <a:avLst>
              <a:gd name="adj" fmla="val 8938"/>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Quotation price</a:t>
            </a:r>
            <a:r>
              <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1</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0" name="Rectangle 94"/>
          <p:cNvSpPr>
            <a:spLocks noChangeArrowheads="1"/>
          </p:cNvSpPr>
          <p:nvPr>
            <p:custDataLst>
              <p:tags r:id="rId12"/>
            </p:custDataLst>
          </p:nvPr>
        </p:nvSpPr>
        <p:spPr bwMode="blackWhite">
          <a:xfrm>
            <a:off x="5150223" y="2438404"/>
            <a:ext cx="1302014" cy="373926"/>
          </a:xfrm>
          <a:prstGeom prst="roundRect">
            <a:avLst>
              <a:gd name="adj" fmla="val 8938"/>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Quotation price</a:t>
            </a:r>
            <a:r>
              <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2</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1" name="Rectangle 94"/>
          <p:cNvSpPr>
            <a:spLocks noChangeArrowheads="1"/>
          </p:cNvSpPr>
          <p:nvPr>
            <p:custDataLst>
              <p:tags r:id="rId13"/>
            </p:custDataLst>
          </p:nvPr>
        </p:nvSpPr>
        <p:spPr bwMode="blackWhite">
          <a:xfrm>
            <a:off x="6585782" y="2434030"/>
            <a:ext cx="1302014" cy="373926"/>
          </a:xfrm>
          <a:prstGeom prst="roundRect">
            <a:avLst>
              <a:gd name="adj" fmla="val 8938"/>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Quotation price</a:t>
            </a:r>
            <a:r>
              <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3</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2" name="모서리가 둥근 직사각형 91"/>
          <p:cNvSpPr/>
          <p:nvPr/>
        </p:nvSpPr>
        <p:spPr>
          <a:xfrm>
            <a:off x="3260185" y="2450908"/>
            <a:ext cx="444500"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400" b="1" dirty="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3</a:t>
            </a:r>
            <a:r>
              <a:rPr lang="en-US" altLang="ko-KR" sz="1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t>
            </a:r>
            <a:endParaRPr lang="ko-KR" altLang="en-US" sz="1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94" name="Rectangle 94"/>
          <p:cNvSpPr>
            <a:spLocks noChangeArrowheads="1"/>
          </p:cNvSpPr>
          <p:nvPr>
            <p:custDataLst>
              <p:tags r:id="rId14"/>
            </p:custDataLst>
          </p:nvPr>
        </p:nvSpPr>
        <p:spPr bwMode="blackWhite">
          <a:xfrm>
            <a:off x="8022601" y="1826647"/>
            <a:ext cx="1970711" cy="391490"/>
          </a:xfrm>
          <a:prstGeom prst="roundRect">
            <a:avLst>
              <a:gd name="adj" fmla="val 8938"/>
            </a:avLst>
          </a:prstGeom>
          <a:gradFill flip="none" rotWithShape="1">
            <a:gsLst>
              <a:gs pos="0">
                <a:srgbClr val="7030A0">
                  <a:tint val="66000"/>
                  <a:satMod val="160000"/>
                </a:srgbClr>
              </a:gs>
              <a:gs pos="0">
                <a:srgbClr val="7030A0">
                  <a:tint val="44500"/>
                  <a:satMod val="160000"/>
                </a:srgbClr>
              </a:gs>
              <a:gs pos="100000">
                <a:srgbClr val="7030A0">
                  <a:tint val="23500"/>
                  <a:satMod val="160000"/>
                </a:srgb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Actual transaction price</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5" name="Rectangle 94"/>
          <p:cNvSpPr>
            <a:spLocks noChangeArrowheads="1"/>
          </p:cNvSpPr>
          <p:nvPr>
            <p:custDataLst>
              <p:tags r:id="rId15"/>
            </p:custDataLst>
          </p:nvPr>
        </p:nvSpPr>
        <p:spPr bwMode="blackWhite">
          <a:xfrm>
            <a:off x="8018258" y="2436217"/>
            <a:ext cx="1302014" cy="373926"/>
          </a:xfrm>
          <a:prstGeom prst="roundRect">
            <a:avLst>
              <a:gd name="adj" fmla="val 8938"/>
            </a:avLst>
          </a:prstGeom>
          <a:gradFill flip="none" rotWithShape="1">
            <a:gsLst>
              <a:gs pos="0">
                <a:srgbClr val="7030A0">
                  <a:tint val="66000"/>
                  <a:satMod val="160000"/>
                </a:srgbClr>
              </a:gs>
              <a:gs pos="0">
                <a:srgbClr val="7030A0">
                  <a:tint val="44500"/>
                  <a:satMod val="160000"/>
                </a:srgbClr>
              </a:gs>
              <a:gs pos="100000">
                <a:srgbClr val="7030A0">
                  <a:tint val="23500"/>
                  <a:satMod val="160000"/>
                </a:srgb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Material costs</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6" name="구름 95"/>
          <p:cNvSpPr/>
          <p:nvPr/>
        </p:nvSpPr>
        <p:spPr>
          <a:xfrm>
            <a:off x="9411769" y="2250583"/>
            <a:ext cx="646625" cy="574288"/>
          </a:xfrm>
          <a:prstGeom prst="cloud">
            <a:avLst/>
          </a:prstGeom>
          <a:gradFill flip="none" rotWithShape="1">
            <a:gsLst>
              <a:gs pos="0">
                <a:srgbClr val="00B0F0">
                  <a:tint val="66000"/>
                  <a:satMod val="160000"/>
                </a:srgbClr>
              </a:gs>
              <a:gs pos="100000">
                <a:srgbClr val="00B0F0">
                  <a:tint val="44500"/>
                  <a:satMod val="160000"/>
                </a:srgbClr>
              </a:gs>
              <a:gs pos="100000">
                <a:srgbClr val="00B0F0">
                  <a:tint val="23500"/>
                  <a:satMod val="160000"/>
                </a:srgbClr>
              </a:gs>
            </a:gsLst>
            <a:lin ang="18900000" scaled="1"/>
            <a:tileRect/>
          </a:grad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 name="직사각형 4"/>
          <p:cNvSpPr/>
          <p:nvPr/>
        </p:nvSpPr>
        <p:spPr>
          <a:xfrm>
            <a:off x="9300496" y="2313755"/>
            <a:ext cx="841897" cy="415498"/>
          </a:xfrm>
          <a:prstGeom prst="rect">
            <a:avLst/>
          </a:prstGeom>
        </p:spPr>
        <p:txBody>
          <a:bodyPr wrap="none">
            <a:spAutoFit/>
          </a:bodyPr>
          <a:lstStyle/>
          <a:p>
            <a:pPr lvl="0" algn="ctr" latinLnBrk="0">
              <a:lnSpc>
                <a:spcPct val="150000"/>
              </a:lnSpc>
            </a:pPr>
            <a:r>
              <a:rPr lang="en-US" altLang="ko-KR" sz="1400" dirty="0" smtClean="0">
                <a:solidFill>
                  <a:srgbClr val="AC3514"/>
                </a:solidFill>
                <a:latin typeface="Arial" panose="020B0604020202020204" pitchFamily="34" charset="0"/>
                <a:ea typeface="서울남산체 M" pitchFamily="18" charset="-127"/>
                <a:cs typeface="Arial" panose="020B0604020202020204" pitchFamily="34" charset="0"/>
              </a:rPr>
              <a:t>services</a:t>
            </a:r>
            <a:endParaRPr lang="ko-KR" altLang="en-US" sz="1400" dirty="0">
              <a:solidFill>
                <a:srgbClr val="AC3514"/>
              </a:solidFill>
              <a:latin typeface="Arial" panose="020B0604020202020204" pitchFamily="34" charset="0"/>
              <a:ea typeface="서울남산체 M" pitchFamily="18" charset="-127"/>
              <a:cs typeface="Arial" panose="020B0604020202020204" pitchFamily="34" charset="0"/>
            </a:endParaRPr>
          </a:p>
        </p:txBody>
      </p:sp>
      <p:cxnSp>
        <p:nvCxnSpPr>
          <p:cNvPr id="9" name="직선 연결선 8"/>
          <p:cNvCxnSpPr/>
          <p:nvPr/>
        </p:nvCxnSpPr>
        <p:spPr>
          <a:xfrm>
            <a:off x="920927" y="3291840"/>
            <a:ext cx="8978103" cy="0"/>
          </a:xfrm>
          <a:prstGeom prst="line">
            <a:avLst/>
          </a:prstGeom>
          <a:ln w="127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97" name="Rectangle 94"/>
          <p:cNvSpPr>
            <a:spLocks noChangeArrowheads="1"/>
          </p:cNvSpPr>
          <p:nvPr>
            <p:custDataLst>
              <p:tags r:id="rId16"/>
            </p:custDataLst>
          </p:nvPr>
        </p:nvSpPr>
        <p:spPr bwMode="blackWhite">
          <a:xfrm>
            <a:off x="1071158" y="3664203"/>
            <a:ext cx="1552770" cy="373926"/>
          </a:xfrm>
          <a:prstGeom prst="roundRect">
            <a:avLst>
              <a:gd name="adj" fmla="val 8938"/>
            </a:avLst>
          </a:prstGeom>
          <a:gradFill flip="none" rotWithShape="1">
            <a:gsLst>
              <a:gs pos="0">
                <a:srgbClr val="7030A0">
                  <a:tint val="66000"/>
                  <a:satMod val="160000"/>
                </a:srgbClr>
              </a:gs>
              <a:gs pos="0">
                <a:srgbClr val="7030A0">
                  <a:tint val="44500"/>
                  <a:satMod val="160000"/>
                </a:srgbClr>
              </a:gs>
              <a:gs pos="100000">
                <a:srgbClr val="7030A0">
                  <a:tint val="23500"/>
                  <a:satMod val="160000"/>
                </a:srgbClr>
              </a:gs>
            </a:gsLst>
            <a:lin ang="16200000" scaled="1"/>
            <a:tileRect/>
          </a:gra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wrap="none" lIns="0" tIns="55440" rIns="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Price Survey</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8" name="오른쪽 화살표 97"/>
          <p:cNvSpPr/>
          <p:nvPr/>
        </p:nvSpPr>
        <p:spPr>
          <a:xfrm>
            <a:off x="2994650" y="5506024"/>
            <a:ext cx="496388" cy="170893"/>
          </a:xfrm>
          <a:prstGeom prst="rightArrow">
            <a:avLst>
              <a:gd name="adj1" fmla="val 50000"/>
              <a:gd name="adj2" fmla="val 34712"/>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9" name="Rectangle 94"/>
          <p:cNvSpPr>
            <a:spLocks noChangeArrowheads="1"/>
          </p:cNvSpPr>
          <p:nvPr>
            <p:custDataLst>
              <p:tags r:id="rId17"/>
            </p:custDataLst>
          </p:nvPr>
        </p:nvSpPr>
        <p:spPr bwMode="blackWhite">
          <a:xfrm>
            <a:off x="1064562" y="5408043"/>
            <a:ext cx="1559366" cy="366857"/>
          </a:xfrm>
          <a:prstGeom prst="roundRect">
            <a:avLst>
              <a:gd name="adj" fmla="val 8789"/>
            </a:avLst>
          </a:prstGeom>
          <a:gradFill flip="none" rotWithShape="1">
            <a:gsLst>
              <a:gs pos="0">
                <a:schemeClr val="accent2">
                  <a:lumMod val="50000"/>
                  <a:tint val="66000"/>
                  <a:satMod val="160000"/>
                </a:schemeClr>
              </a:gs>
              <a:gs pos="7000">
                <a:schemeClr val="accent2">
                  <a:lumMod val="50000"/>
                  <a:tint val="44500"/>
                  <a:satMod val="160000"/>
                </a:schemeClr>
              </a:gs>
              <a:gs pos="100000">
                <a:schemeClr val="accent2">
                  <a:lumMod val="50000"/>
                  <a:tint val="23500"/>
                  <a:satMod val="160000"/>
                </a:schemeClr>
              </a:gs>
            </a:gsLst>
            <a:lin ang="162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wrap="none" lIns="110880" tIns="55440" rIns="11088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Disclose base price</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100" name="모서리가 둥근 직사각형 99"/>
          <p:cNvSpPr/>
          <p:nvPr/>
        </p:nvSpPr>
        <p:spPr>
          <a:xfrm>
            <a:off x="3235852" y="4298986"/>
            <a:ext cx="6735019" cy="771778"/>
          </a:xfrm>
          <a:prstGeom prst="roundRect">
            <a:avLst>
              <a:gd name="adj" fmla="val 7371"/>
            </a:avLst>
          </a:prstGeom>
          <a:gradFill flip="none" rotWithShape="1">
            <a:gsLst>
              <a:gs pos="0">
                <a:schemeClr val="accent4">
                  <a:tint val="66000"/>
                  <a:satMod val="160000"/>
                  <a:lumMod val="0"/>
                </a:schemeClr>
              </a:gs>
              <a:gs pos="0">
                <a:schemeClr val="accent4">
                  <a:lumMod val="50000"/>
                  <a:tint val="44500"/>
                  <a:satMod val="160000"/>
                </a:schemeClr>
              </a:gs>
              <a:gs pos="100000">
                <a:schemeClr val="accent4">
                  <a:tint val="23500"/>
                  <a:satMod val="160000"/>
                  <a:lumMod val="6000"/>
                  <a:lumOff val="94000"/>
                  <a:alpha val="0"/>
                </a:schemeClr>
              </a:gs>
            </a:gsLst>
            <a:lin ang="13500000" scaled="1"/>
            <a:tileRect/>
          </a:gradFill>
          <a:ln w="9525">
            <a:solidFill>
              <a:schemeClr val="tx1"/>
            </a:solidFill>
            <a:prstDash val="solid"/>
          </a:ln>
          <a:effectLst/>
        </p:spPr>
        <p:style>
          <a:lnRef idx="1">
            <a:schemeClr val="accent1"/>
          </a:lnRef>
          <a:fillRef idx="1003">
            <a:schemeClr val="lt1"/>
          </a:fillRef>
          <a:effectRef idx="1">
            <a:schemeClr val="accent1"/>
          </a:effectRef>
          <a:fontRef idx="minor">
            <a:schemeClr val="dk1"/>
          </a:fontRef>
        </p:style>
        <p:txBody>
          <a:bodyPr rIns="36000" rtlCol="0" anchor="ctr"/>
          <a:lstStyle/>
          <a:p>
            <a:pPr fontAlgn="base"/>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‘Enforcement Decree of State Contract Act Article 9(criteria for determining reference price) </a:t>
            </a:r>
            <a:r>
              <a:rPr lang="ko-KR" altLang="en-US" sz="1400" dirty="0" smtClean="0">
                <a:latin typeface="Arial" panose="020B0604020202020204" pitchFamily="34" charset="0"/>
                <a:ea typeface="서울남산체 M" panose="02020603020101020101" pitchFamily="18" charset="-127"/>
                <a:cs typeface="Arial" panose="020B0604020202020204" pitchFamily="34" charset="0"/>
              </a:rPr>
              <a:t>③ </a:t>
            </a:r>
            <a:r>
              <a:rPr lang="en-US" altLang="ko-KR" sz="1400" dirty="0" smtClean="0">
                <a:latin typeface="Arial" panose="020B0604020202020204" pitchFamily="34" charset="0"/>
                <a:ea typeface="서울남산체 M" panose="02020603020101020101" pitchFamily="18" charset="-127"/>
                <a:cs typeface="Arial" panose="020B0604020202020204" pitchFamily="34" charset="0"/>
              </a:rPr>
              <a:t>…</a:t>
            </a:r>
            <a:r>
              <a:rPr lang="ko-KR" altLang="en-US" sz="1400" dirty="0" smtClean="0">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latin typeface="Arial" panose="020B0604020202020204" pitchFamily="34" charset="0"/>
                <a:cs typeface="Arial" panose="020B0604020202020204" pitchFamily="34" charset="0"/>
              </a:rPr>
              <a:t>shall </a:t>
            </a:r>
            <a:r>
              <a:rPr lang="en-US" altLang="ko-KR" sz="1400" dirty="0">
                <a:latin typeface="Arial" panose="020B0604020202020204" pitchFamily="34" charset="0"/>
                <a:cs typeface="Arial" panose="020B0604020202020204" pitchFamily="34" charset="0"/>
              </a:rPr>
              <a:t>take into account the quantity of contract, the period for performance, the current status of supply and demand, terms and conditions of contract, and other </a:t>
            </a:r>
            <a:r>
              <a:rPr lang="en-US" altLang="ko-KR" sz="1400" dirty="0" smtClean="0">
                <a:latin typeface="Arial" panose="020B0604020202020204" pitchFamily="34" charset="0"/>
                <a:cs typeface="Arial" panose="020B0604020202020204" pitchFamily="34" charset="0"/>
              </a:rPr>
              <a:t>circumstances</a:t>
            </a:r>
            <a:endParaRPr lang="ko-KR" altLang="en-US" sz="14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101" name="아래쪽 화살표 100"/>
          <p:cNvSpPr/>
          <p:nvPr/>
        </p:nvSpPr>
        <p:spPr>
          <a:xfrm>
            <a:off x="1740613" y="4225869"/>
            <a:ext cx="207264" cy="947022"/>
          </a:xfrm>
          <a:prstGeom prst="downArrow">
            <a:avLst/>
          </a:prstGeom>
          <a:gradFill flip="none" rotWithShape="1">
            <a:gsLst>
              <a:gs pos="0">
                <a:srgbClr val="0070C0">
                  <a:tint val="66000"/>
                  <a:satMod val="160000"/>
                </a:srgbClr>
              </a:gs>
              <a:gs pos="54000">
                <a:srgbClr val="0070C0">
                  <a:tint val="44500"/>
                  <a:satMod val="160000"/>
                  <a:lumMod val="88000"/>
                </a:srgbClr>
              </a:gs>
              <a:gs pos="100000">
                <a:srgbClr val="0070C0">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 name="직사각형 9"/>
          <p:cNvSpPr/>
          <p:nvPr/>
        </p:nvSpPr>
        <p:spPr>
          <a:xfrm>
            <a:off x="1965331" y="4457320"/>
            <a:ext cx="1350050" cy="307777"/>
          </a:xfrm>
          <a:prstGeom prst="rect">
            <a:avLst/>
          </a:prstGeom>
        </p:spPr>
        <p:txBody>
          <a:bodyPr wrap="none">
            <a:spAutoFit/>
          </a:bodyPr>
          <a:lstStyle/>
          <a:p>
            <a:pPr lvl="0" algn="ctr">
              <a:defRPr/>
            </a:pPr>
            <a:r>
              <a:rPr lang="en-US" altLang="ko-KR" sz="14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Apply target %</a:t>
            </a:r>
            <a:endParaRPr lang="ko-KR" altLang="en-US" sz="1400" dirty="0">
              <a:solidFill>
                <a:srgbClr val="002060"/>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107" name="Rectangle 94"/>
          <p:cNvSpPr>
            <a:spLocks noChangeArrowheads="1"/>
          </p:cNvSpPr>
          <p:nvPr>
            <p:custDataLst>
              <p:tags r:id="rId18"/>
            </p:custDataLst>
          </p:nvPr>
        </p:nvSpPr>
        <p:spPr bwMode="blackWhite">
          <a:xfrm>
            <a:off x="3829691" y="5408043"/>
            <a:ext cx="1559366" cy="366857"/>
          </a:xfrm>
          <a:prstGeom prst="roundRect">
            <a:avLst>
              <a:gd name="adj" fmla="val 8789"/>
            </a:avLst>
          </a:prstGeom>
          <a:gradFill flip="none" rotWithShape="1">
            <a:gsLst>
              <a:gs pos="0">
                <a:schemeClr val="accent2">
                  <a:lumMod val="50000"/>
                  <a:tint val="66000"/>
                  <a:satMod val="160000"/>
                </a:schemeClr>
              </a:gs>
              <a:gs pos="7000">
                <a:schemeClr val="accent2">
                  <a:lumMod val="50000"/>
                  <a:tint val="44500"/>
                  <a:satMod val="160000"/>
                </a:schemeClr>
              </a:gs>
              <a:gs pos="100000">
                <a:schemeClr val="accent2">
                  <a:lumMod val="50000"/>
                  <a:tint val="23500"/>
                  <a:satMod val="160000"/>
                </a:schemeClr>
              </a:gs>
            </a:gsLst>
            <a:lin ang="162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wrap="none" lIns="110880" tIns="55440" rIns="11088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(supplier) select no.</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108" name="오른쪽 화살표 107"/>
          <p:cNvSpPr/>
          <p:nvPr/>
        </p:nvSpPr>
        <p:spPr>
          <a:xfrm>
            <a:off x="5708630" y="5506022"/>
            <a:ext cx="496388" cy="170893"/>
          </a:xfrm>
          <a:prstGeom prst="rightArrow">
            <a:avLst>
              <a:gd name="adj1" fmla="val 50000"/>
              <a:gd name="adj2" fmla="val 34712"/>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9" name="Rectangle 94"/>
          <p:cNvSpPr>
            <a:spLocks noChangeArrowheads="1"/>
          </p:cNvSpPr>
          <p:nvPr>
            <p:custDataLst>
              <p:tags r:id="rId19"/>
            </p:custDataLst>
          </p:nvPr>
        </p:nvSpPr>
        <p:spPr bwMode="blackWhite">
          <a:xfrm>
            <a:off x="6543671" y="5408041"/>
            <a:ext cx="1559366" cy="366857"/>
          </a:xfrm>
          <a:prstGeom prst="roundRect">
            <a:avLst>
              <a:gd name="adj" fmla="val 8789"/>
            </a:avLst>
          </a:prstGeom>
          <a:gradFill flip="none" rotWithShape="1">
            <a:gsLst>
              <a:gs pos="0">
                <a:schemeClr val="accent2">
                  <a:lumMod val="50000"/>
                  <a:tint val="66000"/>
                  <a:satMod val="160000"/>
                </a:schemeClr>
              </a:gs>
              <a:gs pos="7000">
                <a:schemeClr val="accent2">
                  <a:lumMod val="50000"/>
                  <a:tint val="44500"/>
                  <a:satMod val="160000"/>
                </a:schemeClr>
              </a:gs>
              <a:gs pos="100000">
                <a:schemeClr val="accent2">
                  <a:lumMod val="50000"/>
                  <a:tint val="23500"/>
                  <a:satMod val="160000"/>
                </a:schemeClr>
              </a:gs>
            </a:gsLst>
            <a:lin ang="16200000" scaled="1"/>
            <a:tileRect/>
          </a:gradFill>
          <a:ln>
            <a:solidFill>
              <a:schemeClr val="tx1"/>
            </a:solidFill>
            <a:headEnd/>
            <a:tailEnd/>
          </a:ln>
        </p:spPr>
        <p:style>
          <a:lnRef idx="1">
            <a:schemeClr val="accent2"/>
          </a:lnRef>
          <a:fillRef idx="2">
            <a:schemeClr val="accent2"/>
          </a:fillRef>
          <a:effectRef idx="1">
            <a:schemeClr val="accent2"/>
          </a:effectRef>
          <a:fontRef idx="minor">
            <a:schemeClr val="dk1"/>
          </a:fontRef>
        </p:style>
        <p:txBody>
          <a:bodyPr wrap="none" lIns="110880" tIns="55440" rIns="110880" bIns="55440" anchor="ctr"/>
          <a:lstStyle/>
          <a:p>
            <a:pPr algn="ctr">
              <a:defRPr/>
            </a:pPr>
            <a:r>
              <a:rPr lang="en-US" altLang="ko-KR" sz="1400" dirty="0" smtClean="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rPr>
              <a:t>Reference price </a:t>
            </a:r>
            <a:endParaRPr lang="ko-KR" altLang="en-US" sz="1400" dirty="0">
              <a:solidFill>
                <a:srgbClr val="E7E6E6">
                  <a:lumMod val="25000"/>
                </a:srgbClr>
              </a:solidFill>
              <a:latin typeface="Arial" panose="020B0604020202020204" pitchFamily="34" charset="0"/>
              <a:ea typeface="서울남산체 M" panose="02020603020101020101" pitchFamily="18" charset="-127"/>
              <a:cs typeface="Arial" panose="020B0604020202020204" pitchFamily="34" charset="0"/>
            </a:endParaRPr>
          </a:p>
        </p:txBody>
      </p:sp>
    </p:spTree>
    <p:extLst>
      <p:ext uri="{BB962C8B-B14F-4D97-AF65-F5344CB8AC3E}">
        <p14:creationId xmlns:p14="http://schemas.microsoft.com/office/powerpoint/2010/main" val="227694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Box 40"/>
          <p:cNvSpPr txBox="1"/>
          <p:nvPr/>
        </p:nvSpPr>
        <p:spPr>
          <a:xfrm>
            <a:off x="748853" y="206206"/>
            <a:ext cx="3343369"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Process of Reference Price</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42" name="직선 연결선 41"/>
          <p:cNvCxnSpPr>
            <a:stCxn id="41" idx="3"/>
          </p:cNvCxnSpPr>
          <p:nvPr/>
        </p:nvCxnSpPr>
        <p:spPr>
          <a:xfrm flipV="1">
            <a:off x="4092222" y="412464"/>
            <a:ext cx="6711384" cy="361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직사각형 42"/>
          <p:cNvSpPr/>
          <p:nvPr/>
        </p:nvSpPr>
        <p:spPr>
          <a:xfrm>
            <a:off x="184666" y="189913"/>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grpSp>
        <p:nvGrpSpPr>
          <p:cNvPr id="4" name="그룹 3"/>
          <p:cNvGrpSpPr/>
          <p:nvPr/>
        </p:nvGrpSpPr>
        <p:grpSpPr>
          <a:xfrm>
            <a:off x="692331" y="1024767"/>
            <a:ext cx="9450978" cy="2959392"/>
            <a:chOff x="692331" y="861492"/>
            <a:chExt cx="9450978" cy="2959392"/>
          </a:xfrm>
        </p:grpSpPr>
        <p:sp>
          <p:nvSpPr>
            <p:cNvPr id="26" name="오각형 25"/>
            <p:cNvSpPr/>
            <p:nvPr/>
          </p:nvSpPr>
          <p:spPr>
            <a:xfrm>
              <a:off x="901354" y="1405066"/>
              <a:ext cx="1615154" cy="817880"/>
            </a:xfrm>
            <a:prstGeom prst="homePlate">
              <a:avLst>
                <a:gd name="adj" fmla="val 24977"/>
              </a:avLst>
            </a:prstGeom>
            <a:gradFill flip="none" rotWithShape="1">
              <a:gsLst>
                <a:gs pos="0">
                  <a:srgbClr val="1AA5B8">
                    <a:tint val="66000"/>
                    <a:satMod val="160000"/>
                  </a:srgbClr>
                </a:gs>
                <a:gs pos="100000">
                  <a:srgbClr val="1AA5B8">
                    <a:tint val="44500"/>
                    <a:satMod val="160000"/>
                    <a:lumMod val="66000"/>
                  </a:srgbClr>
                </a:gs>
                <a:gs pos="100000">
                  <a:srgbClr val="1AA5B8">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30" name="갈매기형 수장 29"/>
            <p:cNvSpPr/>
            <p:nvPr/>
          </p:nvSpPr>
          <p:spPr>
            <a:xfrm>
              <a:off x="8399847" y="1405066"/>
              <a:ext cx="1547534" cy="817880"/>
            </a:xfrm>
            <a:prstGeom prst="chevron">
              <a:avLst>
                <a:gd name="adj" fmla="val 26398"/>
              </a:avLst>
            </a:prstGeom>
            <a:gradFill flip="none" rotWithShape="1">
              <a:gsLst>
                <a:gs pos="0">
                  <a:srgbClr val="FF0000">
                    <a:tint val="66000"/>
                    <a:satMod val="160000"/>
                  </a:srgbClr>
                </a:gs>
                <a:gs pos="100000">
                  <a:srgbClr val="FF0000">
                    <a:tint val="44500"/>
                    <a:satMod val="160000"/>
                  </a:srgbClr>
                </a:gs>
                <a:gs pos="100000">
                  <a:srgbClr val="FF0000">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4" name="모서리가 둥근 직사각형 33"/>
            <p:cNvSpPr/>
            <p:nvPr/>
          </p:nvSpPr>
          <p:spPr>
            <a:xfrm>
              <a:off x="867604" y="1041837"/>
              <a:ext cx="1136462"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Contract official</a:t>
              </a:r>
              <a:endParaRPr lang="ko-KR" altLang="en-US" sz="14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9" name="모서리가 둥근 직사각형 38"/>
            <p:cNvSpPr/>
            <p:nvPr/>
          </p:nvSpPr>
          <p:spPr>
            <a:xfrm>
              <a:off x="978660" y="1638194"/>
              <a:ext cx="1286658"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b="1" dirty="0" smtClean="0">
                  <a:solidFill>
                    <a:srgbClr val="36000C"/>
                  </a:solidFill>
                  <a:latin typeface="Arial" panose="020B0604020202020204" pitchFamily="34" charset="0"/>
                  <a:ea typeface="서울남산체 M" pitchFamily="18" charset="-127"/>
                  <a:cs typeface="Arial" panose="020B0604020202020204" pitchFamily="34" charset="0"/>
                </a:rPr>
                <a:t>Set Base price</a:t>
              </a:r>
              <a:endParaRPr lang="ko-KR" altLang="en-US" sz="1400" b="1"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cxnSp>
          <p:nvCxnSpPr>
            <p:cNvPr id="40" name="직선 연결선 39"/>
            <p:cNvCxnSpPr/>
            <p:nvPr/>
          </p:nvCxnSpPr>
          <p:spPr>
            <a:xfrm>
              <a:off x="2277749" y="2339786"/>
              <a:ext cx="0" cy="939800"/>
            </a:xfrm>
            <a:prstGeom prst="line">
              <a:avLst/>
            </a:prstGeom>
            <a:ln w="12700">
              <a:solidFill>
                <a:srgbClr val="472135"/>
              </a:solidFill>
              <a:prstDash val="sysDot"/>
            </a:ln>
          </p:spPr>
          <p:style>
            <a:lnRef idx="1">
              <a:schemeClr val="accent1"/>
            </a:lnRef>
            <a:fillRef idx="0">
              <a:schemeClr val="accent1"/>
            </a:fillRef>
            <a:effectRef idx="0">
              <a:schemeClr val="accent1"/>
            </a:effectRef>
            <a:fontRef idx="minor">
              <a:schemeClr val="tx1"/>
            </a:fontRef>
          </p:style>
        </p:cxnSp>
        <p:cxnSp>
          <p:nvCxnSpPr>
            <p:cNvPr id="44" name="직선 연결선 43"/>
            <p:cNvCxnSpPr/>
            <p:nvPr/>
          </p:nvCxnSpPr>
          <p:spPr>
            <a:xfrm>
              <a:off x="3832986" y="2338697"/>
              <a:ext cx="0" cy="939800"/>
            </a:xfrm>
            <a:prstGeom prst="line">
              <a:avLst/>
            </a:prstGeom>
            <a:ln w="12700">
              <a:solidFill>
                <a:srgbClr val="472135"/>
              </a:solidFill>
              <a:prstDash val="sysDot"/>
            </a:ln>
          </p:spPr>
          <p:style>
            <a:lnRef idx="1">
              <a:schemeClr val="accent1"/>
            </a:lnRef>
            <a:fillRef idx="0">
              <a:schemeClr val="accent1"/>
            </a:fillRef>
            <a:effectRef idx="0">
              <a:schemeClr val="accent1"/>
            </a:effectRef>
            <a:fontRef idx="minor">
              <a:schemeClr val="tx1"/>
            </a:fontRef>
          </p:style>
        </p:cxnSp>
        <p:cxnSp>
          <p:nvCxnSpPr>
            <p:cNvPr id="45" name="직선 연결선 44"/>
            <p:cNvCxnSpPr/>
            <p:nvPr/>
          </p:nvCxnSpPr>
          <p:spPr>
            <a:xfrm>
              <a:off x="8303131" y="2344578"/>
              <a:ext cx="0" cy="939800"/>
            </a:xfrm>
            <a:prstGeom prst="line">
              <a:avLst/>
            </a:prstGeom>
            <a:ln w="12700">
              <a:solidFill>
                <a:srgbClr val="472135"/>
              </a:solidFill>
              <a:prstDash val="sysDot"/>
            </a:ln>
          </p:spPr>
          <p:style>
            <a:lnRef idx="1">
              <a:schemeClr val="accent1"/>
            </a:lnRef>
            <a:fillRef idx="0">
              <a:schemeClr val="accent1"/>
            </a:fillRef>
            <a:effectRef idx="0">
              <a:schemeClr val="accent1"/>
            </a:effectRef>
            <a:fontRef idx="minor">
              <a:schemeClr val="tx1"/>
            </a:fontRef>
          </p:style>
        </p:cxnSp>
        <p:cxnSp>
          <p:nvCxnSpPr>
            <p:cNvPr id="50" name="직선 연결선 49"/>
            <p:cNvCxnSpPr/>
            <p:nvPr/>
          </p:nvCxnSpPr>
          <p:spPr>
            <a:xfrm>
              <a:off x="5389563" y="2340884"/>
              <a:ext cx="0" cy="939800"/>
            </a:xfrm>
            <a:prstGeom prst="line">
              <a:avLst/>
            </a:prstGeom>
            <a:ln w="12700">
              <a:solidFill>
                <a:srgbClr val="472135"/>
              </a:solidFill>
              <a:prstDash val="sysDot"/>
            </a:ln>
          </p:spPr>
          <p:style>
            <a:lnRef idx="1">
              <a:schemeClr val="accent1"/>
            </a:lnRef>
            <a:fillRef idx="0">
              <a:schemeClr val="accent1"/>
            </a:fillRef>
            <a:effectRef idx="0">
              <a:schemeClr val="accent1"/>
            </a:effectRef>
            <a:fontRef idx="minor">
              <a:schemeClr val="tx1"/>
            </a:fontRef>
          </p:style>
        </p:cxnSp>
        <p:sp>
          <p:nvSpPr>
            <p:cNvPr id="51" name="모서리가 둥근 직사각형 50"/>
            <p:cNvSpPr/>
            <p:nvPr/>
          </p:nvSpPr>
          <p:spPr>
            <a:xfrm>
              <a:off x="2258153" y="1027143"/>
              <a:ext cx="1491381"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Finance official</a:t>
              </a:r>
              <a:endParaRPr lang="ko-KR" altLang="en-US" sz="14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5" name="모서리가 둥근 직사각형 54"/>
            <p:cNvSpPr/>
            <p:nvPr/>
          </p:nvSpPr>
          <p:spPr>
            <a:xfrm>
              <a:off x="4048815" y="1020612"/>
              <a:ext cx="947757"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Bidder</a:t>
              </a:r>
              <a:endParaRPr lang="ko-KR" altLang="en-US" sz="14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9" name="모서리가 둥근 직사각형 58"/>
            <p:cNvSpPr/>
            <p:nvPr/>
          </p:nvSpPr>
          <p:spPr>
            <a:xfrm>
              <a:off x="6966224" y="1027143"/>
              <a:ext cx="974132"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Contract official</a:t>
              </a:r>
              <a:endParaRPr lang="ko-KR" altLang="en-US" sz="14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63" name="모서리가 둥근 직사각형 62"/>
            <p:cNvSpPr/>
            <p:nvPr/>
          </p:nvSpPr>
          <p:spPr>
            <a:xfrm>
              <a:off x="8102667" y="1050003"/>
              <a:ext cx="1491381"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Contract official</a:t>
              </a:r>
              <a:endParaRPr lang="ko-KR" altLang="en-US" sz="1400"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grpSp>
          <p:nvGrpSpPr>
            <p:cNvPr id="2" name="그룹 1"/>
            <p:cNvGrpSpPr/>
            <p:nvPr/>
          </p:nvGrpSpPr>
          <p:grpSpPr>
            <a:xfrm>
              <a:off x="2417734" y="1405066"/>
              <a:ext cx="1637768" cy="817880"/>
              <a:chOff x="2725789" y="1561810"/>
              <a:chExt cx="1667141" cy="817880"/>
            </a:xfrm>
          </p:grpSpPr>
          <p:sp>
            <p:nvSpPr>
              <p:cNvPr id="23" name="갈매기형 수장 22"/>
              <p:cNvSpPr/>
              <p:nvPr/>
            </p:nvSpPr>
            <p:spPr>
              <a:xfrm>
                <a:off x="2725789" y="1561810"/>
                <a:ext cx="1667141" cy="817880"/>
              </a:xfrm>
              <a:prstGeom prst="chevron">
                <a:avLst>
                  <a:gd name="adj" fmla="val 26043"/>
                </a:avLst>
              </a:prstGeom>
              <a:gradFill flip="none" rotWithShape="1">
                <a:gsLst>
                  <a:gs pos="0">
                    <a:srgbClr val="1AA5B8">
                      <a:tint val="66000"/>
                      <a:satMod val="160000"/>
                    </a:srgbClr>
                  </a:gs>
                  <a:gs pos="100000">
                    <a:srgbClr val="1AA5B8">
                      <a:tint val="44500"/>
                      <a:satMod val="160000"/>
                      <a:lumMod val="66000"/>
                    </a:srgbClr>
                  </a:gs>
                  <a:gs pos="100000">
                    <a:srgbClr val="1AA5B8">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rgbClr val="AC3514"/>
                  </a:solidFill>
                  <a:latin typeface="Arial" panose="020B0604020202020204" pitchFamily="34" charset="0"/>
                  <a:ea typeface="서울남산체 M" pitchFamily="18" charset="-127"/>
                  <a:cs typeface="Arial" panose="020B0604020202020204" pitchFamily="34" charset="0"/>
                </a:endParaRPr>
              </a:p>
            </p:txBody>
          </p:sp>
          <p:sp>
            <p:nvSpPr>
              <p:cNvPr id="24" name="모서리가 둥근 직사각형 23"/>
              <p:cNvSpPr/>
              <p:nvPr/>
            </p:nvSpPr>
            <p:spPr>
              <a:xfrm>
                <a:off x="2861562" y="1825424"/>
                <a:ext cx="1451589"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b="1" dirty="0" smtClean="0">
                    <a:solidFill>
                      <a:srgbClr val="36000C"/>
                    </a:solidFill>
                    <a:latin typeface="Arial" panose="020B0604020202020204" pitchFamily="34" charset="0"/>
                    <a:ea typeface="서울남산체 M" pitchFamily="18" charset="-127"/>
                    <a:cs typeface="Arial" panose="020B0604020202020204" pitchFamily="34" charset="0"/>
                  </a:rPr>
                  <a:t>Set multiple preliminary prices</a:t>
                </a:r>
                <a:endParaRPr lang="ko-KR" altLang="en-US" sz="1400" b="1"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grpSp>
        <p:grpSp>
          <p:nvGrpSpPr>
            <p:cNvPr id="28" name="그룹 27"/>
            <p:cNvGrpSpPr/>
            <p:nvPr/>
          </p:nvGrpSpPr>
          <p:grpSpPr>
            <a:xfrm>
              <a:off x="3953565" y="1401256"/>
              <a:ext cx="1660228" cy="817880"/>
              <a:chOff x="2725789" y="1561810"/>
              <a:chExt cx="1660228" cy="817880"/>
            </a:xfrm>
          </p:grpSpPr>
          <p:sp>
            <p:nvSpPr>
              <p:cNvPr id="31" name="갈매기형 수장 30"/>
              <p:cNvSpPr/>
              <p:nvPr/>
            </p:nvSpPr>
            <p:spPr>
              <a:xfrm>
                <a:off x="2725789" y="1561810"/>
                <a:ext cx="1660228" cy="817880"/>
              </a:xfrm>
              <a:prstGeom prst="chevron">
                <a:avLst>
                  <a:gd name="adj" fmla="val 26043"/>
                </a:avLst>
              </a:prstGeom>
              <a:gradFill flip="none" rotWithShape="1">
                <a:gsLst>
                  <a:gs pos="0">
                    <a:srgbClr val="1AA5B8">
                      <a:tint val="66000"/>
                      <a:satMod val="160000"/>
                    </a:srgbClr>
                  </a:gs>
                  <a:gs pos="100000">
                    <a:srgbClr val="1AA5B8">
                      <a:tint val="44500"/>
                      <a:satMod val="160000"/>
                      <a:lumMod val="66000"/>
                    </a:srgbClr>
                  </a:gs>
                  <a:gs pos="100000">
                    <a:srgbClr val="1AA5B8">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rgbClr val="AC3514"/>
                  </a:solidFill>
                  <a:latin typeface="Arial" panose="020B0604020202020204" pitchFamily="34" charset="0"/>
                  <a:ea typeface="서울남산체 M" pitchFamily="18" charset="-127"/>
                  <a:cs typeface="Arial" panose="020B0604020202020204" pitchFamily="34" charset="0"/>
                </a:endParaRPr>
              </a:p>
            </p:txBody>
          </p:sp>
          <p:sp>
            <p:nvSpPr>
              <p:cNvPr id="32" name="모서리가 둥근 직사각형 31"/>
              <p:cNvSpPr/>
              <p:nvPr/>
            </p:nvSpPr>
            <p:spPr>
              <a:xfrm>
                <a:off x="2861330" y="1809641"/>
                <a:ext cx="1451589"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b="1" dirty="0" smtClean="0">
                    <a:solidFill>
                      <a:srgbClr val="36000C"/>
                    </a:solidFill>
                    <a:latin typeface="Arial" panose="020B0604020202020204" pitchFamily="34" charset="0"/>
                    <a:ea typeface="서울남산체 M" pitchFamily="18" charset="-127"/>
                    <a:cs typeface="Arial" panose="020B0604020202020204" pitchFamily="34" charset="0"/>
                  </a:rPr>
                  <a:t>Select No. of multiply preliminary prices</a:t>
                </a:r>
                <a:endParaRPr lang="ko-KR" altLang="en-US" sz="1400" b="1"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grpSp>
        <p:grpSp>
          <p:nvGrpSpPr>
            <p:cNvPr id="33" name="그룹 32"/>
            <p:cNvGrpSpPr/>
            <p:nvPr/>
          </p:nvGrpSpPr>
          <p:grpSpPr>
            <a:xfrm>
              <a:off x="6846668" y="1407787"/>
              <a:ext cx="1660228" cy="817880"/>
              <a:chOff x="2725789" y="1561810"/>
              <a:chExt cx="1660228" cy="817880"/>
            </a:xfrm>
          </p:grpSpPr>
          <p:sp>
            <p:nvSpPr>
              <p:cNvPr id="35" name="갈매기형 수장 34"/>
              <p:cNvSpPr/>
              <p:nvPr/>
            </p:nvSpPr>
            <p:spPr>
              <a:xfrm>
                <a:off x="2725789" y="1561810"/>
                <a:ext cx="1660228" cy="817880"/>
              </a:xfrm>
              <a:prstGeom prst="chevron">
                <a:avLst>
                  <a:gd name="adj" fmla="val 26043"/>
                </a:avLst>
              </a:prstGeom>
              <a:gradFill flip="none" rotWithShape="1">
                <a:gsLst>
                  <a:gs pos="0">
                    <a:srgbClr val="1AA5B8">
                      <a:tint val="66000"/>
                      <a:satMod val="160000"/>
                    </a:srgbClr>
                  </a:gs>
                  <a:gs pos="100000">
                    <a:srgbClr val="1AA5B8">
                      <a:tint val="44500"/>
                      <a:satMod val="160000"/>
                      <a:lumMod val="66000"/>
                    </a:srgbClr>
                  </a:gs>
                  <a:gs pos="100000">
                    <a:srgbClr val="1AA5B8">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rgbClr val="AC3514"/>
                  </a:solidFill>
                  <a:latin typeface="Arial" panose="020B0604020202020204" pitchFamily="34" charset="0"/>
                  <a:ea typeface="서울남산체 M" pitchFamily="18" charset="-127"/>
                  <a:cs typeface="Arial" panose="020B0604020202020204" pitchFamily="34" charset="0"/>
                </a:endParaRPr>
              </a:p>
            </p:txBody>
          </p:sp>
          <p:sp>
            <p:nvSpPr>
              <p:cNvPr id="36" name="모서리가 둥근 직사각형 35"/>
              <p:cNvSpPr/>
              <p:nvPr/>
            </p:nvSpPr>
            <p:spPr>
              <a:xfrm>
                <a:off x="2861330" y="1829234"/>
                <a:ext cx="1451589"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b="1" dirty="0" smtClean="0">
                    <a:solidFill>
                      <a:srgbClr val="36000C"/>
                    </a:solidFill>
                    <a:latin typeface="Arial" panose="020B0604020202020204" pitchFamily="34" charset="0"/>
                    <a:ea typeface="서울남산체 M" pitchFamily="18" charset="-127"/>
                    <a:cs typeface="Arial" panose="020B0604020202020204" pitchFamily="34" charset="0"/>
                  </a:rPr>
                  <a:t>Rearrange multiple preliminary prices</a:t>
                </a:r>
                <a:endParaRPr lang="ko-KR" altLang="en-US" sz="1400" b="1"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grpSp>
        <p:sp>
          <p:nvSpPr>
            <p:cNvPr id="37" name="모서리가 둥근 직사각형 36"/>
            <p:cNvSpPr/>
            <p:nvPr/>
          </p:nvSpPr>
          <p:spPr>
            <a:xfrm>
              <a:off x="8680736" y="1611283"/>
              <a:ext cx="913312" cy="348891"/>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b="1" dirty="0" smtClean="0">
                  <a:solidFill>
                    <a:schemeClr val="accent5">
                      <a:lumMod val="50000"/>
                    </a:schemeClr>
                  </a:solidFill>
                  <a:latin typeface="Arial" panose="020B0604020202020204" pitchFamily="34" charset="0"/>
                  <a:ea typeface="서울남산체 M" pitchFamily="18" charset="-127"/>
                  <a:cs typeface="Arial" panose="020B0604020202020204" pitchFamily="34" charset="0"/>
                </a:rPr>
                <a:t>Bid opening</a:t>
              </a:r>
              <a:endParaRPr lang="ko-KR" altLang="en-US" sz="1400" b="1" dirty="0" smtClean="0">
                <a:solidFill>
                  <a:schemeClr val="accent5">
                    <a:lumMod val="50000"/>
                  </a:schemeClr>
                </a:solidFill>
                <a:latin typeface="Arial" panose="020B0604020202020204" pitchFamily="34" charset="0"/>
                <a:ea typeface="서울남산체 M" pitchFamily="18" charset="-127"/>
                <a:cs typeface="Arial" panose="020B0604020202020204" pitchFamily="34" charset="0"/>
              </a:endParaRPr>
            </a:p>
          </p:txBody>
        </p:sp>
        <p:sp>
          <p:nvSpPr>
            <p:cNvPr id="54" name="갈매기형 수장 53"/>
            <p:cNvSpPr/>
            <p:nvPr/>
          </p:nvSpPr>
          <p:spPr>
            <a:xfrm>
              <a:off x="5504673" y="1407787"/>
              <a:ext cx="1448669" cy="817880"/>
            </a:xfrm>
            <a:prstGeom prst="chevron">
              <a:avLst>
                <a:gd name="adj" fmla="val 24446"/>
              </a:avLst>
            </a:prstGeom>
            <a:gradFill flip="none" rotWithShape="1">
              <a:gsLst>
                <a:gs pos="0">
                  <a:srgbClr val="7030A0">
                    <a:tint val="66000"/>
                    <a:satMod val="160000"/>
                  </a:srgbClr>
                </a:gs>
                <a:gs pos="100000">
                  <a:srgbClr val="7030A0">
                    <a:tint val="44500"/>
                    <a:satMod val="160000"/>
                  </a:srgbClr>
                </a:gs>
                <a:gs pos="100000">
                  <a:srgbClr val="7030A0">
                    <a:tint val="23500"/>
                    <a:satMod val="160000"/>
                  </a:srgbClr>
                </a:gs>
              </a:gsLst>
              <a:lin ang="54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rgbClr val="AC3514"/>
                </a:solidFill>
                <a:latin typeface="Arial" panose="020B0604020202020204" pitchFamily="34" charset="0"/>
                <a:ea typeface="서울남산체 M" pitchFamily="18" charset="-127"/>
                <a:cs typeface="Arial" panose="020B0604020202020204" pitchFamily="34" charset="0"/>
              </a:endParaRPr>
            </a:p>
          </p:txBody>
        </p:sp>
        <p:sp>
          <p:nvSpPr>
            <p:cNvPr id="56" name="모서리가 둥근 직사각형 55"/>
            <p:cNvSpPr/>
            <p:nvPr/>
          </p:nvSpPr>
          <p:spPr>
            <a:xfrm>
              <a:off x="5685010" y="1655618"/>
              <a:ext cx="1091996"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b="1" dirty="0" smtClean="0">
                  <a:solidFill>
                    <a:srgbClr val="AC3514"/>
                  </a:solidFill>
                  <a:latin typeface="Arial" panose="020B0604020202020204" pitchFamily="34" charset="0"/>
                  <a:ea typeface="서울남산체 M" pitchFamily="18" charset="-127"/>
                  <a:cs typeface="Arial" panose="020B0604020202020204" pitchFamily="34" charset="0"/>
                </a:rPr>
                <a:t>Bid close</a:t>
              </a:r>
              <a:endParaRPr lang="ko-KR" altLang="en-US" sz="1400" b="1" dirty="0" smtClean="0">
                <a:solidFill>
                  <a:srgbClr val="AC3514"/>
                </a:solidFill>
                <a:latin typeface="Arial" panose="020B0604020202020204" pitchFamily="34" charset="0"/>
                <a:ea typeface="서울남산체 M" pitchFamily="18" charset="-127"/>
                <a:cs typeface="Arial" panose="020B0604020202020204" pitchFamily="34" charset="0"/>
              </a:endParaRPr>
            </a:p>
          </p:txBody>
        </p:sp>
        <p:cxnSp>
          <p:nvCxnSpPr>
            <p:cNvPr id="57" name="직선 연결선 56"/>
            <p:cNvCxnSpPr/>
            <p:nvPr/>
          </p:nvCxnSpPr>
          <p:spPr>
            <a:xfrm>
              <a:off x="6755234" y="2341674"/>
              <a:ext cx="0" cy="939800"/>
            </a:xfrm>
            <a:prstGeom prst="line">
              <a:avLst/>
            </a:prstGeom>
            <a:ln w="12700">
              <a:solidFill>
                <a:srgbClr val="472135"/>
              </a:solidFill>
              <a:prstDash val="sysDot"/>
            </a:ln>
          </p:spPr>
          <p:style>
            <a:lnRef idx="1">
              <a:schemeClr val="accent1"/>
            </a:lnRef>
            <a:fillRef idx="0">
              <a:schemeClr val="accent1"/>
            </a:fillRef>
            <a:effectRef idx="0">
              <a:schemeClr val="accent1"/>
            </a:effectRef>
            <a:fontRef idx="minor">
              <a:schemeClr val="tx1"/>
            </a:fontRef>
          </p:style>
        </p:cxnSp>
        <p:sp>
          <p:nvSpPr>
            <p:cNvPr id="58" name="모서리가 둥근 직사각형 57"/>
            <p:cNvSpPr/>
            <p:nvPr/>
          </p:nvSpPr>
          <p:spPr>
            <a:xfrm>
              <a:off x="2440268" y="2409591"/>
              <a:ext cx="1208299" cy="1116432"/>
            </a:xfrm>
            <a:prstGeom prst="roundRect">
              <a:avLst>
                <a:gd name="adj" fmla="val 1532"/>
              </a:avLst>
            </a:prstGeom>
            <a:gradFill flip="none" rotWithShape="1">
              <a:gsLst>
                <a:gs pos="0">
                  <a:schemeClr val="accent4">
                    <a:lumMod val="50000"/>
                    <a:tint val="66000"/>
                    <a:satMod val="160000"/>
                  </a:schemeClr>
                </a:gs>
                <a:gs pos="8000">
                  <a:schemeClr val="accent4">
                    <a:lumMod val="50000"/>
                    <a:tint val="44500"/>
                    <a:satMod val="160000"/>
                  </a:schemeClr>
                </a:gs>
                <a:gs pos="100000">
                  <a:schemeClr val="accent4">
                    <a:lumMod val="50000"/>
                    <a:tint val="23500"/>
                    <a:satMod val="160000"/>
                  </a:schemeClr>
                </a:gs>
              </a:gsLst>
              <a:lin ang="16200000" scaled="1"/>
              <a:tileRect/>
            </a:gradFill>
            <a:ln>
              <a:noFill/>
            </a:ln>
            <a:effectLst>
              <a:outerShdw blurRad="50800" dist="38100" dir="2700000" algn="tl"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0" bIns="87307" rtlCol="0" anchor="ctr">
              <a:noAutofit/>
            </a:bodyPr>
            <a:lstStyle/>
            <a:p>
              <a:pPr marL="1821" lvl="1" algn="ctr" defTabSz="1026966">
                <a:spcAft>
                  <a:spcPct val="50000"/>
                </a:spcAft>
                <a:buSzPct val="120000"/>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Central(±</a:t>
              </a:r>
              <a:r>
                <a:rPr lang="en-US" altLang="ko-KR" sz="1400" dirty="0">
                  <a:solidFill>
                    <a:srgbClr val="36000C"/>
                  </a:solidFill>
                  <a:latin typeface="Arial" panose="020B0604020202020204" pitchFamily="34" charset="0"/>
                  <a:ea typeface="서울남산체 M" panose="02020603020101020101" pitchFamily="18" charset="-127"/>
                  <a:cs typeface="Arial" panose="020B0604020202020204" pitchFamily="34" charset="0"/>
                </a:rPr>
                <a:t>2</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a:t>
              </a:r>
              <a:endParaRPr lang="en-US" altLang="ko-KR"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a:p>
              <a:pPr marL="1821" lvl="1" algn="ctr" defTabSz="1026966">
                <a:spcAft>
                  <a:spcPct val="50000"/>
                </a:spcAft>
                <a:buSzPct val="120000"/>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Local(±3%)</a:t>
              </a:r>
              <a:endParaRPr lang="ko-KR" altLang="en-US" sz="1400" dirty="0" smtClean="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64" name="모서리가 둥근 직사각형 63"/>
            <p:cNvSpPr/>
            <p:nvPr/>
          </p:nvSpPr>
          <p:spPr>
            <a:xfrm>
              <a:off x="3996567" y="2409591"/>
              <a:ext cx="1208299" cy="1116432"/>
            </a:xfrm>
            <a:prstGeom prst="roundRect">
              <a:avLst>
                <a:gd name="adj" fmla="val 1532"/>
              </a:avLst>
            </a:prstGeom>
            <a:gradFill flip="none" rotWithShape="1">
              <a:gsLst>
                <a:gs pos="0">
                  <a:schemeClr val="accent4">
                    <a:lumMod val="50000"/>
                    <a:tint val="66000"/>
                    <a:satMod val="160000"/>
                  </a:schemeClr>
                </a:gs>
                <a:gs pos="8000">
                  <a:schemeClr val="accent4">
                    <a:lumMod val="50000"/>
                    <a:tint val="44500"/>
                    <a:satMod val="160000"/>
                  </a:schemeClr>
                </a:gs>
                <a:gs pos="100000">
                  <a:schemeClr val="accent4">
                    <a:lumMod val="50000"/>
                    <a:tint val="23500"/>
                    <a:satMod val="160000"/>
                  </a:schemeClr>
                </a:gs>
              </a:gsLst>
              <a:lin ang="16200000" scaled="1"/>
              <a:tileRect/>
            </a:gradFill>
            <a:ln>
              <a:noFill/>
            </a:ln>
            <a:effectLst>
              <a:outerShdw blurRad="50800" dist="38100" dir="2700000" algn="tl"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0" bIns="87307" rtlCol="0" anchor="ctr">
              <a:noAutofit/>
            </a:bodyPr>
            <a:lstStyle/>
            <a:p>
              <a:pPr marL="1821" lvl="1" algn="ctr" defTabSz="1026966">
                <a:spcAft>
                  <a:spcPct val="50000"/>
                </a:spcAft>
                <a:buSzPct val="120000"/>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e-tender</a:t>
              </a:r>
              <a:r>
                <a:rPr lang="ko-KR" altLang="en-US"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select 2</a:t>
              </a:r>
              <a:endParaRPr lang="en-US" altLang="ko-KR"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a:p>
              <a:pPr marL="1821" lvl="1" algn="ctr" defTabSz="1026966">
                <a:spcAft>
                  <a:spcPct val="50000"/>
                </a:spcAft>
                <a:buSzPct val="120000"/>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Direct bidding: select 1</a:t>
              </a:r>
              <a:endParaRPr lang="ko-KR" altLang="en-US"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65" name="모서리가 둥근 직사각형 64"/>
            <p:cNvSpPr/>
            <p:nvPr/>
          </p:nvSpPr>
          <p:spPr>
            <a:xfrm>
              <a:off x="913321" y="2417070"/>
              <a:ext cx="1208299" cy="1116432"/>
            </a:xfrm>
            <a:prstGeom prst="roundRect">
              <a:avLst>
                <a:gd name="adj" fmla="val 1532"/>
              </a:avLst>
            </a:prstGeom>
            <a:gradFill flip="none" rotWithShape="1">
              <a:gsLst>
                <a:gs pos="0">
                  <a:schemeClr val="accent4">
                    <a:lumMod val="50000"/>
                    <a:tint val="66000"/>
                    <a:satMod val="160000"/>
                  </a:schemeClr>
                </a:gs>
                <a:gs pos="8000">
                  <a:schemeClr val="accent4">
                    <a:lumMod val="50000"/>
                    <a:tint val="44500"/>
                    <a:satMod val="160000"/>
                  </a:schemeClr>
                </a:gs>
                <a:gs pos="100000">
                  <a:schemeClr val="accent4">
                    <a:lumMod val="50000"/>
                    <a:tint val="23500"/>
                    <a:satMod val="160000"/>
                  </a:schemeClr>
                </a:gs>
              </a:gsLst>
              <a:lin ang="16200000" scaled="1"/>
              <a:tileRect/>
            </a:gradFill>
            <a:ln>
              <a:noFill/>
            </a:ln>
            <a:effectLst>
              <a:outerShdw blurRad="50800" dist="38100" dir="2700000" algn="tl"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0" bIns="87307" rtlCol="0" anchor="ctr">
              <a:noAutofit/>
            </a:bodyPr>
            <a:lstStyle/>
            <a:p>
              <a:pPr marL="1821" lvl="1" algn="ctr" defTabSz="1026966">
                <a:spcAft>
                  <a:spcPct val="50000"/>
                </a:spcAft>
                <a:buSzPct val="120000"/>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KONEPS</a:t>
              </a:r>
              <a:endParaRPr lang="ko-KR" altLang="en-US"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66" name="모서리가 둥근 직사각형 65"/>
            <p:cNvSpPr/>
            <p:nvPr/>
          </p:nvSpPr>
          <p:spPr>
            <a:xfrm>
              <a:off x="6907625" y="2410542"/>
              <a:ext cx="1208299" cy="1116432"/>
            </a:xfrm>
            <a:prstGeom prst="roundRect">
              <a:avLst>
                <a:gd name="adj" fmla="val 1532"/>
              </a:avLst>
            </a:prstGeom>
            <a:gradFill flip="none" rotWithShape="1">
              <a:gsLst>
                <a:gs pos="0">
                  <a:schemeClr val="accent4">
                    <a:lumMod val="50000"/>
                    <a:tint val="66000"/>
                    <a:satMod val="160000"/>
                  </a:schemeClr>
                </a:gs>
                <a:gs pos="8000">
                  <a:schemeClr val="accent4">
                    <a:lumMod val="50000"/>
                    <a:tint val="44500"/>
                    <a:satMod val="160000"/>
                  </a:schemeClr>
                </a:gs>
                <a:gs pos="100000">
                  <a:schemeClr val="accent4">
                    <a:lumMod val="50000"/>
                    <a:tint val="23500"/>
                    <a:satMod val="160000"/>
                  </a:schemeClr>
                </a:gs>
              </a:gsLst>
              <a:lin ang="16200000" scaled="1"/>
              <a:tileRect/>
            </a:gradFill>
            <a:ln>
              <a:noFill/>
            </a:ln>
            <a:effectLst>
              <a:outerShdw blurRad="50800" dist="38100" dir="2700000" algn="tl"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0" bIns="87307" rtlCol="0" anchor="ctr">
              <a:noAutofit/>
            </a:bodyPr>
            <a:lstStyle/>
            <a:p>
              <a:pPr marL="1821" lvl="1" algn="ctr" defTabSz="1026966">
                <a:spcAft>
                  <a:spcPct val="50000"/>
                </a:spcAft>
                <a:buSzPct val="120000"/>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Ensure fairness</a:t>
              </a:r>
              <a:endParaRPr lang="ko-KR" altLang="en-US" sz="1400" dirty="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67" name="모서리가 둥근 직사각형 66"/>
            <p:cNvSpPr/>
            <p:nvPr/>
          </p:nvSpPr>
          <p:spPr>
            <a:xfrm>
              <a:off x="8438838" y="2410539"/>
              <a:ext cx="1208299" cy="1116432"/>
            </a:xfrm>
            <a:prstGeom prst="roundRect">
              <a:avLst>
                <a:gd name="adj" fmla="val 1532"/>
              </a:avLst>
            </a:prstGeom>
            <a:gradFill flip="none" rotWithShape="1">
              <a:gsLst>
                <a:gs pos="0">
                  <a:schemeClr val="accent4">
                    <a:lumMod val="50000"/>
                    <a:tint val="66000"/>
                    <a:satMod val="160000"/>
                  </a:schemeClr>
                </a:gs>
                <a:gs pos="8000">
                  <a:schemeClr val="accent4">
                    <a:lumMod val="50000"/>
                    <a:tint val="44500"/>
                    <a:satMod val="160000"/>
                  </a:schemeClr>
                </a:gs>
                <a:gs pos="100000">
                  <a:schemeClr val="accent4">
                    <a:lumMod val="50000"/>
                    <a:tint val="23500"/>
                    <a:satMod val="160000"/>
                  </a:schemeClr>
                </a:gs>
              </a:gsLst>
              <a:lin ang="16200000" scaled="1"/>
              <a:tileRect/>
            </a:gradFill>
            <a:ln>
              <a:noFill/>
            </a:ln>
            <a:effectLst>
              <a:outerShdw blurRad="50800" dist="38100" dir="2700000" algn="tl"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0" bIns="87307" rtlCol="0" anchor="ctr">
              <a:noAutofit/>
            </a:bodyPr>
            <a:lstStyle/>
            <a:p>
              <a:pPr marL="1821" lvl="1" algn="ctr" defTabSz="1026966">
                <a:spcAft>
                  <a:spcPct val="50000"/>
                </a:spcAft>
                <a:buSzPct val="120000"/>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Average of 4 lowest prices</a:t>
              </a:r>
              <a:endParaRPr lang="ko-KR" altLang="en-US" sz="1400" dirty="0">
                <a:solidFill>
                  <a:srgbClr val="36000C"/>
                </a:solidFill>
                <a:latin typeface="Arial" panose="020B0604020202020204" pitchFamily="34" charset="0"/>
                <a:ea typeface="서울남산체 M" pitchFamily="18" charset="-127"/>
                <a:cs typeface="Arial" panose="020B0604020202020204" pitchFamily="34" charset="0"/>
              </a:endParaRPr>
            </a:p>
          </p:txBody>
        </p:sp>
        <p:sp>
          <p:nvSpPr>
            <p:cNvPr id="68" name="모서리가 둥근 직사각형 67"/>
            <p:cNvSpPr/>
            <p:nvPr/>
          </p:nvSpPr>
          <p:spPr>
            <a:xfrm>
              <a:off x="692331" y="861492"/>
              <a:ext cx="9450978" cy="2959392"/>
            </a:xfrm>
            <a:prstGeom prst="roundRect">
              <a:avLst>
                <a:gd name="adj" fmla="val 3506"/>
              </a:avLst>
            </a:prstGeom>
            <a:noFill/>
            <a:ln w="9525">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38" name="모서리가 둥근 직사각형 37"/>
          <p:cNvSpPr/>
          <p:nvPr/>
        </p:nvSpPr>
        <p:spPr>
          <a:xfrm>
            <a:off x="3832986" y="5245330"/>
            <a:ext cx="2747197" cy="405272"/>
          </a:xfrm>
          <a:prstGeom prst="roundRect">
            <a:avLst>
              <a:gd name="adj" fmla="val 5120"/>
            </a:avLst>
          </a:prstGeom>
          <a:gradFill flip="none" rotWithShape="1">
            <a:gsLst>
              <a:gs pos="0">
                <a:schemeClr val="accent2">
                  <a:tint val="66000"/>
                  <a:satMod val="160000"/>
                </a:schemeClr>
              </a:gs>
              <a:gs pos="19000">
                <a:schemeClr val="accent2">
                  <a:tint val="44500"/>
                  <a:satMod val="160000"/>
                </a:schemeClr>
              </a:gs>
              <a:gs pos="100000">
                <a:schemeClr val="accent2">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Select 4 out of 15 and then calculate average </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6" name="모서리가 둥근 직사각형 45"/>
          <p:cNvSpPr/>
          <p:nvPr/>
        </p:nvSpPr>
        <p:spPr>
          <a:xfrm>
            <a:off x="7604278" y="5245330"/>
            <a:ext cx="1827336" cy="411320"/>
          </a:xfrm>
          <a:prstGeom prst="roundRect">
            <a:avLst>
              <a:gd name="adj" fmla="val 5120"/>
            </a:avLst>
          </a:prstGeom>
          <a:gradFill flip="none" rotWithShape="1">
            <a:gsLst>
              <a:gs pos="0">
                <a:schemeClr val="accent2">
                  <a:tint val="66000"/>
                  <a:satMod val="160000"/>
                </a:schemeClr>
              </a:gs>
              <a:gs pos="19000">
                <a:schemeClr val="accent2">
                  <a:tint val="44500"/>
                  <a:satMod val="160000"/>
                </a:schemeClr>
              </a:gs>
              <a:gs pos="100000">
                <a:schemeClr val="accent2">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1,365 no. of cases</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cxnSp>
        <p:nvCxnSpPr>
          <p:cNvPr id="49" name="직선 화살표 연결선 48"/>
          <p:cNvCxnSpPr/>
          <p:nvPr/>
        </p:nvCxnSpPr>
        <p:spPr>
          <a:xfrm>
            <a:off x="3097134" y="5442189"/>
            <a:ext cx="498309" cy="0"/>
          </a:xfrm>
          <a:prstGeom prst="straightConnector1">
            <a:avLst/>
          </a:prstGeom>
          <a:ln w="12700">
            <a:solidFill>
              <a:srgbClr val="4B2933"/>
            </a:solidFill>
            <a:tailEnd type="arrow"/>
          </a:ln>
        </p:spPr>
        <p:style>
          <a:lnRef idx="1">
            <a:schemeClr val="accent1"/>
          </a:lnRef>
          <a:fillRef idx="0">
            <a:schemeClr val="accent1"/>
          </a:fillRef>
          <a:effectRef idx="0">
            <a:schemeClr val="accent1"/>
          </a:effectRef>
          <a:fontRef idx="minor">
            <a:schemeClr val="tx1"/>
          </a:fontRef>
        </p:style>
      </p:cxnSp>
      <p:grpSp>
        <p:nvGrpSpPr>
          <p:cNvPr id="60" name="그룹 59"/>
          <p:cNvGrpSpPr/>
          <p:nvPr/>
        </p:nvGrpSpPr>
        <p:grpSpPr>
          <a:xfrm>
            <a:off x="1071350" y="4514203"/>
            <a:ext cx="2670641" cy="1136399"/>
            <a:chOff x="405817" y="1003115"/>
            <a:chExt cx="2670641" cy="1136399"/>
          </a:xfrm>
        </p:grpSpPr>
        <p:sp>
          <p:nvSpPr>
            <p:cNvPr id="61" name="모서리가 둥근 직사각형 60"/>
            <p:cNvSpPr/>
            <p:nvPr/>
          </p:nvSpPr>
          <p:spPr>
            <a:xfrm>
              <a:off x="405817" y="1734242"/>
              <a:ext cx="1763485" cy="405272"/>
            </a:xfrm>
            <a:prstGeom prst="roundRect">
              <a:avLst>
                <a:gd name="adj" fmla="val 10221"/>
              </a:avLst>
            </a:prstGeom>
            <a:gradFill flip="none" rotWithShape="1">
              <a:gsLst>
                <a:gs pos="0">
                  <a:srgbClr val="0070C0">
                    <a:tint val="66000"/>
                    <a:satMod val="160000"/>
                  </a:srgbClr>
                </a:gs>
                <a:gs pos="16000">
                  <a:srgbClr val="0070C0">
                    <a:tint val="44500"/>
                    <a:satMod val="160000"/>
                  </a:srgbClr>
                </a:gs>
                <a:gs pos="100000">
                  <a:srgbClr val="0070C0">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Multiple preliminary prices</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nvGrpSpPr>
            <p:cNvPr id="62" name="그룹 61"/>
            <p:cNvGrpSpPr/>
            <p:nvPr/>
          </p:nvGrpSpPr>
          <p:grpSpPr>
            <a:xfrm>
              <a:off x="405817" y="1003115"/>
              <a:ext cx="2670641" cy="616867"/>
              <a:chOff x="3602239" y="2849880"/>
              <a:chExt cx="2670641" cy="616867"/>
            </a:xfrm>
          </p:grpSpPr>
          <p:grpSp>
            <p:nvGrpSpPr>
              <p:cNvPr id="69" name="그룹 68"/>
              <p:cNvGrpSpPr/>
              <p:nvPr/>
            </p:nvGrpSpPr>
            <p:grpSpPr>
              <a:xfrm>
                <a:off x="3602239" y="2849880"/>
                <a:ext cx="1763486" cy="616867"/>
                <a:chOff x="3602239" y="2849880"/>
                <a:chExt cx="1763486" cy="616867"/>
              </a:xfrm>
              <a:solidFill>
                <a:srgbClr val="1D538F">
                  <a:alpha val="98000"/>
                </a:srgbClr>
              </a:solidFill>
            </p:grpSpPr>
            <p:sp>
              <p:nvSpPr>
                <p:cNvPr id="71" name="모서리가 둥근 직사각형 70"/>
                <p:cNvSpPr/>
                <p:nvPr/>
              </p:nvSpPr>
              <p:spPr>
                <a:xfrm>
                  <a:off x="3602239" y="2849880"/>
                  <a:ext cx="1763486" cy="441960"/>
                </a:xfrm>
                <a:prstGeom prst="roundRect">
                  <a:avLst>
                    <a:gd name="adj" fmla="val 9027"/>
                  </a:avLst>
                </a:prstGeom>
                <a:grp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2" name="아래쪽 화살표 71"/>
                <p:cNvSpPr/>
                <p:nvPr/>
              </p:nvSpPr>
              <p:spPr>
                <a:xfrm>
                  <a:off x="4261048" y="3107518"/>
                  <a:ext cx="421932" cy="359229"/>
                </a:xfrm>
                <a:prstGeom prst="downArrow">
                  <a:avLst>
                    <a:gd name="adj1" fmla="val 50000"/>
                    <a:gd name="adj2" fmla="val 33636"/>
                  </a:avLst>
                </a:prstGeom>
                <a:grp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70" name="모서리가 둥근 직사각형 69"/>
              <p:cNvSpPr/>
              <p:nvPr/>
            </p:nvSpPr>
            <p:spPr>
              <a:xfrm rot="10800000" flipV="1">
                <a:off x="3664112" y="2865777"/>
                <a:ext cx="2608768" cy="403860"/>
              </a:xfrm>
              <a:prstGeom prst="roundRect">
                <a:avLst>
                  <a:gd name="adj" fmla="val 22223"/>
                </a:avLst>
              </a:prstGeom>
              <a:no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just" latinLnBrk="0"/>
                <a:r>
                  <a:rPr lang="en-US" altLang="ko-KR" sz="1400" dirty="0" smtClean="0">
                    <a:solidFill>
                      <a:schemeClr val="bg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Closed reference price</a:t>
                </a:r>
                <a:endParaRPr lang="ko-KR" altLang="en-US" sz="1400" dirty="0" smtClean="0">
                  <a:solidFill>
                    <a:schemeClr val="bg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grpSp>
      </p:grpSp>
      <p:cxnSp>
        <p:nvCxnSpPr>
          <p:cNvPr id="73" name="직선 화살표 연결선 72"/>
          <p:cNvCxnSpPr/>
          <p:nvPr/>
        </p:nvCxnSpPr>
        <p:spPr>
          <a:xfrm>
            <a:off x="6809661" y="5450990"/>
            <a:ext cx="498309" cy="0"/>
          </a:xfrm>
          <a:prstGeom prst="straightConnector1">
            <a:avLst/>
          </a:prstGeom>
          <a:ln w="12700">
            <a:solidFill>
              <a:srgbClr val="4B2933"/>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87629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모서리가 둥근 직사각형 98"/>
          <p:cNvSpPr/>
          <p:nvPr/>
        </p:nvSpPr>
        <p:spPr>
          <a:xfrm>
            <a:off x="1398467" y="5694333"/>
            <a:ext cx="5071981" cy="797907"/>
          </a:xfrm>
          <a:prstGeom prst="roundRect">
            <a:avLst>
              <a:gd name="adj" fmla="val 2648"/>
            </a:avLst>
          </a:prstGeom>
          <a:ln w="12700">
            <a:solidFill>
              <a:schemeClr val="tx1"/>
            </a:solidFill>
            <a:prstDash val="dash"/>
          </a:ln>
          <a:effectLst>
            <a:glow rad="139700">
              <a:schemeClr val="bg1">
                <a:lumMod val="50000"/>
                <a:alpha val="40000"/>
              </a:schemeClr>
            </a:glo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1" name="TextBox 40"/>
          <p:cNvSpPr txBox="1"/>
          <p:nvPr/>
        </p:nvSpPr>
        <p:spPr>
          <a:xfrm>
            <a:off x="748853" y="206206"/>
            <a:ext cx="4401351"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Base price/Multiple Preliminary Price</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42" name="직선 연결선 41"/>
          <p:cNvCxnSpPr/>
          <p:nvPr/>
        </p:nvCxnSpPr>
        <p:spPr>
          <a:xfrm>
            <a:off x="5452782" y="443753"/>
            <a:ext cx="5350824" cy="35945"/>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직사각형 42"/>
          <p:cNvSpPr/>
          <p:nvPr/>
        </p:nvSpPr>
        <p:spPr>
          <a:xfrm>
            <a:off x="184666" y="189913"/>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32" name="갈매기형 수장 31"/>
          <p:cNvSpPr/>
          <p:nvPr/>
        </p:nvSpPr>
        <p:spPr>
          <a:xfrm>
            <a:off x="2377466" y="2094106"/>
            <a:ext cx="682544" cy="424424"/>
          </a:xfrm>
          <a:prstGeom prst="chevron">
            <a:avLst>
              <a:gd name="adj" fmla="val 10104"/>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Disclose</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9" name="모서리가 둥근 직사각형 58"/>
          <p:cNvSpPr/>
          <p:nvPr/>
        </p:nvSpPr>
        <p:spPr>
          <a:xfrm>
            <a:off x="925003" y="1844533"/>
            <a:ext cx="1315923" cy="962320"/>
          </a:xfrm>
          <a:prstGeom prst="roundRect">
            <a:avLst>
              <a:gd name="adj" fmla="val 512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Issues of disclosing reference price</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0" name="모서리가 둥근 직사각형 59"/>
          <p:cNvSpPr/>
          <p:nvPr/>
        </p:nvSpPr>
        <p:spPr>
          <a:xfrm>
            <a:off x="3273516" y="1183889"/>
            <a:ext cx="3204150" cy="4295985"/>
          </a:xfrm>
          <a:prstGeom prst="roundRect">
            <a:avLst>
              <a:gd name="adj" fmla="val 2648"/>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path path="circle">
              <a:fillToRect l="50000" t="50000" r="50000" b="50000"/>
            </a:path>
            <a:tileRect/>
          </a:gradFill>
          <a:ln w="12700">
            <a:solidFill>
              <a:schemeClr val="tx1"/>
            </a:solidFill>
            <a:prstDash val="dash"/>
          </a:ln>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5" name="폭발 1 64"/>
          <p:cNvSpPr/>
          <p:nvPr/>
        </p:nvSpPr>
        <p:spPr>
          <a:xfrm>
            <a:off x="828717" y="2756128"/>
            <a:ext cx="1412209" cy="1358081"/>
          </a:xfrm>
          <a:prstGeom prst="irregularSeal1">
            <a:avLst/>
          </a:prstGeom>
          <a:gradFill flip="none" rotWithShape="1">
            <a:gsLst>
              <a:gs pos="0">
                <a:schemeClr val="accent5">
                  <a:tint val="66000"/>
                  <a:satMod val="160000"/>
                </a:schemeClr>
              </a:gs>
              <a:gs pos="50000">
                <a:schemeClr val="accent5">
                  <a:tint val="44500"/>
                  <a:satMod val="160000"/>
                </a:schemeClr>
              </a:gs>
              <a:gs pos="100000">
                <a:schemeClr val="accent5">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108000" rIns="36000" bIns="0" rtlCol="0" anchor="ctr">
            <a:noAutofit/>
          </a:bodyPr>
          <a:lstStyle/>
          <a:p>
            <a:pPr algn="ctr" latinLnBrk="0"/>
            <a:r>
              <a:rPr lang="en-US" altLang="ko-KR" sz="1200" dirty="0" smtClean="0">
                <a:solidFill>
                  <a:srgbClr val="C00000"/>
                </a:solidFill>
                <a:latin typeface="Arial" panose="020B0604020202020204" pitchFamily="34" charset="0"/>
                <a:ea typeface="서울남산체 M" pitchFamily="18" charset="-127"/>
                <a:cs typeface="Arial" panose="020B0604020202020204" pitchFamily="34" charset="0"/>
              </a:rPr>
              <a:t>Leakage of reference price</a:t>
            </a:r>
            <a:endParaRPr lang="ko-KR" altLang="en-US" sz="12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grpSp>
        <p:nvGrpSpPr>
          <p:cNvPr id="11" name="그룹 10"/>
          <p:cNvGrpSpPr/>
          <p:nvPr/>
        </p:nvGrpSpPr>
        <p:grpSpPr>
          <a:xfrm>
            <a:off x="3723454" y="1508839"/>
            <a:ext cx="705522" cy="1704016"/>
            <a:chOff x="7089738" y="1204269"/>
            <a:chExt cx="796963" cy="1779907"/>
          </a:xfrm>
        </p:grpSpPr>
        <p:sp>
          <p:nvSpPr>
            <p:cNvPr id="68" name="모서리가 둥근 직사각형 67"/>
            <p:cNvSpPr/>
            <p:nvPr/>
          </p:nvSpPr>
          <p:spPr>
            <a:xfrm>
              <a:off x="7089739" y="249966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6</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9" name="모서리가 둥근 직사각형 68"/>
            <p:cNvSpPr/>
            <p:nvPr/>
          </p:nvSpPr>
          <p:spPr>
            <a:xfrm>
              <a:off x="7089739" y="224058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5</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0" name="모서리가 둥근 직사각형 69"/>
            <p:cNvSpPr/>
            <p:nvPr/>
          </p:nvSpPr>
          <p:spPr>
            <a:xfrm>
              <a:off x="7089739" y="198150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4</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1" name="모서리가 둥근 직사각형 70"/>
            <p:cNvSpPr/>
            <p:nvPr/>
          </p:nvSpPr>
          <p:spPr>
            <a:xfrm>
              <a:off x="7089738" y="172242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3</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2" name="모서리가 둥근 직사각형 71"/>
            <p:cNvSpPr/>
            <p:nvPr/>
          </p:nvSpPr>
          <p:spPr>
            <a:xfrm>
              <a:off x="7089738" y="146334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2</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3" name="모서리가 둥근 직사각형 72"/>
            <p:cNvSpPr/>
            <p:nvPr/>
          </p:nvSpPr>
          <p:spPr>
            <a:xfrm>
              <a:off x="7089738" y="120426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4" name="모서리가 둥근 직사각형 73"/>
            <p:cNvSpPr/>
            <p:nvPr/>
          </p:nvSpPr>
          <p:spPr>
            <a:xfrm>
              <a:off x="7089739" y="275874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7</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grpSp>
        <p:nvGrpSpPr>
          <p:cNvPr id="75" name="그룹 74"/>
          <p:cNvGrpSpPr/>
          <p:nvPr/>
        </p:nvGrpSpPr>
        <p:grpSpPr>
          <a:xfrm>
            <a:off x="3723454" y="3588871"/>
            <a:ext cx="705522" cy="1704016"/>
            <a:chOff x="7089738" y="1204269"/>
            <a:chExt cx="796963" cy="1779907"/>
          </a:xfrm>
        </p:grpSpPr>
        <p:sp>
          <p:nvSpPr>
            <p:cNvPr id="76" name="모서리가 둥근 직사각형 75"/>
            <p:cNvSpPr/>
            <p:nvPr/>
          </p:nvSpPr>
          <p:spPr>
            <a:xfrm>
              <a:off x="7089739" y="249966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6</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7" name="모서리가 둥근 직사각형 76"/>
            <p:cNvSpPr/>
            <p:nvPr/>
          </p:nvSpPr>
          <p:spPr>
            <a:xfrm>
              <a:off x="7089739" y="224058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5</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8" name="모서리가 둥근 직사각형 77"/>
            <p:cNvSpPr/>
            <p:nvPr/>
          </p:nvSpPr>
          <p:spPr>
            <a:xfrm>
              <a:off x="7089739" y="198150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4</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9" name="모서리가 둥근 직사각형 78"/>
            <p:cNvSpPr/>
            <p:nvPr/>
          </p:nvSpPr>
          <p:spPr>
            <a:xfrm>
              <a:off x="7089738" y="172242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3</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0" name="모서리가 둥근 직사각형 79"/>
            <p:cNvSpPr/>
            <p:nvPr/>
          </p:nvSpPr>
          <p:spPr>
            <a:xfrm>
              <a:off x="7089738" y="146334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2</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1" name="모서리가 둥근 직사각형 80"/>
            <p:cNvSpPr/>
            <p:nvPr/>
          </p:nvSpPr>
          <p:spPr>
            <a:xfrm>
              <a:off x="7089738" y="120426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2" name="모서리가 둥근 직사각형 81"/>
            <p:cNvSpPr/>
            <p:nvPr/>
          </p:nvSpPr>
          <p:spPr>
            <a:xfrm>
              <a:off x="7089739" y="2758749"/>
              <a:ext cx="796962" cy="225427"/>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7</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cxnSp>
        <p:nvCxnSpPr>
          <p:cNvPr id="13" name="직선 연결선 12"/>
          <p:cNvCxnSpPr/>
          <p:nvPr/>
        </p:nvCxnSpPr>
        <p:spPr>
          <a:xfrm>
            <a:off x="4794735" y="1501219"/>
            <a:ext cx="495300" cy="0"/>
          </a:xfrm>
          <a:prstGeom prst="line">
            <a:avLst/>
          </a:prstGeom>
          <a:ln w="12700">
            <a:solidFill>
              <a:srgbClr val="4B2933"/>
            </a:solidFill>
          </a:ln>
        </p:spPr>
        <p:style>
          <a:lnRef idx="1">
            <a:schemeClr val="accent1"/>
          </a:lnRef>
          <a:fillRef idx="0">
            <a:schemeClr val="accent1"/>
          </a:fillRef>
          <a:effectRef idx="0">
            <a:schemeClr val="accent1"/>
          </a:effectRef>
          <a:fontRef idx="minor">
            <a:schemeClr val="tx1"/>
          </a:fontRef>
        </p:style>
      </p:cxnSp>
      <p:cxnSp>
        <p:nvCxnSpPr>
          <p:cNvPr id="88" name="직선 연결선 87"/>
          <p:cNvCxnSpPr/>
          <p:nvPr/>
        </p:nvCxnSpPr>
        <p:spPr>
          <a:xfrm>
            <a:off x="4806165" y="5292887"/>
            <a:ext cx="495300" cy="0"/>
          </a:xfrm>
          <a:prstGeom prst="line">
            <a:avLst/>
          </a:prstGeom>
          <a:ln w="12700">
            <a:solidFill>
              <a:srgbClr val="4B2933"/>
            </a:solidFill>
          </a:ln>
        </p:spPr>
        <p:style>
          <a:lnRef idx="1">
            <a:schemeClr val="accent1"/>
          </a:lnRef>
          <a:fillRef idx="0">
            <a:schemeClr val="accent1"/>
          </a:fillRef>
          <a:effectRef idx="0">
            <a:schemeClr val="accent1"/>
          </a:effectRef>
          <a:fontRef idx="minor">
            <a:schemeClr val="tx1"/>
          </a:fontRef>
        </p:style>
      </p:cxnSp>
      <p:cxnSp>
        <p:nvCxnSpPr>
          <p:cNvPr id="89" name="직선 연결선 88"/>
          <p:cNvCxnSpPr/>
          <p:nvPr/>
        </p:nvCxnSpPr>
        <p:spPr>
          <a:xfrm>
            <a:off x="4802355" y="3405320"/>
            <a:ext cx="495300" cy="0"/>
          </a:xfrm>
          <a:prstGeom prst="line">
            <a:avLst/>
          </a:prstGeom>
          <a:ln w="12700">
            <a:solidFill>
              <a:srgbClr val="4B2933"/>
            </a:solidFill>
          </a:ln>
        </p:spPr>
        <p:style>
          <a:lnRef idx="1">
            <a:schemeClr val="accent1"/>
          </a:lnRef>
          <a:fillRef idx="0">
            <a:schemeClr val="accent1"/>
          </a:fillRef>
          <a:effectRef idx="0">
            <a:schemeClr val="accent1"/>
          </a:effectRef>
          <a:fontRef idx="minor">
            <a:schemeClr val="tx1"/>
          </a:fontRef>
        </p:style>
      </p:cxnSp>
      <p:cxnSp>
        <p:nvCxnSpPr>
          <p:cNvPr id="15" name="직선 화살표 연결선 14"/>
          <p:cNvCxnSpPr/>
          <p:nvPr/>
        </p:nvCxnSpPr>
        <p:spPr>
          <a:xfrm>
            <a:off x="5042385" y="1508839"/>
            <a:ext cx="11430" cy="1884036"/>
          </a:xfrm>
          <a:prstGeom prst="straightConnector1">
            <a:avLst/>
          </a:prstGeom>
          <a:ln w="19050">
            <a:solidFill>
              <a:srgbClr val="4B2933"/>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90" name="직선 화살표 연결선 89"/>
          <p:cNvCxnSpPr/>
          <p:nvPr/>
        </p:nvCxnSpPr>
        <p:spPr>
          <a:xfrm>
            <a:off x="5053815" y="3412940"/>
            <a:ext cx="11430" cy="1884036"/>
          </a:xfrm>
          <a:prstGeom prst="straightConnector1">
            <a:avLst/>
          </a:prstGeom>
          <a:ln w="19050">
            <a:solidFill>
              <a:srgbClr val="4B2933"/>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모서리가 둥근 직사각형 15"/>
          <p:cNvSpPr/>
          <p:nvPr/>
        </p:nvSpPr>
        <p:spPr>
          <a:xfrm>
            <a:off x="5267175" y="1972687"/>
            <a:ext cx="1005840" cy="378800"/>
          </a:xfrm>
          <a:prstGeom prst="roundRect">
            <a:avLst>
              <a:gd name="adj" fmla="val 4597"/>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lin ang="16200000" scaled="1"/>
            <a:tileRect/>
          </a:gradFill>
          <a:ln>
            <a:solidFill>
              <a:srgbClr val="4B2933"/>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Central</a:t>
            </a:r>
            <a:r>
              <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+2%</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2" name="모서리가 둥근 직사각형 91"/>
          <p:cNvSpPr/>
          <p:nvPr/>
        </p:nvSpPr>
        <p:spPr>
          <a:xfrm>
            <a:off x="5267175" y="4054440"/>
            <a:ext cx="1005840" cy="378800"/>
          </a:xfrm>
          <a:prstGeom prst="roundRect">
            <a:avLst>
              <a:gd name="adj" fmla="val 4597"/>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lin ang="16200000" scaled="1"/>
            <a:tileRect/>
          </a:gradFill>
          <a:ln>
            <a:solidFill>
              <a:srgbClr val="4B2933"/>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Central</a:t>
            </a:r>
            <a:r>
              <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-2%</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4" name="모서리가 둥근 직사각형 33"/>
          <p:cNvSpPr/>
          <p:nvPr/>
        </p:nvSpPr>
        <p:spPr>
          <a:xfrm>
            <a:off x="3441514" y="3269058"/>
            <a:ext cx="1330362" cy="277451"/>
          </a:xfrm>
          <a:prstGeom prst="roundRect">
            <a:avLst/>
          </a:prstGeom>
          <a:gradFill flip="none" rotWithShape="1">
            <a:gsLst>
              <a:gs pos="0">
                <a:srgbClr val="0033CC">
                  <a:tint val="66000"/>
                  <a:satMod val="160000"/>
                </a:srgbClr>
              </a:gs>
              <a:gs pos="50000">
                <a:srgbClr val="0033CC">
                  <a:tint val="44500"/>
                  <a:satMod val="160000"/>
                </a:srgbClr>
              </a:gs>
              <a:gs pos="100000">
                <a:srgbClr val="0033CC">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Base price</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3" name="모서리가 둥근 직사각형 32"/>
          <p:cNvSpPr/>
          <p:nvPr/>
        </p:nvSpPr>
        <p:spPr>
          <a:xfrm>
            <a:off x="3438212" y="926950"/>
            <a:ext cx="1834303" cy="412601"/>
          </a:xfrm>
          <a:prstGeom prst="roundRect">
            <a:avLst>
              <a:gd name="adj" fmla="val 12781"/>
            </a:avLst>
          </a:prstGeom>
          <a:gradFill flip="none" rotWithShape="1">
            <a:gsLst>
              <a:gs pos="0">
                <a:srgbClr val="36000C">
                  <a:tint val="66000"/>
                  <a:satMod val="160000"/>
                </a:srgbClr>
              </a:gs>
              <a:gs pos="50000">
                <a:srgbClr val="36000C">
                  <a:tint val="44500"/>
                  <a:satMod val="160000"/>
                </a:srgbClr>
              </a:gs>
              <a:gs pos="100000">
                <a:srgbClr val="36000C">
                  <a:tint val="23500"/>
                  <a:satMod val="160000"/>
                </a:srgbClr>
              </a:gs>
            </a:gsLst>
            <a:lin ang="16200000" scaled="1"/>
            <a:tileRect/>
          </a:gradFill>
          <a:ln w="12700">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Multiple preliminary prices</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4" name="모서리가 둥근 직사각형 93"/>
          <p:cNvSpPr/>
          <p:nvPr/>
        </p:nvSpPr>
        <p:spPr>
          <a:xfrm>
            <a:off x="3180084" y="5819628"/>
            <a:ext cx="1636823" cy="541389"/>
          </a:xfrm>
          <a:prstGeom prst="roundRect">
            <a:avLst>
              <a:gd name="adj" fmla="val 512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Select 4 out of 15 and then make average</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5" name="모서리가 둥근 직사각형 94"/>
          <p:cNvSpPr/>
          <p:nvPr/>
        </p:nvSpPr>
        <p:spPr>
          <a:xfrm>
            <a:off x="5241386" y="5827082"/>
            <a:ext cx="1090625" cy="541389"/>
          </a:xfrm>
          <a:prstGeom prst="roundRect">
            <a:avLst>
              <a:gd name="adj" fmla="val 512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1,365 cases</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6" name="모서리가 둥근 직사각형 95"/>
          <p:cNvSpPr/>
          <p:nvPr/>
        </p:nvSpPr>
        <p:spPr>
          <a:xfrm>
            <a:off x="1514938" y="5827083"/>
            <a:ext cx="1243210" cy="541389"/>
          </a:xfrm>
          <a:prstGeom prst="roundRect">
            <a:avLst>
              <a:gd name="adj" fmla="val 5120"/>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Disclose base price</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cxnSp>
        <p:nvCxnSpPr>
          <p:cNvPr id="97" name="직선 화살표 연결선 96"/>
          <p:cNvCxnSpPr/>
          <p:nvPr/>
        </p:nvCxnSpPr>
        <p:spPr>
          <a:xfrm>
            <a:off x="2870971" y="6117269"/>
            <a:ext cx="194829" cy="0"/>
          </a:xfrm>
          <a:prstGeom prst="straightConnector1">
            <a:avLst/>
          </a:prstGeom>
          <a:ln w="12700">
            <a:solidFill>
              <a:srgbClr val="4B2933"/>
            </a:solidFill>
            <a:tailEnd type="arrow"/>
          </a:ln>
        </p:spPr>
        <p:style>
          <a:lnRef idx="1">
            <a:schemeClr val="accent1"/>
          </a:lnRef>
          <a:fillRef idx="0">
            <a:schemeClr val="accent1"/>
          </a:fillRef>
          <a:effectRef idx="0">
            <a:schemeClr val="accent1"/>
          </a:effectRef>
          <a:fontRef idx="minor">
            <a:schemeClr val="tx1"/>
          </a:fontRef>
        </p:style>
      </p:cxnSp>
      <p:cxnSp>
        <p:nvCxnSpPr>
          <p:cNvPr id="98" name="직선 화살표 연결선 97"/>
          <p:cNvCxnSpPr/>
          <p:nvPr/>
        </p:nvCxnSpPr>
        <p:spPr>
          <a:xfrm>
            <a:off x="4943611" y="6124889"/>
            <a:ext cx="194829" cy="0"/>
          </a:xfrm>
          <a:prstGeom prst="straightConnector1">
            <a:avLst/>
          </a:prstGeom>
          <a:ln w="12700">
            <a:solidFill>
              <a:srgbClr val="4B2933"/>
            </a:solidFill>
            <a:tailEnd type="arrow"/>
          </a:ln>
        </p:spPr>
        <p:style>
          <a:lnRef idx="1">
            <a:schemeClr val="accent1"/>
          </a:lnRef>
          <a:fillRef idx="0">
            <a:schemeClr val="accent1"/>
          </a:fillRef>
          <a:effectRef idx="0">
            <a:schemeClr val="accent1"/>
          </a:effectRef>
          <a:fontRef idx="minor">
            <a:schemeClr val="tx1"/>
          </a:fontRef>
        </p:style>
      </p:cxnSp>
      <p:cxnSp>
        <p:nvCxnSpPr>
          <p:cNvPr id="5" name="직선 화살표 연결선 4"/>
          <p:cNvCxnSpPr/>
          <p:nvPr/>
        </p:nvCxnSpPr>
        <p:spPr>
          <a:xfrm>
            <a:off x="2718738" y="2675159"/>
            <a:ext cx="0" cy="2804715"/>
          </a:xfrm>
          <a:prstGeom prst="straightConnector1">
            <a:avLst/>
          </a:prstGeom>
          <a:ln w="9525">
            <a:solidFill>
              <a:srgbClr val="AC3514"/>
            </a:solidFill>
            <a:tailEnd type="arrow"/>
          </a:ln>
        </p:spPr>
        <p:style>
          <a:lnRef idx="1">
            <a:schemeClr val="accent1"/>
          </a:lnRef>
          <a:fillRef idx="0">
            <a:schemeClr val="accent1"/>
          </a:fillRef>
          <a:effectRef idx="0">
            <a:schemeClr val="accent1"/>
          </a:effectRef>
          <a:fontRef idx="minor">
            <a:schemeClr val="tx1"/>
          </a:fontRef>
        </p:style>
      </p:cxnSp>
      <p:sp>
        <p:nvSpPr>
          <p:cNvPr id="83" name="모서리가 둥근 직사각형 82"/>
          <p:cNvSpPr/>
          <p:nvPr/>
        </p:nvSpPr>
        <p:spPr>
          <a:xfrm>
            <a:off x="6680761" y="1000989"/>
            <a:ext cx="3173503" cy="5163803"/>
          </a:xfrm>
          <a:prstGeom prst="roundRect">
            <a:avLst>
              <a:gd name="adj" fmla="val 2648"/>
            </a:avLst>
          </a:prstGeom>
          <a:noFill/>
          <a:ln w="12700">
            <a:solidFill>
              <a:schemeClr val="tx1"/>
            </a:solidFill>
            <a:prstDash val="dash"/>
          </a:ln>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4" name="모서리가 둥근 직사각형 83"/>
          <p:cNvSpPr/>
          <p:nvPr/>
        </p:nvSpPr>
        <p:spPr>
          <a:xfrm>
            <a:off x="6852176" y="3628553"/>
            <a:ext cx="751562" cy="277451"/>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8</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5" name="모서리가 둥근 직사각형 84"/>
          <p:cNvSpPr/>
          <p:nvPr/>
        </p:nvSpPr>
        <p:spPr>
          <a:xfrm>
            <a:off x="6852177" y="3027225"/>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6</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6" name="모서리가 둥근 직사각형 85"/>
          <p:cNvSpPr/>
          <p:nvPr/>
        </p:nvSpPr>
        <p:spPr>
          <a:xfrm>
            <a:off x="6852177" y="2725008"/>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5</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7" name="모서리가 둥근 직사각형 86"/>
          <p:cNvSpPr/>
          <p:nvPr/>
        </p:nvSpPr>
        <p:spPr>
          <a:xfrm>
            <a:off x="6852177" y="2422790"/>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4</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0" name="모서리가 둥근 직사각형 99"/>
          <p:cNvSpPr/>
          <p:nvPr/>
        </p:nvSpPr>
        <p:spPr>
          <a:xfrm>
            <a:off x="6852176" y="2127346"/>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3</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1" name="모서리가 둥근 직사각형 100"/>
          <p:cNvSpPr/>
          <p:nvPr/>
        </p:nvSpPr>
        <p:spPr>
          <a:xfrm>
            <a:off x="6852176" y="1825128"/>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2</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2" name="모서리가 둥근 직사각형 101"/>
          <p:cNvSpPr/>
          <p:nvPr/>
        </p:nvSpPr>
        <p:spPr>
          <a:xfrm>
            <a:off x="6852176" y="1522911"/>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3" name="모서리가 둥근 직사각형 102"/>
          <p:cNvSpPr/>
          <p:nvPr/>
        </p:nvSpPr>
        <p:spPr>
          <a:xfrm>
            <a:off x="6852177" y="3329443"/>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7</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4" name="모서리가 둥근 직사각형 103"/>
          <p:cNvSpPr/>
          <p:nvPr/>
        </p:nvSpPr>
        <p:spPr>
          <a:xfrm>
            <a:off x="6852177" y="5418815"/>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14</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5" name="모서리가 둥근 직사각형 104"/>
          <p:cNvSpPr/>
          <p:nvPr/>
        </p:nvSpPr>
        <p:spPr>
          <a:xfrm>
            <a:off x="6852177" y="5123371"/>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13</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6" name="모서리가 둥근 직사각형 105"/>
          <p:cNvSpPr/>
          <p:nvPr/>
        </p:nvSpPr>
        <p:spPr>
          <a:xfrm>
            <a:off x="6852177" y="4827926"/>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12</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7" name="모서리가 둥근 직사각형 106"/>
          <p:cNvSpPr/>
          <p:nvPr/>
        </p:nvSpPr>
        <p:spPr>
          <a:xfrm>
            <a:off x="6852176" y="4532482"/>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11</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8" name="모서리가 둥근 직사각형 107"/>
          <p:cNvSpPr/>
          <p:nvPr/>
        </p:nvSpPr>
        <p:spPr>
          <a:xfrm>
            <a:off x="6852176" y="4237037"/>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9" name="모서리가 둥근 직사각형 108"/>
          <p:cNvSpPr/>
          <p:nvPr/>
        </p:nvSpPr>
        <p:spPr>
          <a:xfrm>
            <a:off x="6852176" y="3941593"/>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42" name="모서리가 둥근 직사각형 141"/>
          <p:cNvSpPr/>
          <p:nvPr/>
        </p:nvSpPr>
        <p:spPr>
          <a:xfrm>
            <a:off x="6852177" y="5714260"/>
            <a:ext cx="751562" cy="267628"/>
          </a:xfrm>
          <a:prstGeom prst="roundRect">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15</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43" name="모서리가 둥근 직사각형 142"/>
          <p:cNvSpPr/>
          <p:nvPr/>
        </p:nvSpPr>
        <p:spPr>
          <a:xfrm>
            <a:off x="7703190" y="3628553"/>
            <a:ext cx="1942646" cy="277451"/>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100.133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99.867</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44" name="모서리가 둥근 직사각형 143"/>
          <p:cNvSpPr/>
          <p:nvPr/>
        </p:nvSpPr>
        <p:spPr>
          <a:xfrm>
            <a:off x="7703191" y="3027225"/>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100.667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100.401</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45" name="모서리가 둥근 직사각형 144"/>
          <p:cNvSpPr/>
          <p:nvPr/>
        </p:nvSpPr>
        <p:spPr>
          <a:xfrm>
            <a:off x="7703191" y="2725008"/>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100.934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100.668</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46" name="모서리가 둥근 직사각형 145"/>
          <p:cNvSpPr/>
          <p:nvPr/>
        </p:nvSpPr>
        <p:spPr>
          <a:xfrm>
            <a:off x="7703191" y="2422790"/>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101.201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100.935</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47" name="모서리가 둥근 직사각형 146"/>
          <p:cNvSpPr/>
          <p:nvPr/>
        </p:nvSpPr>
        <p:spPr>
          <a:xfrm>
            <a:off x="7703190" y="2127346"/>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101.468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101.202</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48" name="모서리가 둥근 직사각형 147"/>
          <p:cNvSpPr/>
          <p:nvPr/>
        </p:nvSpPr>
        <p:spPr>
          <a:xfrm>
            <a:off x="7703190" y="1825128"/>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101.734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101.469</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49" name="모서리가 둥근 직사각형 148"/>
          <p:cNvSpPr/>
          <p:nvPr/>
        </p:nvSpPr>
        <p:spPr>
          <a:xfrm>
            <a:off x="7703190" y="1522911"/>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102.000 ~ 101.735</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0" name="모서리가 둥근 직사각형 149"/>
          <p:cNvSpPr/>
          <p:nvPr/>
        </p:nvSpPr>
        <p:spPr>
          <a:xfrm>
            <a:off x="7703191" y="3329443"/>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100.400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100.134</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1" name="모서리가 둥근 직사각형 150"/>
          <p:cNvSpPr/>
          <p:nvPr/>
        </p:nvSpPr>
        <p:spPr>
          <a:xfrm>
            <a:off x="7703191" y="5418815"/>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98.531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98.266</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2" name="모서리가 둥근 직사각형 151"/>
          <p:cNvSpPr/>
          <p:nvPr/>
        </p:nvSpPr>
        <p:spPr>
          <a:xfrm>
            <a:off x="7703191" y="5123371"/>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98.798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98.532</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3" name="모서리가 둥근 직사각형 152"/>
          <p:cNvSpPr/>
          <p:nvPr/>
        </p:nvSpPr>
        <p:spPr>
          <a:xfrm>
            <a:off x="7703191" y="4827926"/>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99.065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98.799</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4" name="모서리가 둥근 직사각형 153"/>
          <p:cNvSpPr/>
          <p:nvPr/>
        </p:nvSpPr>
        <p:spPr>
          <a:xfrm>
            <a:off x="7703190" y="4532482"/>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99.332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99.066</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5" name="모서리가 둥근 직사각형 154"/>
          <p:cNvSpPr/>
          <p:nvPr/>
        </p:nvSpPr>
        <p:spPr>
          <a:xfrm>
            <a:off x="7703190" y="4237037"/>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99.599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99.333</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6" name="모서리가 둥근 직사각형 155"/>
          <p:cNvSpPr/>
          <p:nvPr/>
        </p:nvSpPr>
        <p:spPr>
          <a:xfrm>
            <a:off x="7703190" y="3941593"/>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99.866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99.600</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7" name="모서리가 둥근 직사각형 156"/>
          <p:cNvSpPr/>
          <p:nvPr/>
        </p:nvSpPr>
        <p:spPr>
          <a:xfrm>
            <a:off x="7703191" y="5714260"/>
            <a:ext cx="1942646" cy="267628"/>
          </a:xfrm>
          <a:prstGeom prst="roundRect">
            <a:avLst/>
          </a:prstGeom>
          <a:gradFill flip="none" rotWithShape="1">
            <a:gsLst>
              <a:gs pos="0">
                <a:srgbClr val="116975">
                  <a:tint val="66000"/>
                  <a:satMod val="160000"/>
                </a:srgbClr>
              </a:gs>
              <a:gs pos="50000">
                <a:srgbClr val="116975">
                  <a:tint val="44500"/>
                  <a:satMod val="160000"/>
                </a:srgbClr>
              </a:gs>
              <a:gs pos="100000">
                <a:srgbClr val="116975">
                  <a:tint val="23500"/>
                  <a:satMod val="160000"/>
                </a:srgbClr>
              </a:gs>
            </a:gsLst>
            <a:path path="circle">
              <a:fillToRect r="100000" b="100000"/>
            </a:path>
            <a:tileRect l="-100000" t="-100000"/>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98.265 </a:t>
            </a:r>
            <a:r>
              <a:rPr lang="en-US" altLang="ko-KR" sz="12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98.000</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8" name="모서리가 둥근 직사각형 157"/>
          <p:cNvSpPr/>
          <p:nvPr/>
        </p:nvSpPr>
        <p:spPr>
          <a:xfrm>
            <a:off x="6855570" y="1160563"/>
            <a:ext cx="751562" cy="267628"/>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89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Area</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59" name="모서리가 둥근 직사각형 158"/>
          <p:cNvSpPr/>
          <p:nvPr/>
        </p:nvSpPr>
        <p:spPr>
          <a:xfrm>
            <a:off x="7699811" y="1160563"/>
            <a:ext cx="1942646" cy="267628"/>
          </a:xfrm>
          <a:prstGeom prst="round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89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Range</a:t>
            </a:r>
            <a:r>
              <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 2%)</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422744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모서리가 둥근 직사각형 110"/>
          <p:cNvSpPr/>
          <p:nvPr/>
        </p:nvSpPr>
        <p:spPr>
          <a:xfrm>
            <a:off x="-4918" y="3500846"/>
            <a:ext cx="10801350" cy="2279468"/>
          </a:xfrm>
          <a:prstGeom prst="roundRect">
            <a:avLst>
              <a:gd name="adj" fmla="val 0"/>
            </a:avLst>
          </a:prstGeom>
          <a:gradFill flip="none" rotWithShape="1">
            <a:gsLst>
              <a:gs pos="0">
                <a:schemeClr val="accent4">
                  <a:lumMod val="50000"/>
                  <a:tint val="66000"/>
                  <a:satMod val="160000"/>
                </a:schemeClr>
              </a:gs>
              <a:gs pos="0">
                <a:schemeClr val="accent4">
                  <a:lumMod val="50000"/>
                  <a:tint val="44500"/>
                  <a:satMod val="160000"/>
                </a:schemeClr>
              </a:gs>
              <a:gs pos="100000">
                <a:schemeClr val="accent4">
                  <a:lumMod val="50000"/>
                  <a:tint val="23500"/>
                  <a:satMod val="160000"/>
                </a:schemeClr>
              </a:gs>
            </a:gsLst>
            <a:lin ang="16200000" scaled="1"/>
            <a:tileRect/>
          </a:gradFill>
          <a:ln w="12700">
            <a:noFill/>
            <a:prstDash val="dash"/>
          </a:ln>
          <a:effectLst/>
        </p:spPr>
        <p:style>
          <a:lnRef idx="1">
            <a:schemeClr val="accent6"/>
          </a:lnRef>
          <a:fillRef idx="2">
            <a:schemeClr val="accent6"/>
          </a:fillRef>
          <a:effectRef idx="1">
            <a:schemeClr val="accent6"/>
          </a:effectRef>
          <a:fontRef idx="minor">
            <a:schemeClr val="dk1"/>
          </a:fontRef>
        </p:style>
        <p:txBody>
          <a:bodyPr wrap="square" lIns="0" tIns="72000" rIns="36000" bIns="36000" rtlCol="0" anchor="ctr">
            <a:noAutofit/>
          </a:bodyPr>
          <a:lstStyle/>
          <a:p>
            <a:pPr algn="just" defTabSz="753283" fontAlgn="ctr">
              <a:lnSpc>
                <a:spcPct val="150000"/>
              </a:lnSpc>
              <a:defRPr/>
            </a:pPr>
            <a:r>
              <a:rPr lang="en-US" altLang="ko-KR" sz="1400" dirty="0" smtClean="0">
                <a:solidFill>
                  <a:schemeClr val="tx1"/>
                </a:solidFill>
                <a:latin typeface="서울남산체 M" pitchFamily="18" charset="-127"/>
                <a:ea typeface="서울남산체 M" pitchFamily="18" charset="-127"/>
              </a:rPr>
              <a:t>  </a:t>
            </a:r>
            <a:endParaRPr lang="ko-KR" altLang="en-US" sz="1400" b="1" dirty="0">
              <a:solidFill>
                <a:schemeClr val="tx1"/>
              </a:solidFill>
              <a:latin typeface="서울남산체 M" pitchFamily="18" charset="-127"/>
              <a:ea typeface="서울남산체 M" pitchFamily="18" charset="-127"/>
            </a:endParaRPr>
          </a:p>
        </p:txBody>
      </p:sp>
      <p:sp>
        <p:nvSpPr>
          <p:cNvPr id="41" name="TextBox 40"/>
          <p:cNvSpPr txBox="1"/>
          <p:nvPr/>
        </p:nvSpPr>
        <p:spPr>
          <a:xfrm>
            <a:off x="748853" y="206206"/>
            <a:ext cx="3671985"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Sign Contract/Revise Contract</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42" name="직선 연결선 41"/>
          <p:cNvCxnSpPr/>
          <p:nvPr/>
        </p:nvCxnSpPr>
        <p:spPr>
          <a:xfrm flipV="1">
            <a:off x="4666129" y="412463"/>
            <a:ext cx="6137477" cy="4396"/>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3" name="직사각형 42"/>
          <p:cNvSpPr/>
          <p:nvPr/>
        </p:nvSpPr>
        <p:spPr>
          <a:xfrm>
            <a:off x="184666" y="189913"/>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36" name="모서리가 둥근 직사각형 35"/>
          <p:cNvSpPr/>
          <p:nvPr/>
        </p:nvSpPr>
        <p:spPr>
          <a:xfrm>
            <a:off x="1081740" y="1514417"/>
            <a:ext cx="1673303" cy="941400"/>
          </a:xfrm>
          <a:prstGeom prst="roundRect">
            <a:avLst>
              <a:gd name="adj" fmla="val 5192"/>
            </a:avLst>
          </a:prstGeom>
          <a:gradFill flip="none" rotWithShape="1">
            <a:gsLst>
              <a:gs pos="0">
                <a:srgbClr val="0033CC">
                  <a:tint val="66000"/>
                  <a:satMod val="160000"/>
                </a:srgbClr>
              </a:gs>
              <a:gs pos="0">
                <a:srgbClr val="0033CC">
                  <a:tint val="44500"/>
                  <a:satMod val="160000"/>
                </a:srgbClr>
              </a:gs>
              <a:gs pos="100000">
                <a:srgbClr val="0033CC">
                  <a:tint val="23500"/>
                  <a:satMod val="160000"/>
                </a:srgbClr>
              </a:gs>
            </a:gsLst>
            <a:lin ang="16200000" scaled="1"/>
            <a:tileRect/>
          </a:gradFill>
          <a:ln w="9525">
            <a:solidFill>
              <a:srgbClr val="36000C"/>
            </a:solidFill>
          </a:ln>
        </p:spPr>
        <p:style>
          <a:lnRef idx="1">
            <a:schemeClr val="accent6"/>
          </a:lnRef>
          <a:fillRef idx="2">
            <a:schemeClr val="accent6"/>
          </a:fillRef>
          <a:effectRef idx="1">
            <a:schemeClr val="accent6"/>
          </a:effectRef>
          <a:fontRef idx="minor">
            <a:schemeClr val="dk1"/>
          </a:fontRef>
        </p:style>
        <p:txBody>
          <a:bodyPr wrap="square" lIns="0" tIns="0" rIns="0" bIns="324000" rtlCol="0" anchor="ctr">
            <a:noAutofit/>
          </a:bodyPr>
          <a:lstStyle/>
          <a:p>
            <a:pPr algn="ctr" latinLnBrk="0"/>
            <a:r>
              <a:rPr lang="en-US" altLang="ko-KR"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Give notice of signing contract</a:t>
            </a:r>
            <a:endParaRPr lang="ko-KR" altLang="en-US"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 name="오른쪽 화살표 3"/>
          <p:cNvSpPr/>
          <p:nvPr/>
        </p:nvSpPr>
        <p:spPr>
          <a:xfrm>
            <a:off x="2935357" y="1829669"/>
            <a:ext cx="284922" cy="214359"/>
          </a:xfrm>
          <a:prstGeom prst="rightArrow">
            <a:avLst/>
          </a:prstGeom>
          <a:gradFill flip="none" rotWithShape="1">
            <a:gsLst>
              <a:gs pos="0">
                <a:srgbClr val="4B2933">
                  <a:tint val="66000"/>
                  <a:satMod val="160000"/>
                </a:srgbClr>
              </a:gs>
              <a:gs pos="66000">
                <a:srgbClr val="4B2933">
                  <a:tint val="44500"/>
                  <a:satMod val="160000"/>
                  <a:lumMod val="84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 name="모서리가 둥근 직사각형 4"/>
          <p:cNvSpPr/>
          <p:nvPr/>
        </p:nvSpPr>
        <p:spPr>
          <a:xfrm>
            <a:off x="1181752" y="1072769"/>
            <a:ext cx="975230" cy="277055"/>
          </a:xfrm>
          <a:prstGeom prst="roundRect">
            <a:avLst>
              <a:gd name="adj" fmla="val 9492"/>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3175">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lang="en-US" altLang="ko-KR" sz="1200" dirty="0" smtClean="0">
                <a:solidFill>
                  <a:schemeClr val="tx2">
                    <a:lumMod val="50000"/>
                  </a:schemeClr>
                </a:solidFill>
                <a:latin typeface="Arial" panose="020B0604020202020204" pitchFamily="34" charset="0"/>
                <a:ea typeface="서울남산체 M" panose="02020603020101020101" pitchFamily="18" charset="-127"/>
                <a:cs typeface="Arial" panose="020B0604020202020204" pitchFamily="34" charset="0"/>
              </a:rPr>
              <a:t>Contracting official</a:t>
            </a:r>
            <a:endParaRPr lang="ko-KR" altLang="en-US" sz="1200" dirty="0">
              <a:solidFill>
                <a:schemeClr val="tx2">
                  <a:lumMod val="50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30" name="모서리가 둥근 직사각형 29"/>
          <p:cNvSpPr/>
          <p:nvPr/>
        </p:nvSpPr>
        <p:spPr>
          <a:xfrm>
            <a:off x="3426046" y="1547073"/>
            <a:ext cx="1688063" cy="351741"/>
          </a:xfrm>
          <a:prstGeom prst="roundRect">
            <a:avLst>
              <a:gd name="adj" fmla="val 5192"/>
            </a:avLst>
          </a:prstGeom>
          <a:gradFill flip="none" rotWithShape="1">
            <a:gsLst>
              <a:gs pos="0">
                <a:srgbClr val="0033CC">
                  <a:tint val="66000"/>
                  <a:satMod val="160000"/>
                </a:srgbClr>
              </a:gs>
              <a:gs pos="0">
                <a:srgbClr val="0033CC">
                  <a:tint val="44500"/>
                  <a:satMod val="160000"/>
                </a:srgbClr>
              </a:gs>
              <a:gs pos="100000">
                <a:srgbClr val="0033CC">
                  <a:tint val="23500"/>
                  <a:satMod val="160000"/>
                </a:srgbClr>
              </a:gs>
            </a:gsLst>
            <a:lin ang="16200000" scaled="1"/>
            <a:tileRect/>
          </a:gradFill>
          <a:ln w="9525">
            <a:solidFill>
              <a:srgbClr val="36000C"/>
            </a:solidFill>
          </a:ln>
        </p:spPr>
        <p:style>
          <a:lnRef idx="1">
            <a:schemeClr val="accent6"/>
          </a:lnRef>
          <a:fillRef idx="2">
            <a:schemeClr val="accent6"/>
          </a:fillRef>
          <a:effectRef idx="1">
            <a:schemeClr val="accent6"/>
          </a:effectRef>
          <a:fontRef idx="minor">
            <a:schemeClr val="dk1"/>
          </a:fontRef>
        </p:style>
        <p:txBody>
          <a:bodyPr wrap="square" lIns="0" tIns="43654" rIns="0" bIns="87307" rtlCol="0" anchor="ctr">
            <a:noAutofit/>
          </a:bodyPr>
          <a:lstStyle/>
          <a:p>
            <a:pPr algn="ctr" latinLnBrk="0"/>
            <a:r>
              <a:rPr lang="en-US" altLang="ko-KR"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Pay contract bond</a:t>
            </a:r>
            <a:endParaRPr lang="ko-KR" altLang="en-US"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1" name="모서리가 둥근 직사각형 30"/>
          <p:cNvSpPr/>
          <p:nvPr/>
        </p:nvSpPr>
        <p:spPr>
          <a:xfrm>
            <a:off x="3426045" y="1968929"/>
            <a:ext cx="1688063" cy="351741"/>
          </a:xfrm>
          <a:prstGeom prst="roundRect">
            <a:avLst>
              <a:gd name="adj" fmla="val 5192"/>
            </a:avLst>
          </a:prstGeom>
          <a:gradFill flip="none" rotWithShape="1">
            <a:gsLst>
              <a:gs pos="0">
                <a:srgbClr val="0033CC">
                  <a:tint val="66000"/>
                  <a:satMod val="160000"/>
                </a:srgbClr>
              </a:gs>
              <a:gs pos="0">
                <a:srgbClr val="0033CC">
                  <a:tint val="44500"/>
                  <a:satMod val="160000"/>
                </a:srgbClr>
              </a:gs>
              <a:gs pos="100000">
                <a:srgbClr val="0033CC">
                  <a:tint val="23500"/>
                  <a:satMod val="160000"/>
                </a:srgbClr>
              </a:gs>
            </a:gsLst>
            <a:lin ang="16200000" scaled="1"/>
            <a:tileRect/>
          </a:gradFill>
          <a:ln w="9525">
            <a:solidFill>
              <a:srgbClr val="36000C"/>
            </a:solidFill>
          </a:ln>
        </p:spPr>
        <p:style>
          <a:lnRef idx="1">
            <a:schemeClr val="accent6"/>
          </a:lnRef>
          <a:fillRef idx="2">
            <a:schemeClr val="accent6"/>
          </a:fillRef>
          <a:effectRef idx="1">
            <a:schemeClr val="accent6"/>
          </a:effectRef>
          <a:fontRef idx="minor">
            <a:schemeClr val="dk1"/>
          </a:fontRef>
        </p:style>
        <p:txBody>
          <a:bodyPr wrap="square" lIns="0" tIns="43654" rIns="0" bIns="87307" rtlCol="0" anchor="ctr">
            <a:noAutofit/>
          </a:bodyPr>
          <a:lstStyle/>
          <a:p>
            <a:pPr algn="ctr" latinLnBrk="0"/>
            <a:r>
              <a:rPr lang="en-US" altLang="ko-KR"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Pay stamp tax</a:t>
            </a:r>
            <a:endParaRPr lang="ko-KR" altLang="en-US"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3" name="모서리가 둥근 직사각형 32"/>
          <p:cNvSpPr/>
          <p:nvPr/>
        </p:nvSpPr>
        <p:spPr>
          <a:xfrm>
            <a:off x="3534014" y="1072768"/>
            <a:ext cx="975230" cy="277055"/>
          </a:xfrm>
          <a:prstGeom prst="roundRect">
            <a:avLst>
              <a:gd name="adj" fmla="val 9492"/>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3175">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lang="en-US" altLang="ko-KR" sz="1200" dirty="0" smtClean="0">
                <a:solidFill>
                  <a:schemeClr val="tx2">
                    <a:lumMod val="50000"/>
                  </a:schemeClr>
                </a:solidFill>
                <a:latin typeface="Arial" panose="020B0604020202020204" pitchFamily="34" charset="0"/>
                <a:ea typeface="서울남산체 M" panose="02020603020101020101" pitchFamily="18" charset="-127"/>
                <a:cs typeface="Arial" panose="020B0604020202020204" pitchFamily="34" charset="0"/>
              </a:rPr>
              <a:t>Contractor</a:t>
            </a:r>
            <a:endParaRPr lang="ko-KR" altLang="en-US" sz="1200" dirty="0">
              <a:solidFill>
                <a:schemeClr val="tx2">
                  <a:lumMod val="50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34" name="오른쪽 화살표 33"/>
          <p:cNvSpPr/>
          <p:nvPr/>
        </p:nvSpPr>
        <p:spPr>
          <a:xfrm>
            <a:off x="5353733" y="1829669"/>
            <a:ext cx="284922" cy="214359"/>
          </a:xfrm>
          <a:prstGeom prst="rightArrow">
            <a:avLst/>
          </a:prstGeom>
          <a:gradFill flip="none" rotWithShape="1">
            <a:gsLst>
              <a:gs pos="0">
                <a:srgbClr val="4B2933">
                  <a:tint val="66000"/>
                  <a:satMod val="160000"/>
                </a:srgbClr>
              </a:gs>
              <a:gs pos="66000">
                <a:srgbClr val="4B2933">
                  <a:tint val="44500"/>
                  <a:satMod val="160000"/>
                  <a:lumMod val="84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5" name="모서리가 둥근 직사각형 34"/>
          <p:cNvSpPr/>
          <p:nvPr/>
        </p:nvSpPr>
        <p:spPr>
          <a:xfrm>
            <a:off x="5916643" y="1547072"/>
            <a:ext cx="1548771" cy="773597"/>
          </a:xfrm>
          <a:prstGeom prst="roundRect">
            <a:avLst>
              <a:gd name="adj" fmla="val 5192"/>
            </a:avLst>
          </a:prstGeom>
          <a:gradFill flip="none" rotWithShape="1">
            <a:gsLst>
              <a:gs pos="0">
                <a:srgbClr val="0033CC">
                  <a:tint val="66000"/>
                  <a:satMod val="160000"/>
                </a:srgbClr>
              </a:gs>
              <a:gs pos="0">
                <a:srgbClr val="0033CC">
                  <a:tint val="44500"/>
                  <a:satMod val="160000"/>
                </a:srgbClr>
              </a:gs>
              <a:gs pos="100000">
                <a:srgbClr val="0033CC">
                  <a:tint val="23500"/>
                  <a:satMod val="160000"/>
                </a:srgbClr>
              </a:gs>
            </a:gsLst>
            <a:lin ang="16200000" scaled="1"/>
            <a:tileRect/>
          </a:gradFill>
          <a:ln w="9525">
            <a:solidFill>
              <a:srgbClr val="36000C"/>
            </a:solidFill>
          </a:ln>
        </p:spPr>
        <p:style>
          <a:lnRef idx="1">
            <a:schemeClr val="accent6"/>
          </a:lnRef>
          <a:fillRef idx="2">
            <a:schemeClr val="accent6"/>
          </a:fillRef>
          <a:effectRef idx="1">
            <a:schemeClr val="accent6"/>
          </a:effectRef>
          <a:fontRef idx="minor">
            <a:schemeClr val="dk1"/>
          </a:fontRef>
        </p:style>
        <p:txBody>
          <a:bodyPr wrap="square" lIns="0" tIns="43654" rIns="0" bIns="87307" rtlCol="0" anchor="ctr">
            <a:noAutofit/>
          </a:bodyPr>
          <a:lstStyle/>
          <a:p>
            <a:pPr algn="ctr" latinLnBrk="0"/>
            <a:r>
              <a:rPr lang="en-US" altLang="ko-KR"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Send e-contract</a:t>
            </a:r>
            <a:endParaRPr lang="ko-KR" altLang="en-US"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2" name="모서리가 둥근 직사각형 51"/>
          <p:cNvSpPr/>
          <p:nvPr/>
        </p:nvSpPr>
        <p:spPr>
          <a:xfrm>
            <a:off x="6024611" y="1072768"/>
            <a:ext cx="975230" cy="277055"/>
          </a:xfrm>
          <a:prstGeom prst="roundRect">
            <a:avLst>
              <a:gd name="adj" fmla="val 9492"/>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3175">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lang="en-US" altLang="ko-KR" sz="1200" dirty="0" smtClean="0">
                <a:solidFill>
                  <a:schemeClr val="tx2">
                    <a:lumMod val="50000"/>
                  </a:schemeClr>
                </a:solidFill>
                <a:latin typeface="Arial" panose="020B0604020202020204" pitchFamily="34" charset="0"/>
                <a:ea typeface="서울남산체 M" panose="02020603020101020101" pitchFamily="18" charset="-127"/>
                <a:cs typeface="Arial" panose="020B0604020202020204" pitchFamily="34" charset="0"/>
              </a:rPr>
              <a:t>Contractor</a:t>
            </a:r>
            <a:endParaRPr lang="ko-KR" altLang="en-US" sz="1200" dirty="0">
              <a:solidFill>
                <a:schemeClr val="tx2">
                  <a:lumMod val="50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3" name="오른쪽 화살표 52"/>
          <p:cNvSpPr/>
          <p:nvPr/>
        </p:nvSpPr>
        <p:spPr>
          <a:xfrm>
            <a:off x="7722155" y="1829669"/>
            <a:ext cx="284922" cy="214359"/>
          </a:xfrm>
          <a:prstGeom prst="rightArrow">
            <a:avLst/>
          </a:prstGeom>
          <a:gradFill flip="none" rotWithShape="1">
            <a:gsLst>
              <a:gs pos="0">
                <a:srgbClr val="4B2933">
                  <a:tint val="66000"/>
                  <a:satMod val="160000"/>
                </a:srgbClr>
              </a:gs>
              <a:gs pos="66000">
                <a:srgbClr val="4B2933">
                  <a:tint val="44500"/>
                  <a:satMod val="160000"/>
                  <a:lumMod val="84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4" name="모서리가 둥근 직사각형 53"/>
          <p:cNvSpPr/>
          <p:nvPr/>
        </p:nvSpPr>
        <p:spPr>
          <a:xfrm>
            <a:off x="8272099" y="1514417"/>
            <a:ext cx="1427068" cy="941399"/>
          </a:xfrm>
          <a:prstGeom prst="roundRect">
            <a:avLst>
              <a:gd name="adj" fmla="val 5192"/>
            </a:avLst>
          </a:prstGeom>
          <a:gradFill flip="none" rotWithShape="1">
            <a:gsLst>
              <a:gs pos="0">
                <a:srgbClr val="0033CC">
                  <a:tint val="66000"/>
                  <a:satMod val="160000"/>
                </a:srgbClr>
              </a:gs>
              <a:gs pos="0">
                <a:srgbClr val="0033CC">
                  <a:tint val="44500"/>
                  <a:satMod val="160000"/>
                </a:srgbClr>
              </a:gs>
              <a:gs pos="100000">
                <a:srgbClr val="0033CC">
                  <a:tint val="23500"/>
                  <a:satMod val="160000"/>
                </a:srgbClr>
              </a:gs>
            </a:gsLst>
            <a:lin ang="16200000" scaled="1"/>
            <a:tileRect/>
          </a:gradFill>
          <a:ln w="9525">
            <a:solidFill>
              <a:srgbClr val="36000C"/>
            </a:solidFill>
          </a:ln>
        </p:spPr>
        <p:style>
          <a:lnRef idx="1">
            <a:schemeClr val="accent6"/>
          </a:lnRef>
          <a:fillRef idx="2">
            <a:schemeClr val="accent6"/>
          </a:fillRef>
          <a:effectRef idx="1">
            <a:schemeClr val="accent6"/>
          </a:effectRef>
          <a:fontRef idx="minor">
            <a:schemeClr val="dk1"/>
          </a:fontRef>
        </p:style>
        <p:txBody>
          <a:bodyPr wrap="square" lIns="0" tIns="0" rIns="0" bIns="360000" rtlCol="0" anchor="ctr">
            <a:noAutofit/>
          </a:bodyPr>
          <a:lstStyle/>
          <a:p>
            <a:pPr algn="ctr" latinLnBrk="0"/>
            <a:r>
              <a:rPr lang="en-US" altLang="ko-KR"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Establish contract</a:t>
            </a:r>
            <a:endParaRPr lang="ko-KR" altLang="en-US" sz="12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5" name="모서리가 둥근 직사각형 54"/>
          <p:cNvSpPr/>
          <p:nvPr/>
        </p:nvSpPr>
        <p:spPr>
          <a:xfrm>
            <a:off x="8380066" y="1072768"/>
            <a:ext cx="975230" cy="277055"/>
          </a:xfrm>
          <a:prstGeom prst="roundRect">
            <a:avLst>
              <a:gd name="adj" fmla="val 9492"/>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w="3175">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ctr"/>
            <a:r>
              <a:rPr lang="en-US" altLang="ko-KR" sz="1200" dirty="0" smtClean="0">
                <a:solidFill>
                  <a:schemeClr val="tx2">
                    <a:lumMod val="50000"/>
                  </a:schemeClr>
                </a:solidFill>
                <a:latin typeface="Arial" panose="020B0604020202020204" pitchFamily="34" charset="0"/>
                <a:ea typeface="서울남산체 M" panose="02020603020101020101" pitchFamily="18" charset="-127"/>
                <a:cs typeface="Arial" panose="020B0604020202020204" pitchFamily="34" charset="0"/>
              </a:rPr>
              <a:t>Contracting official</a:t>
            </a:r>
            <a:endParaRPr lang="ko-KR" altLang="en-US" sz="1200" dirty="0">
              <a:solidFill>
                <a:schemeClr val="tx2">
                  <a:lumMod val="50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 name="직사각형 8"/>
          <p:cNvSpPr/>
          <p:nvPr/>
        </p:nvSpPr>
        <p:spPr>
          <a:xfrm>
            <a:off x="4666129" y="3089726"/>
            <a:ext cx="721672" cy="276999"/>
          </a:xfrm>
          <a:prstGeom prst="rect">
            <a:avLst/>
          </a:prstGeom>
        </p:spPr>
        <p:txBody>
          <a:bodyPr wrap="none">
            <a:spAutoFit/>
          </a:bodyPr>
          <a:lstStyle/>
          <a:p>
            <a:pPr lvl="0"/>
            <a:r>
              <a:rPr lang="en-US" altLang="ko-KR" sz="1200" dirty="0" smtClean="0">
                <a:solidFill>
                  <a:srgbClr val="ED7D31">
                    <a:lumMod val="50000"/>
                  </a:srgbClr>
                </a:solidFill>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rPr>
              <a:t>10 days</a:t>
            </a:r>
            <a:endParaRPr lang="ko-KR" altLang="en-US" sz="1200"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직사각형 12"/>
          <p:cNvSpPr/>
          <p:nvPr/>
        </p:nvSpPr>
        <p:spPr>
          <a:xfrm>
            <a:off x="8122161" y="1966397"/>
            <a:ext cx="1741181" cy="461665"/>
          </a:xfrm>
          <a:prstGeom prst="rect">
            <a:avLst/>
          </a:prstGeom>
        </p:spPr>
        <p:txBody>
          <a:bodyPr wrap="none">
            <a:spAutoFit/>
          </a:bodyPr>
          <a:lstStyle/>
          <a:p>
            <a:pPr algn="ctr" latinLnBrk="0"/>
            <a:r>
              <a:rPr lang="en-US" altLang="ko-KR" sz="1200" dirty="0" smtClean="0">
                <a:solidFill>
                  <a:srgbClr val="0033CC"/>
                </a:solidFill>
                <a:latin typeface="Arial" panose="020B0604020202020204" pitchFamily="34" charset="0"/>
                <a:ea typeface="서울남산체 M" pitchFamily="18" charset="-127"/>
                <a:cs typeface="Arial" panose="020B0604020202020204" pitchFamily="34" charset="0"/>
              </a:rPr>
              <a:t>Enter date of contract  </a:t>
            </a:r>
          </a:p>
          <a:p>
            <a:pPr algn="ctr" latinLnBrk="0"/>
            <a:r>
              <a:rPr lang="en-US" altLang="ko-KR" sz="1200" dirty="0" smtClean="0">
                <a:solidFill>
                  <a:srgbClr val="0033CC"/>
                </a:solidFill>
                <a:latin typeface="Arial" panose="020B0604020202020204" pitchFamily="34" charset="0"/>
                <a:ea typeface="서울남산체 M" pitchFamily="18" charset="-127"/>
                <a:cs typeface="Arial" panose="020B0604020202020204" pitchFamily="34" charset="0"/>
              </a:rPr>
              <a:t>and send final contract</a:t>
            </a:r>
            <a:endParaRPr lang="ko-KR" altLang="en-US" sz="1200" dirty="0">
              <a:solidFill>
                <a:srgbClr val="0033CC"/>
              </a:solidFill>
              <a:latin typeface="Arial" panose="020B0604020202020204" pitchFamily="34" charset="0"/>
              <a:ea typeface="서울남산체 M" pitchFamily="18" charset="-127"/>
              <a:cs typeface="Arial" panose="020B0604020202020204" pitchFamily="34" charset="0"/>
            </a:endParaRPr>
          </a:p>
        </p:txBody>
      </p:sp>
      <p:sp>
        <p:nvSpPr>
          <p:cNvPr id="14" name="직사각형 13"/>
          <p:cNvSpPr/>
          <p:nvPr/>
        </p:nvSpPr>
        <p:spPr>
          <a:xfrm>
            <a:off x="1146789" y="2021751"/>
            <a:ext cx="1499128" cy="461665"/>
          </a:xfrm>
          <a:prstGeom prst="rect">
            <a:avLst/>
          </a:prstGeom>
        </p:spPr>
        <p:txBody>
          <a:bodyPr wrap="none">
            <a:spAutoFit/>
          </a:bodyPr>
          <a:lstStyle/>
          <a:p>
            <a:pPr lvl="0" algn="ctr" latinLnBrk="0"/>
            <a:r>
              <a:rPr lang="en-US" altLang="ko-KR" sz="1200" dirty="0" smtClean="0">
                <a:solidFill>
                  <a:srgbClr val="0033CC"/>
                </a:solidFill>
                <a:latin typeface="Arial" panose="020B0604020202020204" pitchFamily="34" charset="0"/>
                <a:ea typeface="서울남산체 M" pitchFamily="18" charset="-127"/>
                <a:cs typeface="Arial" panose="020B0604020202020204" pitchFamily="34" charset="0"/>
              </a:rPr>
              <a:t>(send tentative </a:t>
            </a:r>
          </a:p>
          <a:p>
            <a:pPr lvl="0" algn="ctr" latinLnBrk="0"/>
            <a:r>
              <a:rPr lang="en-US" altLang="ko-KR" sz="1200" dirty="0" smtClean="0">
                <a:solidFill>
                  <a:srgbClr val="0033CC"/>
                </a:solidFill>
                <a:latin typeface="Arial" panose="020B0604020202020204" pitchFamily="34" charset="0"/>
                <a:ea typeface="서울남산체 M" pitchFamily="18" charset="-127"/>
                <a:cs typeface="Arial" panose="020B0604020202020204" pitchFamily="34" charset="0"/>
              </a:rPr>
              <a:t>contract document)</a:t>
            </a:r>
            <a:endParaRPr lang="ko-KR" altLang="en-US" sz="1200" dirty="0">
              <a:solidFill>
                <a:srgbClr val="0033CC"/>
              </a:solidFill>
              <a:latin typeface="Arial" panose="020B0604020202020204" pitchFamily="34" charset="0"/>
              <a:ea typeface="서울남산체 M" pitchFamily="18" charset="-127"/>
              <a:cs typeface="Arial" panose="020B0604020202020204" pitchFamily="34" charset="0"/>
            </a:endParaRPr>
          </a:p>
        </p:txBody>
      </p:sp>
      <p:cxnSp>
        <p:nvCxnSpPr>
          <p:cNvPr id="17" name="직선 화살표 연결선 16"/>
          <p:cNvCxnSpPr/>
          <p:nvPr/>
        </p:nvCxnSpPr>
        <p:spPr>
          <a:xfrm>
            <a:off x="2478132" y="3024009"/>
            <a:ext cx="4945487"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직선 연결선 20"/>
          <p:cNvCxnSpPr/>
          <p:nvPr/>
        </p:nvCxnSpPr>
        <p:spPr>
          <a:xfrm>
            <a:off x="7465414" y="2314139"/>
            <a:ext cx="0" cy="721899"/>
          </a:xfrm>
          <a:prstGeom prst="lin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p:nvCxnSpPr>
        <p:spPr>
          <a:xfrm flipV="1">
            <a:off x="2521171" y="2455817"/>
            <a:ext cx="0" cy="56819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직사각형 25"/>
          <p:cNvSpPr/>
          <p:nvPr/>
        </p:nvSpPr>
        <p:spPr>
          <a:xfrm>
            <a:off x="3153532" y="2329511"/>
            <a:ext cx="2700337" cy="646331"/>
          </a:xfrm>
          <a:prstGeom prst="rect">
            <a:avLst/>
          </a:prstGeom>
        </p:spPr>
        <p:txBody>
          <a:bodyPr>
            <a:spAutoFit/>
          </a:bodyPr>
          <a:lstStyle/>
          <a:p>
            <a:pPr lvl="0" algn="just">
              <a:spcAft>
                <a:spcPct val="20000"/>
              </a:spcAft>
              <a:defRPr/>
            </a:pPr>
            <a:r>
              <a:rPr lang="en-US" altLang="ko-KR" sz="12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Exempt for contracts below 30 mil KRW, contract bond exempt for contracts below 50 mil KRW</a:t>
            </a:r>
            <a:endParaRPr lang="ko-KR" altLang="en-US" sz="1200" dirty="0">
              <a:solidFill>
                <a:srgbClr val="C00000"/>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8" name="모서리가 둥근 직사각형 77"/>
          <p:cNvSpPr/>
          <p:nvPr/>
        </p:nvSpPr>
        <p:spPr>
          <a:xfrm>
            <a:off x="605807" y="3931910"/>
            <a:ext cx="4152947" cy="556404"/>
          </a:xfrm>
          <a:prstGeom prst="roundRect">
            <a:avLst>
              <a:gd name="adj" fmla="val 6067"/>
            </a:avLst>
          </a:prstGeom>
          <a:gradFill flip="none" rotWithShape="1">
            <a:gsLst>
              <a:gs pos="0">
                <a:schemeClr val="accent2">
                  <a:tint val="66000"/>
                  <a:satMod val="160000"/>
                </a:schemeClr>
              </a:gs>
              <a:gs pos="89000">
                <a:schemeClr val="accent2">
                  <a:tint val="44500"/>
                  <a:satMod val="160000"/>
                  <a:lumMod val="68000"/>
                  <a:lumOff val="32000"/>
                </a:schemeClr>
              </a:gs>
              <a:gs pos="100000">
                <a:schemeClr val="accent2">
                  <a:tint val="23500"/>
                  <a:satMod val="160000"/>
                </a:schemeClr>
              </a:gs>
            </a:gsLst>
            <a:lin ang="16200000" scaled="1"/>
            <a:tileRect/>
          </a:gradFill>
          <a:ln w="3175">
            <a:solidFill>
              <a:schemeClr val="tx1"/>
            </a:solidFill>
          </a:ln>
        </p:spPr>
        <p:style>
          <a:lnRef idx="0">
            <a:schemeClr val="dk1"/>
          </a:lnRef>
          <a:fillRef idx="3">
            <a:schemeClr val="dk1"/>
          </a:fillRef>
          <a:effectRef idx="3">
            <a:schemeClr val="dk1"/>
          </a:effectRef>
          <a:fontRef idx="minor">
            <a:schemeClr val="lt1"/>
          </a:fontRef>
        </p:style>
        <p:txBody>
          <a:bodyPr rtlCol="0" anchor="ctr"/>
          <a:lstStyle/>
          <a:p>
            <a:pPr algn="just"/>
            <a:r>
              <a:rPr lang="en-US" altLang="ko-KR" sz="12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(Cause for contract revision)</a:t>
            </a:r>
          </a:p>
          <a:p>
            <a:pPr algn="just"/>
            <a:r>
              <a:rPr lang="en-US" altLang="ko-KR" sz="12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Changes in work scope, quantity, contract price, contract information</a:t>
            </a:r>
            <a:endParaRPr lang="ko-KR" altLang="en-US" sz="1200" dirty="0">
              <a:solidFill>
                <a:srgbClr val="002060"/>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0" name="오른쪽 화살표 79"/>
          <p:cNvSpPr/>
          <p:nvPr/>
        </p:nvSpPr>
        <p:spPr>
          <a:xfrm>
            <a:off x="4852671" y="4186453"/>
            <a:ext cx="284922" cy="214359"/>
          </a:xfrm>
          <a:prstGeom prst="rightArrow">
            <a:avLst/>
          </a:prstGeom>
          <a:gradFill flip="none" rotWithShape="1">
            <a:gsLst>
              <a:gs pos="0">
                <a:srgbClr val="4B2933">
                  <a:tint val="66000"/>
                  <a:satMod val="160000"/>
                </a:srgbClr>
              </a:gs>
              <a:gs pos="66000">
                <a:srgbClr val="4B2933">
                  <a:tint val="44500"/>
                  <a:satMod val="160000"/>
                  <a:lumMod val="84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7" name="모서리가 둥근 직사각형 86"/>
          <p:cNvSpPr/>
          <p:nvPr/>
        </p:nvSpPr>
        <p:spPr>
          <a:xfrm>
            <a:off x="5236175" y="3931910"/>
            <a:ext cx="1089123" cy="551755"/>
          </a:xfrm>
          <a:prstGeom prst="roundRect">
            <a:avLst>
              <a:gd name="adj" fmla="val 7292"/>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0" rtlCol="0" anchor="ctr">
            <a:noAutofit/>
          </a:bodyPr>
          <a:lstStyle/>
          <a:p>
            <a:pPr algn="ctr" fontAlgn="ctr"/>
            <a:r>
              <a:rPr lang="en-US" altLang="ko-KR" sz="12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(Contractor)</a:t>
            </a:r>
            <a:endParaRPr lang="en-US" altLang="ko-KR" sz="1200" dirty="0">
              <a:solidFill>
                <a:srgbClr val="C00000"/>
              </a:solidFill>
              <a:latin typeface="Arial" panose="020B0604020202020204" pitchFamily="34" charset="0"/>
              <a:ea typeface="서울남산체 M" panose="02020603020101020101" pitchFamily="18" charset="-127"/>
              <a:cs typeface="Arial" panose="020B0604020202020204" pitchFamily="34" charset="0"/>
            </a:endParaRPr>
          </a:p>
          <a:p>
            <a:pPr algn="ctr" fontAlgn="ct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Agreement</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8" name="오른쪽 화살표 87"/>
          <p:cNvSpPr/>
          <p:nvPr/>
        </p:nvSpPr>
        <p:spPr>
          <a:xfrm>
            <a:off x="6434040" y="4186452"/>
            <a:ext cx="284922" cy="214359"/>
          </a:xfrm>
          <a:prstGeom prst="rightArrow">
            <a:avLst/>
          </a:prstGeom>
          <a:gradFill flip="none" rotWithShape="1">
            <a:gsLst>
              <a:gs pos="0">
                <a:srgbClr val="4B2933">
                  <a:tint val="66000"/>
                  <a:satMod val="160000"/>
                </a:srgbClr>
              </a:gs>
              <a:gs pos="66000">
                <a:srgbClr val="4B2933">
                  <a:tint val="44500"/>
                  <a:satMod val="160000"/>
                  <a:lumMod val="84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9" name="모서리가 둥근 직사각형 88"/>
          <p:cNvSpPr/>
          <p:nvPr/>
        </p:nvSpPr>
        <p:spPr>
          <a:xfrm>
            <a:off x="6830606" y="3931911"/>
            <a:ext cx="1490312" cy="551754"/>
          </a:xfrm>
          <a:prstGeom prst="roundRect">
            <a:avLst>
              <a:gd name="adj" fmla="val 7292"/>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0" rtlCol="0" anchor="ctr">
            <a:noAutofit/>
          </a:bodyPr>
          <a:lstStyle/>
          <a:p>
            <a:pPr algn="just" fontAlgn="ctr"/>
            <a:r>
              <a:rPr lang="en-US" altLang="ko-KR" sz="12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  (Contracting official)</a:t>
            </a:r>
            <a:endParaRPr lang="en-US" altLang="ko-KR" sz="1200" dirty="0">
              <a:solidFill>
                <a:srgbClr val="C00000"/>
              </a:solidFill>
              <a:latin typeface="Arial" panose="020B0604020202020204" pitchFamily="34" charset="0"/>
              <a:ea typeface="서울남산체 M" panose="02020603020101020101" pitchFamily="18" charset="-127"/>
              <a:cs typeface="Arial" panose="020B0604020202020204" pitchFamily="34" charset="0"/>
            </a:endParaRPr>
          </a:p>
          <a:p>
            <a:pPr algn="ctr" fontAlgn="ctr"/>
            <a:r>
              <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Revise contract price</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0" name="오른쪽 화살표 89"/>
          <p:cNvSpPr/>
          <p:nvPr/>
        </p:nvSpPr>
        <p:spPr>
          <a:xfrm>
            <a:off x="8321466" y="4191101"/>
            <a:ext cx="284922" cy="214359"/>
          </a:xfrm>
          <a:prstGeom prst="rightArrow">
            <a:avLst/>
          </a:prstGeom>
          <a:gradFill flip="none" rotWithShape="1">
            <a:gsLst>
              <a:gs pos="0">
                <a:srgbClr val="4B2933">
                  <a:tint val="66000"/>
                  <a:satMod val="160000"/>
                </a:srgbClr>
              </a:gs>
              <a:gs pos="66000">
                <a:srgbClr val="4B2933">
                  <a:tint val="44500"/>
                  <a:satMod val="160000"/>
                  <a:lumMod val="84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cxnSp>
        <p:nvCxnSpPr>
          <p:cNvPr id="108" name="직선 화살표 연결선 107"/>
          <p:cNvCxnSpPr/>
          <p:nvPr/>
        </p:nvCxnSpPr>
        <p:spPr>
          <a:xfrm flipV="1">
            <a:off x="7559601" y="4579378"/>
            <a:ext cx="0" cy="345918"/>
          </a:xfrm>
          <a:prstGeom prst="straightConnector1">
            <a:avLst/>
          </a:prstGeom>
          <a:ln w="952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09" name="모서리가 둥근 직사각형 108"/>
          <p:cNvSpPr/>
          <p:nvPr/>
        </p:nvSpPr>
        <p:spPr>
          <a:xfrm>
            <a:off x="3657601" y="4946052"/>
            <a:ext cx="5974102" cy="455429"/>
          </a:xfrm>
          <a:prstGeom prst="roundRect">
            <a:avLst>
              <a:gd name="adj" fmla="val 10843"/>
            </a:avLst>
          </a:prstGeom>
          <a:gradFill flip="none" rotWithShape="1">
            <a:gsLst>
              <a:gs pos="0">
                <a:srgbClr val="0070C0">
                  <a:tint val="66000"/>
                  <a:satMod val="160000"/>
                </a:srgbClr>
              </a:gs>
              <a:gs pos="2000">
                <a:srgbClr val="0070C0">
                  <a:tint val="44500"/>
                  <a:satMod val="160000"/>
                </a:srgbClr>
              </a:gs>
              <a:gs pos="100000">
                <a:srgbClr val="0070C0">
                  <a:tint val="23500"/>
                  <a:satMod val="160000"/>
                </a:srgbClr>
              </a:gs>
            </a:gsLst>
            <a:lin ang="18900000" scaled="1"/>
            <a:tileRect/>
          </a:gradFill>
          <a:ln>
            <a:solidFill>
              <a:schemeClr val="tx1"/>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0" rtlCol="0" anchor="ctr">
            <a:noAutofit/>
          </a:bodyPr>
          <a:lstStyle/>
          <a:p>
            <a:pPr lvl="0"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Determine price with the same method as initial contract(price survey, base price, target %, reference price)</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10" name="모서리가 둥근 직사각형 109"/>
          <p:cNvSpPr/>
          <p:nvPr/>
        </p:nvSpPr>
        <p:spPr>
          <a:xfrm>
            <a:off x="8714582" y="3936560"/>
            <a:ext cx="1281428" cy="551754"/>
          </a:xfrm>
          <a:prstGeom prst="roundRect">
            <a:avLst>
              <a:gd name="adj" fmla="val 7292"/>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a:solidFill>
              <a:schemeClr val="tx1"/>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0" rtlCol="0" anchor="ctr">
            <a:noAutofit/>
          </a:bodyPr>
          <a:lstStyle/>
          <a:p>
            <a:pPr algn="just" fontAlgn="ctr"/>
            <a:r>
              <a:rPr lang="en-US" altLang="ko-KR" sz="12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  (Before end of contract)</a:t>
            </a:r>
            <a:endParaRPr lang="en-US" altLang="ko-KR" sz="1200" dirty="0">
              <a:solidFill>
                <a:srgbClr val="C00000"/>
              </a:solidFill>
              <a:latin typeface="Arial" panose="020B0604020202020204" pitchFamily="34" charset="0"/>
              <a:ea typeface="서울남산체 M" panose="02020603020101020101" pitchFamily="18" charset="-127"/>
              <a:cs typeface="Arial" panose="020B0604020202020204" pitchFamily="34" charset="0"/>
            </a:endParaRPr>
          </a:p>
          <a:p>
            <a:pPr algn="just" fontAlgn="ctr"/>
            <a:r>
              <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Revise contract</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37454239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그룹 8"/>
          <p:cNvGrpSpPr/>
          <p:nvPr/>
        </p:nvGrpSpPr>
        <p:grpSpPr>
          <a:xfrm>
            <a:off x="8953280" y="1390612"/>
            <a:ext cx="398002" cy="936903"/>
            <a:chOff x="8908400" y="1307488"/>
            <a:chExt cx="398002" cy="936903"/>
          </a:xfrm>
        </p:grpSpPr>
        <p:cxnSp>
          <p:nvCxnSpPr>
            <p:cNvPr id="4" name="직선 화살표 연결선 3"/>
            <p:cNvCxnSpPr/>
            <p:nvPr/>
          </p:nvCxnSpPr>
          <p:spPr>
            <a:xfrm flipH="1">
              <a:off x="8908400" y="1307488"/>
              <a:ext cx="398002" cy="0"/>
            </a:xfrm>
            <a:prstGeom prst="straightConnector1">
              <a:avLst/>
            </a:prstGeom>
            <a:ln w="95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직선 연결선 5"/>
            <p:cNvCxnSpPr/>
            <p:nvPr/>
          </p:nvCxnSpPr>
          <p:spPr>
            <a:xfrm>
              <a:off x="9299475" y="1314415"/>
              <a:ext cx="0" cy="929976"/>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3" name="직선 연결선 62"/>
          <p:cNvCxnSpPr/>
          <p:nvPr/>
        </p:nvCxnSpPr>
        <p:spPr>
          <a:xfrm flipV="1">
            <a:off x="5836920" y="482548"/>
            <a:ext cx="4960809" cy="513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12844" y="270921"/>
            <a:ext cx="4631292"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Application of Laws in Public Contracts</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16" name="직사각형 15"/>
          <p:cNvSpPr/>
          <p:nvPr/>
        </p:nvSpPr>
        <p:spPr>
          <a:xfrm>
            <a:off x="272226" y="2616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grpSp>
        <p:nvGrpSpPr>
          <p:cNvPr id="30" name="그룹 29"/>
          <p:cNvGrpSpPr/>
          <p:nvPr/>
        </p:nvGrpSpPr>
        <p:grpSpPr>
          <a:xfrm>
            <a:off x="1073377" y="2470079"/>
            <a:ext cx="1454243" cy="384914"/>
            <a:chOff x="1769546" y="2102525"/>
            <a:chExt cx="1454243" cy="384914"/>
          </a:xfrm>
        </p:grpSpPr>
        <p:sp>
          <p:nvSpPr>
            <p:cNvPr id="36" name="오각형 35"/>
            <p:cNvSpPr/>
            <p:nvPr/>
          </p:nvSpPr>
          <p:spPr>
            <a:xfrm>
              <a:off x="3093161" y="2236198"/>
              <a:ext cx="130628" cy="143692"/>
            </a:xfrm>
            <a:prstGeom prst="homePlate">
              <a:avLst/>
            </a:prstGeom>
            <a:solidFill>
              <a:schemeClr val="accent1">
                <a:lumMod val="75000"/>
              </a:schemeClr>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8" name="모서리가 둥근 직사각형 37"/>
            <p:cNvSpPr/>
            <p:nvPr/>
          </p:nvSpPr>
          <p:spPr>
            <a:xfrm>
              <a:off x="1769546" y="2102525"/>
              <a:ext cx="1383486" cy="384914"/>
            </a:xfrm>
            <a:prstGeom prst="roundRect">
              <a:avLst>
                <a:gd name="adj" fmla="val 9387"/>
              </a:avLst>
            </a:prstGeom>
            <a:gradFill flip="none" rotWithShape="1">
              <a:gsLst>
                <a:gs pos="0">
                  <a:schemeClr val="accent5">
                    <a:tint val="66000"/>
                    <a:satMod val="160000"/>
                  </a:schemeClr>
                </a:gs>
                <a:gs pos="28000">
                  <a:schemeClr val="accent5">
                    <a:tint val="44500"/>
                    <a:satMod val="160000"/>
                  </a:schemeClr>
                </a:gs>
                <a:gs pos="100000">
                  <a:schemeClr val="accent5">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lnSpc>
                  <a:spcPct val="150000"/>
                </a:lnSpc>
              </a:pP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Public Entity</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33" name="모서리가 둥근 직사각형 32"/>
          <p:cNvSpPr/>
          <p:nvPr/>
        </p:nvSpPr>
        <p:spPr>
          <a:xfrm>
            <a:off x="2696659" y="2469364"/>
            <a:ext cx="3740613" cy="385629"/>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lnSpc>
                <a:spcPct val="150000"/>
              </a:lnSpc>
            </a:pPr>
            <a:r>
              <a:rPr lang="ko-KR" altLang="en-US" sz="1400" dirty="0">
                <a:solidFill>
                  <a:schemeClr val="tx1"/>
                </a:solidFill>
                <a:latin typeface="Arial" panose="020B0604020202020204" pitchFamily="34" charset="0"/>
                <a:ea typeface="서울남산체 M" pitchFamily="18" charset="-127"/>
                <a:cs typeface="Arial" panose="020B0604020202020204" pitchFamily="34" charset="0"/>
              </a:rPr>
              <a:t> </a:t>
            </a: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 Public Enterprise(Market/Quasi-market)</a:t>
            </a:r>
            <a:endParaRPr lang="en-US" altLang="ko-KR"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5" name="모서리가 둥근 직사각형 34"/>
          <p:cNvSpPr/>
          <p:nvPr/>
        </p:nvSpPr>
        <p:spPr>
          <a:xfrm>
            <a:off x="2698846" y="2967907"/>
            <a:ext cx="3740613" cy="385629"/>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Quasi-government agency</a:t>
            </a:r>
          </a:p>
          <a:p>
            <a:pPr algn="just"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(fund management, entrusted implementation)</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3" name="모서리가 둥근 직사각형 42"/>
          <p:cNvSpPr/>
          <p:nvPr/>
        </p:nvSpPr>
        <p:spPr>
          <a:xfrm>
            <a:off x="2696659" y="3458318"/>
            <a:ext cx="3740613" cy="385629"/>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fontAlgn="ctr">
              <a:lnSpc>
                <a:spcPct val="150000"/>
              </a:lnSpc>
            </a:pP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Other types of public entities </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1" name="오른쪽 화살표 50"/>
          <p:cNvSpPr/>
          <p:nvPr/>
        </p:nvSpPr>
        <p:spPr>
          <a:xfrm>
            <a:off x="6614305" y="3521299"/>
            <a:ext cx="248032" cy="259666"/>
          </a:xfrm>
          <a:prstGeom prst="rightArrow">
            <a:avLst/>
          </a:prstGeom>
          <a:gradFill flip="none" rotWithShape="1">
            <a:gsLst>
              <a:gs pos="0">
                <a:srgbClr val="4B2933">
                  <a:tint val="66000"/>
                  <a:satMod val="160000"/>
                </a:srgbClr>
              </a:gs>
              <a:gs pos="57000">
                <a:srgbClr val="4B2933">
                  <a:tint val="44500"/>
                  <a:satMod val="160000"/>
                  <a:lumMod val="78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0" name="오른쪽 화살표 49"/>
          <p:cNvSpPr/>
          <p:nvPr/>
        </p:nvSpPr>
        <p:spPr>
          <a:xfrm>
            <a:off x="6608851" y="2544637"/>
            <a:ext cx="248032" cy="259666"/>
          </a:xfrm>
          <a:prstGeom prst="rightArrow">
            <a:avLst/>
          </a:prstGeom>
          <a:gradFill flip="none" rotWithShape="1">
            <a:gsLst>
              <a:gs pos="0">
                <a:srgbClr val="4B2933">
                  <a:tint val="66000"/>
                  <a:satMod val="160000"/>
                </a:srgbClr>
              </a:gs>
              <a:gs pos="57000">
                <a:srgbClr val="4B2933">
                  <a:tint val="44500"/>
                  <a:satMod val="160000"/>
                  <a:lumMod val="78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2" name="Oval 16"/>
          <p:cNvSpPr>
            <a:spLocks noChangeArrowheads="1"/>
          </p:cNvSpPr>
          <p:nvPr/>
        </p:nvSpPr>
        <p:spPr bwMode="blackWhite">
          <a:xfrm>
            <a:off x="7042652" y="2470079"/>
            <a:ext cx="2558545" cy="384914"/>
          </a:xfrm>
          <a:prstGeom prst="roundRect">
            <a:avLst>
              <a:gd name="adj" fmla="val 7199"/>
            </a:avLst>
          </a:prstGeom>
          <a:gradFill flip="none" rotWithShape="1">
            <a:gsLst>
              <a:gs pos="0">
                <a:schemeClr val="accent6">
                  <a:lumMod val="50000"/>
                  <a:tint val="66000"/>
                  <a:satMod val="160000"/>
                </a:schemeClr>
              </a:gs>
              <a:gs pos="21000">
                <a:schemeClr val="accent6">
                  <a:lumMod val="50000"/>
                  <a:tint val="44500"/>
                  <a:satMod val="160000"/>
                </a:schemeClr>
              </a:gs>
              <a:gs pos="100000">
                <a:schemeClr val="accent6">
                  <a:lumMod val="50000"/>
                  <a:tint val="23500"/>
                  <a:satMod val="160000"/>
                </a:schemeClr>
              </a:gs>
            </a:gsLst>
            <a:lin ang="18900000" scaled="1"/>
            <a:tileRect/>
          </a:gradFill>
          <a:ln w="6350">
            <a:solidFill>
              <a:schemeClr val="tx1"/>
            </a:solidFill>
          </a:ln>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Contract regulations for public enterprise·quasi-govt. agency</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3" name="Oval 16"/>
          <p:cNvSpPr>
            <a:spLocks noChangeArrowheads="1"/>
          </p:cNvSpPr>
          <p:nvPr/>
        </p:nvSpPr>
        <p:spPr bwMode="blackWhite">
          <a:xfrm>
            <a:off x="6942252" y="3430950"/>
            <a:ext cx="2733089" cy="385629"/>
          </a:xfrm>
          <a:prstGeom prst="roundRect">
            <a:avLst>
              <a:gd name="adj" fmla="val 7199"/>
            </a:avLst>
          </a:prstGeom>
          <a:gradFill flip="none" rotWithShape="1">
            <a:gsLst>
              <a:gs pos="0">
                <a:schemeClr val="accent6">
                  <a:lumMod val="50000"/>
                  <a:tint val="66000"/>
                  <a:satMod val="160000"/>
                </a:schemeClr>
              </a:gs>
              <a:gs pos="21000">
                <a:schemeClr val="accent6">
                  <a:lumMod val="50000"/>
                  <a:tint val="44500"/>
                  <a:satMod val="160000"/>
                </a:schemeClr>
              </a:gs>
              <a:gs pos="100000">
                <a:schemeClr val="accent6">
                  <a:lumMod val="50000"/>
                  <a:tint val="23500"/>
                  <a:satMod val="160000"/>
                </a:schemeClr>
              </a:gs>
            </a:gsLst>
            <a:lin ang="18900000" scaled="1"/>
            <a:tileRect/>
          </a:gradFill>
          <a:ln w="6350">
            <a:solidFill>
              <a:schemeClr val="tx1"/>
            </a:solidFill>
          </a:ln>
          <a:effectLst>
            <a:outerShdw blurRad="50800" dist="38100" dir="2700000" algn="tl" rotWithShape="0">
              <a:prstClr val="black">
                <a:alpha val="40000"/>
              </a:prstClr>
            </a:outerShdw>
          </a:effectLst>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Contract management regulations for other public entities</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3" name="오른쪽 화살표 72"/>
          <p:cNvSpPr/>
          <p:nvPr/>
        </p:nvSpPr>
        <p:spPr>
          <a:xfrm>
            <a:off x="6608851" y="4526229"/>
            <a:ext cx="248032" cy="259666"/>
          </a:xfrm>
          <a:prstGeom prst="rightArrow">
            <a:avLst/>
          </a:prstGeom>
          <a:gradFill flip="none" rotWithShape="1">
            <a:gsLst>
              <a:gs pos="0">
                <a:srgbClr val="4B2933">
                  <a:tint val="66000"/>
                  <a:satMod val="160000"/>
                </a:srgbClr>
              </a:gs>
              <a:gs pos="57000">
                <a:srgbClr val="4B2933">
                  <a:tint val="44500"/>
                  <a:satMod val="160000"/>
                  <a:lumMod val="78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nvGrpSpPr>
          <p:cNvPr id="77" name="그룹 76"/>
          <p:cNvGrpSpPr/>
          <p:nvPr/>
        </p:nvGrpSpPr>
        <p:grpSpPr>
          <a:xfrm>
            <a:off x="1075564" y="4457073"/>
            <a:ext cx="1452056" cy="384914"/>
            <a:chOff x="1771733" y="1847816"/>
            <a:chExt cx="1452056" cy="384914"/>
          </a:xfrm>
        </p:grpSpPr>
        <p:sp>
          <p:nvSpPr>
            <p:cNvPr id="80" name="오각형 79"/>
            <p:cNvSpPr/>
            <p:nvPr/>
          </p:nvSpPr>
          <p:spPr>
            <a:xfrm>
              <a:off x="3093161" y="1974958"/>
              <a:ext cx="130628" cy="143692"/>
            </a:xfrm>
            <a:prstGeom prst="homePlate">
              <a:avLst/>
            </a:prstGeom>
            <a:solidFill>
              <a:schemeClr val="accent1">
                <a:lumMod val="75000"/>
              </a:schemeClr>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1" name="모서리가 둥근 직사각형 80"/>
            <p:cNvSpPr/>
            <p:nvPr/>
          </p:nvSpPr>
          <p:spPr>
            <a:xfrm>
              <a:off x="1771733" y="1847816"/>
              <a:ext cx="1381299" cy="384914"/>
            </a:xfrm>
            <a:prstGeom prst="roundRect">
              <a:avLst>
                <a:gd name="adj" fmla="val 9387"/>
              </a:avLst>
            </a:prstGeom>
            <a:gradFill flip="none" rotWithShape="1">
              <a:gsLst>
                <a:gs pos="0">
                  <a:schemeClr val="accent5">
                    <a:tint val="66000"/>
                    <a:satMod val="160000"/>
                  </a:schemeClr>
                </a:gs>
                <a:gs pos="28000">
                  <a:schemeClr val="accent5">
                    <a:tint val="44500"/>
                    <a:satMod val="160000"/>
                  </a:schemeClr>
                </a:gs>
                <a:gs pos="100000">
                  <a:schemeClr val="accent5">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lnSpc>
                  <a:spcPct val="150000"/>
                </a:lnSpc>
              </a:pP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Local Govt.</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78" name="모서리가 둥근 직사각형 77"/>
          <p:cNvSpPr/>
          <p:nvPr/>
        </p:nvSpPr>
        <p:spPr>
          <a:xfrm>
            <a:off x="2689018" y="4456358"/>
            <a:ext cx="3740613" cy="385629"/>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lnSpc>
                <a:spcPct val="150000"/>
              </a:lnSpc>
            </a:pPr>
            <a:r>
              <a:rPr lang="ko-KR" altLang="en-US" sz="1400" dirty="0">
                <a:solidFill>
                  <a:schemeClr val="tx1"/>
                </a:solidFill>
                <a:latin typeface="Arial" panose="020B0604020202020204" pitchFamily="34" charset="0"/>
                <a:ea typeface="서울남산체 M" pitchFamily="18" charset="-127"/>
                <a:cs typeface="Arial" panose="020B0604020202020204" pitchFamily="34" charset="0"/>
              </a:rPr>
              <a:t> </a:t>
            </a: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Metropolitan city, Provinces</a:t>
            </a:r>
            <a:endParaRPr lang="en-US" altLang="ko-KR"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9" name="모서리가 둥근 직사각형 78"/>
          <p:cNvSpPr/>
          <p:nvPr/>
        </p:nvSpPr>
        <p:spPr>
          <a:xfrm>
            <a:off x="2691205" y="4941839"/>
            <a:ext cx="3740613" cy="385629"/>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lnSpc>
                <a:spcPct val="150000"/>
              </a:lnSpc>
            </a:pPr>
            <a:r>
              <a:rPr lang="ko-KR" altLang="en-US" sz="1400" dirty="0">
                <a:solidFill>
                  <a:schemeClr val="tx1"/>
                </a:solidFill>
                <a:latin typeface="Arial" panose="020B0604020202020204" pitchFamily="34" charset="0"/>
                <a:ea typeface="서울남산체 M" pitchFamily="18" charset="-127"/>
                <a:cs typeface="Arial" panose="020B0604020202020204" pitchFamily="34" charset="0"/>
              </a:rPr>
              <a:t> </a:t>
            </a: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City, district</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grpSp>
        <p:nvGrpSpPr>
          <p:cNvPr id="82" name="그룹 81"/>
          <p:cNvGrpSpPr/>
          <p:nvPr/>
        </p:nvGrpSpPr>
        <p:grpSpPr>
          <a:xfrm>
            <a:off x="1065736" y="5817514"/>
            <a:ext cx="1454243" cy="384914"/>
            <a:chOff x="1769546" y="2102525"/>
            <a:chExt cx="1454243" cy="384914"/>
          </a:xfrm>
        </p:grpSpPr>
        <p:sp>
          <p:nvSpPr>
            <p:cNvPr id="83" name="오각형 82"/>
            <p:cNvSpPr/>
            <p:nvPr/>
          </p:nvSpPr>
          <p:spPr>
            <a:xfrm>
              <a:off x="3093161" y="2236198"/>
              <a:ext cx="130628" cy="143692"/>
            </a:xfrm>
            <a:prstGeom prst="homePlate">
              <a:avLst/>
            </a:prstGeom>
            <a:solidFill>
              <a:schemeClr val="accent1">
                <a:lumMod val="75000"/>
              </a:schemeClr>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4" name="모서리가 둥근 직사각형 83"/>
            <p:cNvSpPr/>
            <p:nvPr/>
          </p:nvSpPr>
          <p:spPr>
            <a:xfrm>
              <a:off x="1769546" y="2102525"/>
              <a:ext cx="1383486" cy="384914"/>
            </a:xfrm>
            <a:prstGeom prst="roundRect">
              <a:avLst>
                <a:gd name="adj" fmla="val 9387"/>
              </a:avLst>
            </a:prstGeom>
            <a:gradFill flip="none" rotWithShape="1">
              <a:gsLst>
                <a:gs pos="0">
                  <a:schemeClr val="accent5">
                    <a:tint val="66000"/>
                    <a:satMod val="160000"/>
                  </a:schemeClr>
                </a:gs>
                <a:gs pos="28000">
                  <a:schemeClr val="accent5">
                    <a:tint val="44500"/>
                    <a:satMod val="160000"/>
                  </a:schemeClr>
                </a:gs>
                <a:gs pos="100000">
                  <a:schemeClr val="accent5">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Local Govt. Enterprise</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86" name="모서리가 둥근 직사각형 85"/>
          <p:cNvSpPr/>
          <p:nvPr/>
        </p:nvSpPr>
        <p:spPr>
          <a:xfrm>
            <a:off x="2693392" y="5818890"/>
            <a:ext cx="3740613" cy="385629"/>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ko-KR" altLang="en-US" sz="1600" dirty="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600" dirty="0">
                <a:solidFill>
                  <a:schemeClr val="tx1"/>
                </a:solidFill>
                <a:latin typeface="Arial" panose="020B0604020202020204" pitchFamily="34" charset="0"/>
                <a:ea typeface="서울남산체 M" pitchFamily="18" charset="-127"/>
                <a:cs typeface="Arial" panose="020B0604020202020204" pitchFamily="34" charset="0"/>
              </a:rPr>
              <a:t>Quasi-government agency</a:t>
            </a:r>
          </a:p>
          <a:p>
            <a:pPr algn="just" latinLnBrk="0"/>
            <a:r>
              <a:rPr lang="en-US" altLang="ko-KR" sz="1400" dirty="0">
                <a:solidFill>
                  <a:schemeClr val="tx1"/>
                </a:solidFill>
                <a:latin typeface="Arial" panose="020B0604020202020204" pitchFamily="34" charset="0"/>
                <a:ea typeface="서울남산체 M" pitchFamily="18" charset="-127"/>
                <a:cs typeface="Arial" panose="020B0604020202020204" pitchFamily="34" charset="0"/>
              </a:rPr>
              <a:t>(fund management, entrusted implementation)</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7" name="Oval 16"/>
          <p:cNvSpPr>
            <a:spLocks noChangeArrowheads="1"/>
          </p:cNvSpPr>
          <p:nvPr/>
        </p:nvSpPr>
        <p:spPr bwMode="blackWhite">
          <a:xfrm>
            <a:off x="7042653" y="4456358"/>
            <a:ext cx="1762788" cy="385629"/>
          </a:xfrm>
          <a:prstGeom prst="roundRect">
            <a:avLst>
              <a:gd name="adj" fmla="val 7199"/>
            </a:avLst>
          </a:prstGeom>
          <a:gradFill flip="none" rotWithShape="1">
            <a:gsLst>
              <a:gs pos="0">
                <a:schemeClr val="accent6">
                  <a:lumMod val="50000"/>
                  <a:tint val="66000"/>
                  <a:satMod val="160000"/>
                </a:schemeClr>
              </a:gs>
              <a:gs pos="21000">
                <a:schemeClr val="accent6">
                  <a:lumMod val="50000"/>
                  <a:tint val="44500"/>
                  <a:satMod val="160000"/>
                </a:schemeClr>
              </a:gs>
              <a:gs pos="100000">
                <a:schemeClr val="accent6">
                  <a:lumMod val="50000"/>
                  <a:tint val="23500"/>
                  <a:satMod val="160000"/>
                </a:schemeClr>
              </a:gs>
            </a:gsLst>
            <a:lin ang="18900000" scaled="1"/>
            <a:tileRect/>
          </a:gradFill>
          <a:ln w="6350">
            <a:solidFill>
              <a:schemeClr val="tx1"/>
            </a:solidFill>
          </a:ln>
          <a:effectLst>
            <a:outerShdw blurRad="50800" dist="38100" dir="2700000" algn="tl" rotWithShape="0">
              <a:prstClr val="black">
                <a:alpha val="40000"/>
              </a:prstClr>
            </a:outerShdw>
          </a:effectLst>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Local Contract Law</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8" name="오른쪽 화살표 87"/>
          <p:cNvSpPr/>
          <p:nvPr/>
        </p:nvSpPr>
        <p:spPr>
          <a:xfrm>
            <a:off x="6608851" y="5888319"/>
            <a:ext cx="248032" cy="259666"/>
          </a:xfrm>
          <a:prstGeom prst="rightArrow">
            <a:avLst/>
          </a:prstGeom>
          <a:gradFill flip="none" rotWithShape="1">
            <a:gsLst>
              <a:gs pos="0">
                <a:srgbClr val="4B2933">
                  <a:tint val="66000"/>
                  <a:satMod val="160000"/>
                </a:srgbClr>
              </a:gs>
              <a:gs pos="57000">
                <a:srgbClr val="4B2933">
                  <a:tint val="44500"/>
                  <a:satMod val="160000"/>
                  <a:lumMod val="78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9" name="Oval 16"/>
          <p:cNvSpPr>
            <a:spLocks noChangeArrowheads="1"/>
          </p:cNvSpPr>
          <p:nvPr/>
        </p:nvSpPr>
        <p:spPr bwMode="blackWhite">
          <a:xfrm>
            <a:off x="7042652" y="5817514"/>
            <a:ext cx="1770505" cy="387005"/>
          </a:xfrm>
          <a:prstGeom prst="roundRect">
            <a:avLst>
              <a:gd name="adj" fmla="val 7199"/>
            </a:avLst>
          </a:prstGeom>
          <a:gradFill flip="none" rotWithShape="1">
            <a:gsLst>
              <a:gs pos="0">
                <a:schemeClr val="accent6">
                  <a:lumMod val="50000"/>
                  <a:tint val="66000"/>
                  <a:satMod val="160000"/>
                </a:schemeClr>
              </a:gs>
              <a:gs pos="21000">
                <a:schemeClr val="accent6">
                  <a:lumMod val="50000"/>
                  <a:tint val="44500"/>
                  <a:satMod val="160000"/>
                </a:schemeClr>
              </a:gs>
              <a:gs pos="100000">
                <a:schemeClr val="accent6">
                  <a:lumMod val="50000"/>
                  <a:tint val="23500"/>
                  <a:satMod val="160000"/>
                </a:schemeClr>
              </a:gs>
            </a:gsLst>
            <a:lin ang="18900000" scaled="1"/>
            <a:tileRect/>
          </a:gradFill>
          <a:ln w="6350">
            <a:solidFill>
              <a:schemeClr val="tx1"/>
            </a:solidFill>
          </a:ln>
          <a:effectLst>
            <a:outerShdw blurRad="50800" dist="38100" dir="2700000" algn="tl" rotWithShape="0">
              <a:prstClr val="black">
                <a:alpha val="40000"/>
              </a:prstClr>
            </a:outerShdw>
          </a:effectLst>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Local </a:t>
            </a:r>
            <a:r>
              <a:rPr lang="en-US" altLang="ko-KR" sz="1400" dirty="0">
                <a:solidFill>
                  <a:srgbClr val="36000C"/>
                </a:solidFill>
                <a:latin typeface="Arial" panose="020B0604020202020204" pitchFamily="34" charset="0"/>
                <a:ea typeface="서울남산체 M" panose="02020603020101020101" pitchFamily="18" charset="-127"/>
                <a:cs typeface="Arial" panose="020B0604020202020204" pitchFamily="34" charset="0"/>
              </a:rPr>
              <a:t>P</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ublic </a:t>
            </a:r>
            <a:r>
              <a:rPr lang="en-US" altLang="ko-KR" sz="1400" dirty="0">
                <a:solidFill>
                  <a:srgbClr val="36000C"/>
                </a:solidFill>
                <a:latin typeface="Arial" panose="020B0604020202020204" pitchFamily="34" charset="0"/>
                <a:ea typeface="서울남산체 M" panose="02020603020101020101" pitchFamily="18" charset="-127"/>
                <a:cs typeface="Arial" panose="020B0604020202020204" pitchFamily="34" charset="0"/>
              </a:rPr>
              <a:t>E</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nterprise Law</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nvGrpSpPr>
          <p:cNvPr id="5" name="그룹 4"/>
          <p:cNvGrpSpPr/>
          <p:nvPr/>
        </p:nvGrpSpPr>
        <p:grpSpPr>
          <a:xfrm>
            <a:off x="933625" y="962891"/>
            <a:ext cx="8012716" cy="1163782"/>
            <a:chOff x="933625" y="962891"/>
            <a:chExt cx="8012716" cy="1163782"/>
          </a:xfrm>
        </p:grpSpPr>
        <p:sp>
          <p:nvSpPr>
            <p:cNvPr id="3" name="오른쪽 화살표 2"/>
            <p:cNvSpPr/>
            <p:nvPr/>
          </p:nvSpPr>
          <p:spPr>
            <a:xfrm>
              <a:off x="6616567" y="1174699"/>
              <a:ext cx="248032" cy="259666"/>
            </a:xfrm>
            <a:prstGeom prst="rightArrow">
              <a:avLst/>
            </a:prstGeom>
            <a:gradFill flip="none" rotWithShape="1">
              <a:gsLst>
                <a:gs pos="0">
                  <a:srgbClr val="4B2933">
                    <a:tint val="66000"/>
                    <a:satMod val="160000"/>
                  </a:srgbClr>
                </a:gs>
                <a:gs pos="57000">
                  <a:srgbClr val="4B2933">
                    <a:tint val="44500"/>
                    <a:satMod val="160000"/>
                    <a:lumMod val="78000"/>
                  </a:srgbClr>
                </a:gs>
                <a:gs pos="100000">
                  <a:srgbClr val="4B2933">
                    <a:tint val="23500"/>
                    <a:satMod val="160000"/>
                  </a:srgb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4" name="모서리가 둥근 직사각형 23"/>
            <p:cNvSpPr/>
            <p:nvPr/>
          </p:nvSpPr>
          <p:spPr>
            <a:xfrm>
              <a:off x="2694472" y="1099426"/>
              <a:ext cx="3740613" cy="385629"/>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lvl="0" algn="just" fontAlgn="ctr">
                <a:lnSpc>
                  <a:spcPct val="150000"/>
                </a:lnSpc>
                <a:buFont typeface="Arial" pitchFamily="34" charset="0"/>
                <a:buNone/>
              </a:pPr>
              <a:r>
                <a:rPr lang="ko-KR" altLang="en-US" sz="1400" dirty="0">
                  <a:solidFill>
                    <a:schemeClr val="tx1"/>
                  </a:solidFill>
                  <a:latin typeface="Arial" panose="020B0604020202020204" pitchFamily="34" charset="0"/>
                  <a:ea typeface="서울남산체 M" pitchFamily="18" charset="-127"/>
                  <a:cs typeface="Arial" panose="020B0604020202020204" pitchFamily="34" charset="0"/>
                </a:rPr>
                <a:t> </a:t>
              </a: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 Central administrative govt. + sub agencies</a:t>
              </a:r>
              <a:endParaRPr lang="ko-KR" altLang="en-US" sz="14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27" name="모서리가 둥근 직사각형 26"/>
            <p:cNvSpPr/>
            <p:nvPr/>
          </p:nvSpPr>
          <p:spPr>
            <a:xfrm>
              <a:off x="2696659" y="1584907"/>
              <a:ext cx="3740613" cy="385629"/>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Independent agencies </a:t>
              </a:r>
              <a:r>
                <a:rPr lang="en-US" altLang="ko-KR" sz="1100" dirty="0" smtClean="0">
                  <a:solidFill>
                    <a:schemeClr val="tx1"/>
                  </a:solidFill>
                  <a:latin typeface="Arial" panose="020B0604020202020204" pitchFamily="34" charset="0"/>
                  <a:ea typeface="서울남산체 M" pitchFamily="18" charset="-127"/>
                  <a:cs typeface="Arial" panose="020B0604020202020204" pitchFamily="34" charset="0"/>
                </a:rPr>
                <a:t>(National Assembly,           Supreme Court, National Election Commission)</a:t>
              </a:r>
              <a:endParaRPr lang="ko-KR" altLang="en-US" sz="11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9" name="Oval 16"/>
            <p:cNvSpPr>
              <a:spLocks noChangeArrowheads="1"/>
            </p:cNvSpPr>
            <p:nvPr/>
          </p:nvSpPr>
          <p:spPr bwMode="blackWhite">
            <a:xfrm>
              <a:off x="7050369" y="1099426"/>
              <a:ext cx="1762788" cy="385629"/>
            </a:xfrm>
            <a:prstGeom prst="roundRect">
              <a:avLst>
                <a:gd name="adj" fmla="val 7199"/>
              </a:avLst>
            </a:prstGeom>
            <a:gradFill flip="none" rotWithShape="1">
              <a:gsLst>
                <a:gs pos="0">
                  <a:schemeClr val="accent6">
                    <a:lumMod val="50000"/>
                    <a:tint val="66000"/>
                    <a:satMod val="160000"/>
                  </a:schemeClr>
                </a:gs>
                <a:gs pos="21000">
                  <a:schemeClr val="accent6">
                    <a:lumMod val="50000"/>
                    <a:tint val="44500"/>
                    <a:satMod val="160000"/>
                  </a:schemeClr>
                </a:gs>
                <a:gs pos="100000">
                  <a:schemeClr val="accent6">
                    <a:lumMod val="50000"/>
                    <a:tint val="23500"/>
                    <a:satMod val="160000"/>
                  </a:schemeClr>
                </a:gs>
              </a:gsLst>
              <a:lin ang="18900000" scaled="1"/>
              <a:tileRect/>
            </a:gradFill>
            <a:ln w="6350">
              <a:solidFill>
                <a:schemeClr val="tx1"/>
              </a:solidFill>
            </a:ln>
            <a:effectLst>
              <a:outerShdw blurRad="50800" dist="38100" dir="2700000" algn="tl" rotWithShape="0">
                <a:prstClr val="black">
                  <a:alpha val="40000"/>
                </a:prstClr>
              </a:outerShdw>
            </a:effectLst>
            <a:extLst/>
          </p:spPr>
          <p:style>
            <a:lnRef idx="1">
              <a:schemeClr val="accent1"/>
            </a:lnRef>
            <a:fillRef idx="2">
              <a:schemeClr val="accent1"/>
            </a:fillRef>
            <a:effectRef idx="1">
              <a:schemeClr val="accent1"/>
            </a:effectRef>
            <a:fontRef idx="minor">
              <a:schemeClr val="dk1"/>
            </a:fontRef>
          </p:style>
          <p:txBody>
            <a:bodyPr lIns="0" tIns="0" rIns="0" bIns="0" anchor="ctr"/>
            <a:lstStyle/>
            <a:p>
              <a:pPr algn="ctr" defTabSz="1085701" eaLnBrk="0" hangingPunct="0">
                <a:buSzPct val="75000"/>
                <a:defRPr/>
              </a:pP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State Contract Law</a:t>
              </a:r>
              <a:endParaRPr lang="en-US" altLang="zh-CN"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grpSp>
          <p:nvGrpSpPr>
            <p:cNvPr id="39" name="그룹 38"/>
            <p:cNvGrpSpPr/>
            <p:nvPr/>
          </p:nvGrpSpPr>
          <p:grpSpPr>
            <a:xfrm>
              <a:off x="1065736" y="1094250"/>
              <a:ext cx="1454243" cy="384914"/>
              <a:chOff x="1769546" y="2102525"/>
              <a:chExt cx="1454243" cy="384914"/>
            </a:xfrm>
          </p:grpSpPr>
          <p:sp>
            <p:nvSpPr>
              <p:cNvPr id="40" name="오각형 39"/>
              <p:cNvSpPr/>
              <p:nvPr/>
            </p:nvSpPr>
            <p:spPr>
              <a:xfrm>
                <a:off x="3093161" y="2236198"/>
                <a:ext cx="130628" cy="143692"/>
              </a:xfrm>
              <a:prstGeom prst="homePlate">
                <a:avLst/>
              </a:prstGeom>
              <a:solidFill>
                <a:schemeClr val="accent1">
                  <a:lumMod val="75000"/>
                </a:schemeClr>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1" name="모서리가 둥근 직사각형 40"/>
              <p:cNvSpPr/>
              <p:nvPr/>
            </p:nvSpPr>
            <p:spPr>
              <a:xfrm>
                <a:off x="1769546" y="2102525"/>
                <a:ext cx="1383486" cy="384914"/>
              </a:xfrm>
              <a:prstGeom prst="roundRect">
                <a:avLst>
                  <a:gd name="adj" fmla="val 9387"/>
                </a:avLst>
              </a:prstGeom>
              <a:gradFill flip="none" rotWithShape="1">
                <a:gsLst>
                  <a:gs pos="0">
                    <a:schemeClr val="accent5">
                      <a:tint val="66000"/>
                      <a:satMod val="160000"/>
                    </a:schemeClr>
                  </a:gs>
                  <a:gs pos="28000">
                    <a:schemeClr val="accent5">
                      <a:tint val="44500"/>
                      <a:satMod val="160000"/>
                    </a:schemeClr>
                  </a:gs>
                  <a:gs pos="100000">
                    <a:schemeClr val="accent5">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lnSpc>
                    <a:spcPct val="150000"/>
                  </a:lnSpc>
                </a:pP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Central Govt.</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2" name="모서리가 둥근 직사각형 1"/>
            <p:cNvSpPr/>
            <p:nvPr/>
          </p:nvSpPr>
          <p:spPr>
            <a:xfrm>
              <a:off x="933625" y="962891"/>
              <a:ext cx="8012716" cy="1163782"/>
            </a:xfrm>
            <a:prstGeom prst="roundRect">
              <a:avLst>
                <a:gd name="adj" fmla="val 8144"/>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47" name="모서리가 둥근 직사각형 46"/>
          <p:cNvSpPr/>
          <p:nvPr/>
        </p:nvSpPr>
        <p:spPr>
          <a:xfrm>
            <a:off x="940558" y="2327515"/>
            <a:ext cx="8787642" cy="1676447"/>
          </a:xfrm>
          <a:prstGeom prst="roundRect">
            <a:avLst>
              <a:gd name="adj" fmla="val 8144"/>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4" name="모서리가 둥근 직사각형 53"/>
          <p:cNvSpPr/>
          <p:nvPr/>
        </p:nvSpPr>
        <p:spPr>
          <a:xfrm>
            <a:off x="940558" y="4308443"/>
            <a:ext cx="8012716" cy="1163782"/>
          </a:xfrm>
          <a:prstGeom prst="roundRect">
            <a:avLst>
              <a:gd name="adj" fmla="val 8144"/>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5" name="모서리가 둥근 직사각형 54"/>
          <p:cNvSpPr/>
          <p:nvPr/>
        </p:nvSpPr>
        <p:spPr>
          <a:xfrm>
            <a:off x="940564" y="5686922"/>
            <a:ext cx="8012716" cy="672115"/>
          </a:xfrm>
          <a:prstGeom prst="roundRect">
            <a:avLst>
              <a:gd name="adj" fmla="val 8144"/>
            </a:avLst>
          </a:prstGeom>
          <a:no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nvGrpSpPr>
          <p:cNvPr id="56" name="그룹 55"/>
          <p:cNvGrpSpPr/>
          <p:nvPr/>
        </p:nvGrpSpPr>
        <p:grpSpPr>
          <a:xfrm>
            <a:off x="8957944" y="4639631"/>
            <a:ext cx="411856" cy="1379793"/>
            <a:chOff x="8908400" y="1307488"/>
            <a:chExt cx="411856" cy="1379793"/>
          </a:xfrm>
        </p:grpSpPr>
        <p:cxnSp>
          <p:nvCxnSpPr>
            <p:cNvPr id="57" name="직선 화살표 연결선 56"/>
            <p:cNvCxnSpPr/>
            <p:nvPr/>
          </p:nvCxnSpPr>
          <p:spPr>
            <a:xfrm flipH="1">
              <a:off x="8908400" y="1307488"/>
              <a:ext cx="404929" cy="0"/>
            </a:xfrm>
            <a:prstGeom prst="straightConnector1">
              <a:avLst/>
            </a:prstGeom>
            <a:ln w="95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8" name="직선 연결선 57"/>
            <p:cNvCxnSpPr/>
            <p:nvPr/>
          </p:nvCxnSpPr>
          <p:spPr>
            <a:xfrm>
              <a:off x="9313329" y="1307488"/>
              <a:ext cx="0" cy="1369548"/>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직선 연결선 58"/>
            <p:cNvCxnSpPr/>
            <p:nvPr/>
          </p:nvCxnSpPr>
          <p:spPr>
            <a:xfrm>
              <a:off x="8915327" y="2687281"/>
              <a:ext cx="404929" cy="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14349302"/>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모서리가 둥근 직사각형 90"/>
          <p:cNvSpPr/>
          <p:nvPr/>
        </p:nvSpPr>
        <p:spPr>
          <a:xfrm>
            <a:off x="907726" y="1993556"/>
            <a:ext cx="9117544" cy="1456426"/>
          </a:xfrm>
          <a:prstGeom prst="roundRect">
            <a:avLst>
              <a:gd name="adj" fmla="val 5946"/>
            </a:avLst>
          </a:prstGeom>
          <a:gradFill flip="none" rotWithShape="1">
            <a:gsLst>
              <a:gs pos="0">
                <a:schemeClr val="accent3">
                  <a:tint val="66000"/>
                  <a:satMod val="160000"/>
                </a:schemeClr>
              </a:gs>
              <a:gs pos="50000">
                <a:schemeClr val="accent3">
                  <a:tint val="44500"/>
                  <a:satMod val="160000"/>
                </a:schemeClr>
              </a:gs>
              <a:gs pos="100000">
                <a:schemeClr val="accent3">
                  <a:tint val="23500"/>
                  <a:satMod val="160000"/>
                </a:schemeClr>
              </a:gs>
            </a:gsLst>
            <a:lin ang="16200000" scaled="1"/>
            <a:tileRect/>
          </a:gradFill>
          <a:ln w="12700">
            <a:solidFill>
              <a:schemeClr val="tx1"/>
            </a:solidFill>
            <a:prstDash val="dash"/>
          </a:ln>
        </p:spPr>
        <p:style>
          <a:lnRef idx="1">
            <a:schemeClr val="accent6"/>
          </a:lnRef>
          <a:fillRef idx="1002">
            <a:schemeClr val="lt1"/>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8" name="TextBox 27"/>
          <p:cNvSpPr txBox="1"/>
          <p:nvPr/>
        </p:nvSpPr>
        <p:spPr>
          <a:xfrm>
            <a:off x="680273" y="206206"/>
            <a:ext cx="1392515"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Inspection</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29" name="직선 연결선 28"/>
          <p:cNvCxnSpPr/>
          <p:nvPr/>
        </p:nvCxnSpPr>
        <p:spPr>
          <a:xfrm>
            <a:off x="2652726" y="412463"/>
            <a:ext cx="8150880"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직사각형 25"/>
          <p:cNvSpPr/>
          <p:nvPr/>
        </p:nvSpPr>
        <p:spPr>
          <a:xfrm>
            <a:off x="173079" y="191974"/>
            <a:ext cx="408079" cy="395275"/>
          </a:xfrm>
          <a:prstGeom prst="rect">
            <a:avLst/>
          </a:prstGeom>
          <a:solidFill>
            <a:schemeClr val="bg1">
              <a:lumMod val="50000"/>
            </a:schemeClr>
          </a:solidFill>
          <a:ln/>
        </p:spPr>
        <p:style>
          <a:lnRef idx="1">
            <a:schemeClr val="accent3"/>
          </a:lnRef>
          <a:fillRef idx="2">
            <a:schemeClr val="accent3"/>
          </a:fillRef>
          <a:effectRef idx="1">
            <a:schemeClr val="accent3"/>
          </a:effectRef>
          <a:fontRef idx="minor">
            <a:schemeClr val="dk1"/>
          </a:fontRef>
        </p:style>
        <p:txBody>
          <a:bodyPr lIns="110880" tIns="55440" rIns="110880" bIns="55440" rtlCol="0" anchor="ctr"/>
          <a:lstStyle/>
          <a:p>
            <a:pPr algn="ctr"/>
            <a:endParaRPr lang="ko-KR" altLang="en-US" dirty="0">
              <a:solidFill>
                <a:schemeClr val="tx1"/>
              </a:solidFill>
            </a:endParaRPr>
          </a:p>
        </p:txBody>
      </p:sp>
      <p:sp>
        <p:nvSpPr>
          <p:cNvPr id="52" name="타원 51"/>
          <p:cNvSpPr/>
          <p:nvPr/>
        </p:nvSpPr>
        <p:spPr bwMode="gray">
          <a:xfrm>
            <a:off x="1058295" y="2205920"/>
            <a:ext cx="1007146" cy="1007146"/>
          </a:xfrm>
          <a:prstGeom prst="ellipse">
            <a:avLst/>
          </a:prstGeom>
          <a:solidFill>
            <a:schemeClr val="accent1">
              <a:lumMod val="50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Sign contract</a:t>
            </a:r>
            <a:endParaRPr lang="ko-KR" altLang="en-US"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1" name="오른쪽 화살표 20"/>
          <p:cNvSpPr/>
          <p:nvPr/>
        </p:nvSpPr>
        <p:spPr>
          <a:xfrm>
            <a:off x="2187002" y="2576011"/>
            <a:ext cx="265043" cy="266964"/>
          </a:xfrm>
          <a:prstGeom prst="rightArrow">
            <a:avLst>
              <a:gd name="adj1" fmla="val 64545"/>
              <a:gd name="adj2" fmla="val 50000"/>
            </a:avLst>
          </a:prstGeom>
          <a:gradFill flip="none" rotWithShape="1">
            <a:gsLst>
              <a:gs pos="0">
                <a:schemeClr val="tx2">
                  <a:lumMod val="50000"/>
                  <a:tint val="66000"/>
                  <a:satMod val="160000"/>
                </a:schemeClr>
              </a:gs>
              <a:gs pos="50000">
                <a:schemeClr val="tx2">
                  <a:lumMod val="50000"/>
                  <a:tint val="44500"/>
                  <a:satMod val="160000"/>
                </a:schemeClr>
              </a:gs>
              <a:gs pos="100000">
                <a:schemeClr val="tx2">
                  <a:lumMod val="50000"/>
                  <a:tint val="23500"/>
                  <a:satMod val="160000"/>
                </a:schemeClr>
              </a:gs>
            </a:gsLst>
            <a:lin ang="10800000" scaled="1"/>
            <a:tileRect/>
          </a:gradFill>
          <a:ln>
            <a:solidFill>
              <a:schemeClr val="tx1"/>
            </a:solidFill>
          </a:ln>
          <a:effectLst>
            <a:glow rad="101600">
              <a:schemeClr val="tx1">
                <a:lumMod val="65000"/>
                <a:lumOff val="3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4" name="타원 63"/>
          <p:cNvSpPr/>
          <p:nvPr/>
        </p:nvSpPr>
        <p:spPr bwMode="gray">
          <a:xfrm>
            <a:off x="2515753" y="2205920"/>
            <a:ext cx="1007146" cy="1007146"/>
          </a:xfrm>
          <a:prstGeom prst="ellipse">
            <a:avLst/>
          </a:prstGeom>
          <a:solidFill>
            <a:schemeClr val="accent1">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Manufacture</a:t>
            </a:r>
            <a:endParaRPr lang="ko-KR" altLang="en-US"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1" name="타원 70"/>
          <p:cNvSpPr/>
          <p:nvPr/>
        </p:nvSpPr>
        <p:spPr bwMode="gray">
          <a:xfrm>
            <a:off x="4095402" y="2205920"/>
            <a:ext cx="1007146" cy="1007146"/>
          </a:xfrm>
          <a:prstGeom prst="ellipse">
            <a:avLst/>
          </a:prstGeom>
          <a:solidFill>
            <a:srgbClr val="4B2933"/>
          </a:solidFill>
          <a:ln>
            <a:solidFill>
              <a:schemeClr val="tx1">
                <a:lumMod val="65000"/>
                <a:lumOff val="35000"/>
              </a:schemeClr>
            </a:solidFill>
          </a:ln>
          <a:effectLst>
            <a:glow rad="2286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Inspection</a:t>
            </a:r>
            <a:endParaRPr lang="ko-KR" altLang="en-US"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4" name="타원 73"/>
          <p:cNvSpPr/>
          <p:nvPr/>
        </p:nvSpPr>
        <p:spPr bwMode="gray">
          <a:xfrm>
            <a:off x="5665790" y="2205920"/>
            <a:ext cx="1007146" cy="1007146"/>
          </a:xfrm>
          <a:prstGeom prst="ellipse">
            <a:avLst/>
          </a:prstGeom>
          <a:solidFill>
            <a:schemeClr val="accent1">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Pass inspection</a:t>
            </a:r>
            <a:endParaRPr lang="ko-KR" altLang="en-US"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6" name="타원 75"/>
          <p:cNvSpPr/>
          <p:nvPr/>
        </p:nvSpPr>
        <p:spPr bwMode="gray">
          <a:xfrm>
            <a:off x="7252269" y="2205920"/>
            <a:ext cx="1007146" cy="1007146"/>
          </a:xfrm>
          <a:prstGeom prst="ellipse">
            <a:avLst/>
          </a:prstGeom>
          <a:solidFill>
            <a:srgbClr val="4B2933"/>
          </a:solidFill>
          <a:ln>
            <a:solidFill>
              <a:schemeClr val="tx1">
                <a:lumMod val="65000"/>
                <a:lumOff val="35000"/>
              </a:schemeClr>
            </a:solidFill>
          </a:ln>
          <a:effectLst>
            <a:glow rad="2286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Inspection</a:t>
            </a:r>
            <a:endParaRPr lang="ko-KR" altLang="en-US"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8" name="타원 77"/>
          <p:cNvSpPr/>
          <p:nvPr/>
        </p:nvSpPr>
        <p:spPr bwMode="gray">
          <a:xfrm>
            <a:off x="8812076" y="2205920"/>
            <a:ext cx="1007146" cy="1007146"/>
          </a:xfrm>
          <a:prstGeom prst="ellipse">
            <a:avLst/>
          </a:prstGeom>
          <a:solidFill>
            <a:schemeClr val="accent1">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Delivery</a:t>
            </a:r>
            <a:endParaRPr lang="ko-KR" altLang="en-US"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7" name="오른쪽 화살표 86"/>
          <p:cNvSpPr/>
          <p:nvPr/>
        </p:nvSpPr>
        <p:spPr>
          <a:xfrm>
            <a:off x="3644358" y="2576011"/>
            <a:ext cx="265043" cy="266964"/>
          </a:xfrm>
          <a:prstGeom prst="rightArrow">
            <a:avLst>
              <a:gd name="adj1" fmla="val 64545"/>
              <a:gd name="adj2" fmla="val 50000"/>
            </a:avLst>
          </a:prstGeom>
          <a:gradFill flip="none" rotWithShape="1">
            <a:gsLst>
              <a:gs pos="0">
                <a:schemeClr val="tx2">
                  <a:lumMod val="50000"/>
                  <a:tint val="66000"/>
                  <a:satMod val="160000"/>
                </a:schemeClr>
              </a:gs>
              <a:gs pos="50000">
                <a:schemeClr val="tx2">
                  <a:lumMod val="50000"/>
                  <a:tint val="44500"/>
                  <a:satMod val="160000"/>
                </a:schemeClr>
              </a:gs>
              <a:gs pos="100000">
                <a:schemeClr val="tx2">
                  <a:lumMod val="50000"/>
                  <a:tint val="23500"/>
                  <a:satMod val="160000"/>
                </a:schemeClr>
              </a:gs>
            </a:gsLst>
            <a:lin ang="10800000" scaled="1"/>
            <a:tileRect/>
          </a:gradFill>
          <a:ln>
            <a:solidFill>
              <a:schemeClr val="tx1"/>
            </a:solidFill>
          </a:ln>
          <a:effectLst>
            <a:glow rad="101600">
              <a:schemeClr val="tx1">
                <a:lumMod val="65000"/>
                <a:lumOff val="3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8" name="오른쪽 화살표 87"/>
          <p:cNvSpPr/>
          <p:nvPr/>
        </p:nvSpPr>
        <p:spPr>
          <a:xfrm>
            <a:off x="5290330" y="2576011"/>
            <a:ext cx="265043" cy="266964"/>
          </a:xfrm>
          <a:prstGeom prst="rightArrow">
            <a:avLst>
              <a:gd name="adj1" fmla="val 64545"/>
              <a:gd name="adj2" fmla="val 50000"/>
            </a:avLst>
          </a:prstGeom>
          <a:gradFill flip="none" rotWithShape="1">
            <a:gsLst>
              <a:gs pos="0">
                <a:schemeClr val="tx2">
                  <a:lumMod val="50000"/>
                  <a:tint val="66000"/>
                  <a:satMod val="160000"/>
                </a:schemeClr>
              </a:gs>
              <a:gs pos="50000">
                <a:schemeClr val="tx2">
                  <a:lumMod val="50000"/>
                  <a:tint val="44500"/>
                  <a:satMod val="160000"/>
                </a:schemeClr>
              </a:gs>
              <a:gs pos="100000">
                <a:schemeClr val="tx2">
                  <a:lumMod val="50000"/>
                  <a:tint val="23500"/>
                  <a:satMod val="160000"/>
                </a:schemeClr>
              </a:gs>
            </a:gsLst>
            <a:lin ang="10800000" scaled="1"/>
            <a:tileRect/>
          </a:gradFill>
          <a:ln>
            <a:solidFill>
              <a:schemeClr val="tx1"/>
            </a:solidFill>
          </a:ln>
          <a:effectLst>
            <a:glow rad="101600">
              <a:schemeClr val="tx1">
                <a:lumMod val="65000"/>
                <a:lumOff val="3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9" name="오른쪽 화살표 88"/>
          <p:cNvSpPr/>
          <p:nvPr/>
        </p:nvSpPr>
        <p:spPr>
          <a:xfrm>
            <a:off x="6801078" y="2576011"/>
            <a:ext cx="265043" cy="266964"/>
          </a:xfrm>
          <a:prstGeom prst="rightArrow">
            <a:avLst>
              <a:gd name="adj1" fmla="val 64545"/>
              <a:gd name="adj2" fmla="val 50000"/>
            </a:avLst>
          </a:prstGeom>
          <a:gradFill flip="none" rotWithShape="1">
            <a:gsLst>
              <a:gs pos="0">
                <a:schemeClr val="tx2">
                  <a:lumMod val="50000"/>
                  <a:tint val="66000"/>
                  <a:satMod val="160000"/>
                </a:schemeClr>
              </a:gs>
              <a:gs pos="50000">
                <a:schemeClr val="tx2">
                  <a:lumMod val="50000"/>
                  <a:tint val="44500"/>
                  <a:satMod val="160000"/>
                </a:schemeClr>
              </a:gs>
              <a:gs pos="100000">
                <a:schemeClr val="tx2">
                  <a:lumMod val="50000"/>
                  <a:tint val="23500"/>
                  <a:satMod val="160000"/>
                </a:schemeClr>
              </a:gs>
            </a:gsLst>
            <a:lin ang="10800000" scaled="1"/>
            <a:tileRect/>
          </a:gradFill>
          <a:ln>
            <a:solidFill>
              <a:schemeClr val="tx1"/>
            </a:solidFill>
          </a:ln>
          <a:effectLst>
            <a:glow rad="101600">
              <a:schemeClr val="tx1">
                <a:lumMod val="65000"/>
                <a:lumOff val="3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0" name="오른쪽 화살표 89"/>
          <p:cNvSpPr/>
          <p:nvPr/>
        </p:nvSpPr>
        <p:spPr>
          <a:xfrm>
            <a:off x="8437722" y="2576011"/>
            <a:ext cx="265043" cy="266964"/>
          </a:xfrm>
          <a:prstGeom prst="rightArrow">
            <a:avLst>
              <a:gd name="adj1" fmla="val 64545"/>
              <a:gd name="adj2" fmla="val 50000"/>
            </a:avLst>
          </a:prstGeom>
          <a:gradFill flip="none" rotWithShape="1">
            <a:gsLst>
              <a:gs pos="0">
                <a:schemeClr val="tx2">
                  <a:lumMod val="50000"/>
                  <a:tint val="66000"/>
                  <a:satMod val="160000"/>
                </a:schemeClr>
              </a:gs>
              <a:gs pos="50000">
                <a:schemeClr val="tx2">
                  <a:lumMod val="50000"/>
                  <a:tint val="44500"/>
                  <a:satMod val="160000"/>
                </a:schemeClr>
              </a:gs>
              <a:gs pos="100000">
                <a:schemeClr val="tx2">
                  <a:lumMod val="50000"/>
                  <a:tint val="23500"/>
                  <a:satMod val="160000"/>
                </a:schemeClr>
              </a:gs>
            </a:gsLst>
            <a:lin ang="10800000" scaled="1"/>
            <a:tileRect/>
          </a:gradFill>
          <a:ln>
            <a:solidFill>
              <a:schemeClr val="tx1"/>
            </a:solidFill>
          </a:ln>
          <a:effectLst>
            <a:glow rad="101600">
              <a:schemeClr val="tx1">
                <a:lumMod val="65000"/>
                <a:lumOff val="3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2" name="모서리가 둥근 직사각형 91"/>
          <p:cNvSpPr/>
          <p:nvPr/>
        </p:nvSpPr>
        <p:spPr>
          <a:xfrm>
            <a:off x="3829877" y="4000729"/>
            <a:ext cx="6195393" cy="1406974"/>
          </a:xfrm>
          <a:prstGeom prst="roundRect">
            <a:avLst>
              <a:gd name="adj" fmla="val 2831"/>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lin ang="13500000" scaled="1"/>
            <a:tileRect/>
          </a:gradFill>
          <a:ln w="12700">
            <a:solidFill>
              <a:schemeClr val="tx1"/>
            </a:solidFill>
            <a:prstDash val="dash"/>
          </a:ln>
          <a:effectLst>
            <a:glow rad="139700">
              <a:schemeClr val="bg2">
                <a:lumMod val="25000"/>
                <a:alpha val="40000"/>
              </a:schemeClr>
            </a:glo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9" name="오른쪽 화살표 78"/>
          <p:cNvSpPr/>
          <p:nvPr/>
        </p:nvSpPr>
        <p:spPr>
          <a:xfrm rot="5400000">
            <a:off x="4415310" y="3458667"/>
            <a:ext cx="367329" cy="266964"/>
          </a:xfrm>
          <a:prstGeom prst="rightArrow">
            <a:avLst>
              <a:gd name="adj1" fmla="val 64545"/>
              <a:gd name="adj2" fmla="val 50000"/>
            </a:avLst>
          </a:prstGeom>
          <a:gradFill flip="none" rotWithShape="1">
            <a:gsLst>
              <a:gs pos="0">
                <a:srgbClr val="AC3514">
                  <a:tint val="66000"/>
                  <a:satMod val="160000"/>
                </a:srgbClr>
              </a:gs>
              <a:gs pos="50000">
                <a:srgbClr val="AC3514">
                  <a:tint val="44500"/>
                  <a:satMod val="160000"/>
                </a:srgbClr>
              </a:gs>
              <a:gs pos="100000">
                <a:srgbClr val="AC3514">
                  <a:tint val="23500"/>
                  <a:satMod val="160000"/>
                </a:srgbClr>
              </a:gs>
            </a:gsLst>
            <a:lin ang="16200000" scaled="1"/>
            <a:tileRect/>
          </a:gradFill>
          <a:ln>
            <a:solidFill>
              <a:schemeClr val="tx1">
                <a:lumMod val="65000"/>
                <a:lumOff val="35000"/>
              </a:schemeClr>
            </a:solidFill>
          </a:ln>
          <a:effectLst>
            <a:glow rad="101600">
              <a:schemeClr val="tx1">
                <a:lumMod val="65000"/>
                <a:lumOff val="3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0" name="타원 79"/>
          <p:cNvSpPr/>
          <p:nvPr/>
        </p:nvSpPr>
        <p:spPr bwMode="gray">
          <a:xfrm>
            <a:off x="4095401" y="4192647"/>
            <a:ext cx="1007146" cy="1007146"/>
          </a:xfrm>
          <a:prstGeom prst="ellipse">
            <a:avLst/>
          </a:prstGeom>
          <a:solidFill>
            <a:schemeClr val="tx2">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Fail inspection</a:t>
            </a:r>
            <a:endParaRPr lang="ko-KR" altLang="en-US"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1" name="타원 80"/>
          <p:cNvSpPr/>
          <p:nvPr/>
        </p:nvSpPr>
        <p:spPr bwMode="gray">
          <a:xfrm>
            <a:off x="5665790" y="4192647"/>
            <a:ext cx="1007146" cy="1007146"/>
          </a:xfrm>
          <a:prstGeom prst="ellipse">
            <a:avLst/>
          </a:prstGeom>
          <a:solidFill>
            <a:schemeClr val="tx2">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0" bIns="36000" rtlCol="0" anchor="ctr">
            <a:noAutofit/>
          </a:bodyPr>
          <a:lstStyle/>
          <a:p>
            <a:pPr algn="ctr" latinLnBrk="0"/>
            <a:r>
              <a:rPr lang="en-US" altLang="ko-KR"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take corrective measures</a:t>
            </a:r>
            <a:endParaRPr lang="ko-KR" altLang="en-US"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3" name="타원 82"/>
          <p:cNvSpPr/>
          <p:nvPr/>
        </p:nvSpPr>
        <p:spPr bwMode="gray">
          <a:xfrm>
            <a:off x="7252269" y="4192647"/>
            <a:ext cx="1007146" cy="1007146"/>
          </a:xfrm>
          <a:prstGeom prst="ellipse">
            <a:avLst/>
          </a:prstGeom>
          <a:solidFill>
            <a:srgbClr val="4B2933"/>
          </a:solidFill>
          <a:ln>
            <a:solidFill>
              <a:schemeClr val="tx1">
                <a:lumMod val="65000"/>
                <a:lumOff val="35000"/>
              </a:schemeClr>
            </a:solidFill>
          </a:ln>
          <a:effectLst>
            <a:glow rad="228600">
              <a:schemeClr val="accent2">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Re-inspection</a:t>
            </a:r>
            <a:endParaRPr lang="ko-KR" altLang="en-US"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5" name="오른쪽 화살표 84"/>
          <p:cNvSpPr/>
          <p:nvPr/>
        </p:nvSpPr>
        <p:spPr>
          <a:xfrm>
            <a:off x="5261113" y="4562738"/>
            <a:ext cx="265043" cy="266964"/>
          </a:xfrm>
          <a:prstGeom prst="rightArrow">
            <a:avLst>
              <a:gd name="adj1" fmla="val 64545"/>
              <a:gd name="adj2" fmla="val 50000"/>
            </a:avLst>
          </a:prstGeom>
          <a:gradFill flip="none" rotWithShape="1">
            <a:gsLst>
              <a:gs pos="0">
                <a:srgbClr val="AC3514">
                  <a:tint val="66000"/>
                  <a:satMod val="160000"/>
                </a:srgbClr>
              </a:gs>
              <a:gs pos="50000">
                <a:srgbClr val="AC3514">
                  <a:tint val="44500"/>
                  <a:satMod val="160000"/>
                </a:srgbClr>
              </a:gs>
              <a:gs pos="100000">
                <a:srgbClr val="AC3514">
                  <a:tint val="23500"/>
                  <a:satMod val="160000"/>
                </a:srgbClr>
              </a:gs>
            </a:gsLst>
            <a:lin ang="10800000" scaled="1"/>
            <a:tileRect/>
          </a:gradFill>
          <a:ln>
            <a:solidFill>
              <a:schemeClr val="tx1">
                <a:lumMod val="65000"/>
                <a:lumOff val="35000"/>
              </a:schemeClr>
            </a:solidFill>
          </a:ln>
          <a:effectLst>
            <a:glow rad="101600">
              <a:schemeClr val="tx1">
                <a:lumMod val="65000"/>
                <a:lumOff val="3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2" name="타원 31"/>
          <p:cNvSpPr/>
          <p:nvPr/>
        </p:nvSpPr>
        <p:spPr bwMode="gray">
          <a:xfrm>
            <a:off x="8812076" y="4193069"/>
            <a:ext cx="1007146" cy="1007146"/>
          </a:xfrm>
          <a:prstGeom prst="ellipse">
            <a:avLst/>
          </a:prstGeom>
          <a:solidFill>
            <a:schemeClr val="accent1">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Pass inspection</a:t>
            </a:r>
            <a:endParaRPr lang="ko-KR" altLang="en-US" sz="1400" dirty="0" smtClean="0">
              <a:solidFill>
                <a:schemeClr val="accent4"/>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3" name="오른쪽 화살표 32"/>
          <p:cNvSpPr/>
          <p:nvPr/>
        </p:nvSpPr>
        <p:spPr>
          <a:xfrm>
            <a:off x="8460313" y="4562738"/>
            <a:ext cx="265043" cy="266964"/>
          </a:xfrm>
          <a:prstGeom prst="rightArrow">
            <a:avLst>
              <a:gd name="adj1" fmla="val 64545"/>
              <a:gd name="adj2" fmla="val 50000"/>
            </a:avLst>
          </a:prstGeom>
          <a:gradFill flip="none" rotWithShape="1">
            <a:gsLst>
              <a:gs pos="0">
                <a:schemeClr val="tx2">
                  <a:lumMod val="50000"/>
                  <a:tint val="66000"/>
                  <a:satMod val="160000"/>
                </a:schemeClr>
              </a:gs>
              <a:gs pos="50000">
                <a:schemeClr val="tx2">
                  <a:lumMod val="50000"/>
                  <a:tint val="44500"/>
                  <a:satMod val="160000"/>
                </a:schemeClr>
              </a:gs>
              <a:gs pos="100000">
                <a:schemeClr val="tx2">
                  <a:lumMod val="50000"/>
                  <a:tint val="23500"/>
                  <a:satMod val="160000"/>
                </a:schemeClr>
              </a:gs>
            </a:gsLst>
            <a:lin ang="10800000" scaled="1"/>
            <a:tileRect/>
          </a:gradFill>
          <a:ln>
            <a:solidFill>
              <a:schemeClr val="tx1"/>
            </a:solidFill>
          </a:ln>
          <a:effectLst>
            <a:glow rad="101600">
              <a:schemeClr val="tx1">
                <a:lumMod val="65000"/>
                <a:lumOff val="3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4" name="오른쪽 화살표 33"/>
          <p:cNvSpPr/>
          <p:nvPr/>
        </p:nvSpPr>
        <p:spPr>
          <a:xfrm>
            <a:off x="6801078" y="4563160"/>
            <a:ext cx="265043" cy="266964"/>
          </a:xfrm>
          <a:prstGeom prst="rightArrow">
            <a:avLst>
              <a:gd name="adj1" fmla="val 64545"/>
              <a:gd name="adj2" fmla="val 50000"/>
            </a:avLst>
          </a:prstGeom>
          <a:gradFill flip="none" rotWithShape="1">
            <a:gsLst>
              <a:gs pos="0">
                <a:schemeClr val="tx2">
                  <a:lumMod val="50000"/>
                  <a:tint val="66000"/>
                  <a:satMod val="160000"/>
                </a:schemeClr>
              </a:gs>
              <a:gs pos="50000">
                <a:schemeClr val="tx2">
                  <a:lumMod val="50000"/>
                  <a:tint val="44500"/>
                  <a:satMod val="160000"/>
                </a:schemeClr>
              </a:gs>
              <a:gs pos="100000">
                <a:schemeClr val="tx2">
                  <a:lumMod val="50000"/>
                  <a:tint val="23500"/>
                  <a:satMod val="160000"/>
                </a:schemeClr>
              </a:gs>
            </a:gsLst>
            <a:lin ang="10800000" scaled="1"/>
            <a:tileRect/>
          </a:gradFill>
          <a:ln>
            <a:solidFill>
              <a:schemeClr val="tx1"/>
            </a:solidFill>
          </a:ln>
          <a:effectLst>
            <a:glow rad="101600">
              <a:schemeClr val="tx1">
                <a:lumMod val="65000"/>
                <a:lumOff val="3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nvGrpSpPr>
          <p:cNvPr id="41" name="그룹 40"/>
          <p:cNvGrpSpPr/>
          <p:nvPr/>
        </p:nvGrpSpPr>
        <p:grpSpPr>
          <a:xfrm>
            <a:off x="4158896" y="806563"/>
            <a:ext cx="5866374" cy="694970"/>
            <a:chOff x="4235869" y="4042538"/>
            <a:chExt cx="5866374" cy="694970"/>
          </a:xfrm>
        </p:grpSpPr>
        <p:sp>
          <p:nvSpPr>
            <p:cNvPr id="42" name="모서리가 둥근 직사각형 41"/>
            <p:cNvSpPr/>
            <p:nvPr/>
          </p:nvSpPr>
          <p:spPr>
            <a:xfrm>
              <a:off x="4235869" y="4042538"/>
              <a:ext cx="5866374" cy="694970"/>
            </a:xfrm>
            <a:prstGeom prst="roundRect">
              <a:avLst>
                <a:gd name="adj" fmla="val 4852"/>
              </a:avLst>
            </a:prstGeom>
            <a:gradFill flip="none" rotWithShape="1">
              <a:gsLst>
                <a:gs pos="0">
                  <a:schemeClr val="tx2">
                    <a:lumMod val="40000"/>
                    <a:lumOff val="60000"/>
                    <a:tint val="66000"/>
                    <a:satMod val="160000"/>
                  </a:schemeClr>
                </a:gs>
                <a:gs pos="50000">
                  <a:schemeClr val="tx2">
                    <a:lumMod val="40000"/>
                    <a:lumOff val="60000"/>
                    <a:tint val="44500"/>
                    <a:satMod val="160000"/>
                  </a:schemeClr>
                </a:gs>
                <a:gs pos="100000">
                  <a:schemeClr val="tx2">
                    <a:lumMod val="40000"/>
                    <a:lumOff val="60000"/>
                    <a:tint val="23500"/>
                    <a:satMod val="160000"/>
                  </a:schemeClr>
                </a:gs>
              </a:gsLst>
              <a:lin ang="16200000" scaled="1"/>
              <a:tileRect/>
            </a:gradFill>
            <a:ln w="12700">
              <a:solidFill>
                <a:schemeClr val="tx1"/>
              </a:solidFill>
              <a:prstDash val="dash"/>
            </a:ln>
            <a:effectLst>
              <a:glow rad="63500">
                <a:schemeClr val="accent5">
                  <a:satMod val="175000"/>
                  <a:alpha val="40000"/>
                </a:schemeClr>
              </a:glo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3" name="모서리가 둥근 직사각형 42"/>
            <p:cNvSpPr/>
            <p:nvPr/>
          </p:nvSpPr>
          <p:spPr>
            <a:xfrm>
              <a:off x="7930800" y="4187685"/>
              <a:ext cx="1950963" cy="388198"/>
            </a:xfrm>
            <a:prstGeom prst="roundRect">
              <a:avLst>
                <a:gd name="adj" fmla="val 9857"/>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89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Can extend up to 3 days in exceptional cases</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4" name="모서리가 둥근 직사각형 43"/>
            <p:cNvSpPr/>
            <p:nvPr/>
          </p:nvSpPr>
          <p:spPr>
            <a:xfrm>
              <a:off x="4406532" y="4187686"/>
              <a:ext cx="1064075" cy="388197"/>
            </a:xfrm>
            <a:prstGeom prst="roundRect">
              <a:avLst>
                <a:gd name="adj" fmla="val 9980"/>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w="9525">
              <a:solidFill>
                <a:schemeClr val="tx1"/>
              </a:solidFill>
            </a:ln>
          </p:spPr>
          <p:style>
            <a:lnRef idx="2">
              <a:schemeClr val="dk1"/>
            </a:lnRef>
            <a:fillRef idx="1">
              <a:schemeClr val="lt1"/>
            </a:fillRef>
            <a:effectRef idx="0">
              <a:schemeClr val="dk1"/>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Request inspection</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5" name="오른쪽 화살표 44"/>
            <p:cNvSpPr/>
            <p:nvPr/>
          </p:nvSpPr>
          <p:spPr>
            <a:xfrm>
              <a:off x="5655194" y="4279570"/>
              <a:ext cx="265043" cy="204428"/>
            </a:xfrm>
            <a:prstGeom prst="rightArrow">
              <a:avLst>
                <a:gd name="adj1" fmla="val 64545"/>
                <a:gd name="adj2" fmla="val 50000"/>
              </a:avLst>
            </a:prstGeom>
            <a:gradFill flip="none" rotWithShape="1">
              <a:gsLst>
                <a:gs pos="0">
                  <a:schemeClr val="tx2">
                    <a:lumMod val="50000"/>
                    <a:tint val="66000"/>
                    <a:satMod val="160000"/>
                  </a:schemeClr>
                </a:gs>
                <a:gs pos="50000">
                  <a:schemeClr val="tx2">
                    <a:lumMod val="50000"/>
                    <a:tint val="44500"/>
                    <a:satMod val="160000"/>
                  </a:schemeClr>
                </a:gs>
                <a:gs pos="100000">
                  <a:schemeClr val="tx2">
                    <a:lumMod val="50000"/>
                    <a:tint val="23500"/>
                    <a:satMod val="160000"/>
                  </a:schemeClr>
                </a:gs>
              </a:gsLst>
              <a:lin ang="10800000" scaled="1"/>
              <a:tileRect/>
            </a:gradFill>
            <a:ln>
              <a:solidFill>
                <a:schemeClr val="tx1"/>
              </a:solidFill>
            </a:ln>
            <a:effectLst>
              <a:glow rad="101600">
                <a:schemeClr val="tx1">
                  <a:lumMod val="65000"/>
                  <a:lumOff val="3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6" name="모서리가 둥근 직사각형 45"/>
            <p:cNvSpPr/>
            <p:nvPr/>
          </p:nvSpPr>
          <p:spPr>
            <a:xfrm>
              <a:off x="6093377" y="4187685"/>
              <a:ext cx="1343546" cy="388197"/>
            </a:xfrm>
            <a:prstGeom prst="roundRect">
              <a:avLst>
                <a:gd name="adj" fmla="val 9980"/>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w="9525">
              <a:solidFill>
                <a:schemeClr val="tx1"/>
              </a:solidFill>
            </a:ln>
          </p:spPr>
          <p:style>
            <a:lnRef idx="2">
              <a:schemeClr val="dk1"/>
            </a:lnRef>
            <a:fillRef idx="1">
              <a:schemeClr val="lt1"/>
            </a:fillRef>
            <a:effectRef idx="0">
              <a:schemeClr val="dk1"/>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Inspect within 14 days</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7" name="덧셈 기호 46"/>
            <p:cNvSpPr/>
            <p:nvPr/>
          </p:nvSpPr>
          <p:spPr>
            <a:xfrm>
              <a:off x="7553901" y="4239322"/>
              <a:ext cx="284922" cy="284922"/>
            </a:xfrm>
            <a:prstGeom prst="mathPlus">
              <a:avLst/>
            </a:prstGeom>
            <a:solidFill>
              <a:schemeClr val="accent4">
                <a:lumMod val="75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cxnSp>
        <p:nvCxnSpPr>
          <p:cNvPr id="3" name="직선 화살표 연결선 2"/>
          <p:cNvCxnSpPr/>
          <p:nvPr/>
        </p:nvCxnSpPr>
        <p:spPr>
          <a:xfrm flipV="1">
            <a:off x="4598975" y="1535130"/>
            <a:ext cx="0" cy="29367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73610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48853" y="206206"/>
            <a:ext cx="1235421"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Payment</a:t>
            </a:r>
            <a:endParaRPr lang="ko-KR" altLang="en-US" sz="2000" dirty="0">
              <a:ln>
                <a:solidFill>
                  <a:schemeClr val="tx1">
                    <a:alpha val="1000"/>
                  </a:schemeClr>
                </a:solidFill>
              </a:ln>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15" name="직선 연결선 14"/>
          <p:cNvCxnSpPr>
            <a:stCxn id="10" idx="3"/>
          </p:cNvCxnSpPr>
          <p:nvPr/>
        </p:nvCxnSpPr>
        <p:spPr>
          <a:xfrm flipV="1">
            <a:off x="1984274" y="412464"/>
            <a:ext cx="8811775" cy="3612"/>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6" name="직사각형 15"/>
          <p:cNvSpPr/>
          <p:nvPr/>
        </p:nvSpPr>
        <p:spPr>
          <a:xfrm>
            <a:off x="166255" y="171502"/>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sz="1400" dirty="0">
              <a:latin typeface="Arial" panose="020B0604020202020204" pitchFamily="34" charset="0"/>
              <a:cs typeface="Arial" panose="020B0604020202020204" pitchFamily="34" charset="0"/>
            </a:endParaRPr>
          </a:p>
        </p:txBody>
      </p:sp>
      <p:sp>
        <p:nvSpPr>
          <p:cNvPr id="12" name="모서리가 둥근 직사각형 11"/>
          <p:cNvSpPr/>
          <p:nvPr/>
        </p:nvSpPr>
        <p:spPr>
          <a:xfrm>
            <a:off x="1084253" y="1130539"/>
            <a:ext cx="7896461" cy="1129336"/>
          </a:xfrm>
          <a:prstGeom prst="roundRect">
            <a:avLst>
              <a:gd name="adj" fmla="val 4801"/>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0" scaled="1"/>
            <a:tileRect/>
          </a:gradFill>
          <a:ln w="12700">
            <a:solidFill>
              <a:schemeClr val="tx1"/>
            </a:solidFill>
            <a:prstDash val="dash"/>
          </a:ln>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 name="모서리가 둥근 직사각형 1"/>
          <p:cNvSpPr/>
          <p:nvPr/>
        </p:nvSpPr>
        <p:spPr>
          <a:xfrm>
            <a:off x="1324101" y="1308859"/>
            <a:ext cx="1386840" cy="702821"/>
          </a:xfrm>
          <a:prstGeom prst="roundRect">
            <a:avLst/>
          </a:prstGeom>
          <a:solidFill>
            <a:schemeClr val="accent5">
              <a:lumMod val="40000"/>
              <a:lumOff val="60000"/>
            </a:schemeClr>
          </a:solidFill>
          <a:ln w="12700">
            <a:solidFill>
              <a:schemeClr val="tx2"/>
            </a:solidFill>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ln w="18000">
                  <a:solidFill>
                    <a:schemeClr val="accent2">
                      <a:satMod val="140000"/>
                    </a:schemeClr>
                  </a:solidFill>
                  <a:prstDash val="solid"/>
                  <a:miter lim="800000"/>
                </a:ln>
                <a:solidFill>
                  <a:srgbClr val="0033CC"/>
                </a:solidFill>
                <a:latin typeface="Arial" panose="020B0604020202020204" pitchFamily="34" charset="0"/>
                <a:ea typeface="서울남산체 M" pitchFamily="18" charset="-127"/>
                <a:cs typeface="Arial" panose="020B0604020202020204" pitchFamily="34" charset="0"/>
              </a:rPr>
              <a:t>Pass inspection</a:t>
            </a:r>
            <a:endParaRPr lang="ko-KR" altLang="en-US" sz="1400" dirty="0" smtClean="0">
              <a:ln w="18000">
                <a:solidFill>
                  <a:schemeClr val="accent2">
                    <a:satMod val="140000"/>
                  </a:schemeClr>
                </a:solidFill>
                <a:prstDash val="solid"/>
                <a:miter lim="800000"/>
              </a:ln>
              <a:solidFill>
                <a:srgbClr val="0033CC"/>
              </a:solidFill>
              <a:latin typeface="Arial" panose="020B0604020202020204" pitchFamily="34" charset="0"/>
              <a:ea typeface="서울남산체 M" pitchFamily="18" charset="-127"/>
              <a:cs typeface="Arial" panose="020B0604020202020204" pitchFamily="34" charset="0"/>
            </a:endParaRPr>
          </a:p>
        </p:txBody>
      </p:sp>
      <p:sp>
        <p:nvSpPr>
          <p:cNvPr id="9" name="모서리가 둥근 직사각형 8"/>
          <p:cNvSpPr/>
          <p:nvPr/>
        </p:nvSpPr>
        <p:spPr>
          <a:xfrm>
            <a:off x="3316179" y="1308859"/>
            <a:ext cx="1386840" cy="702821"/>
          </a:xfrm>
          <a:prstGeom prst="roundRect">
            <a:avLst/>
          </a:prstGeom>
          <a:solidFill>
            <a:schemeClr val="accent5">
              <a:lumMod val="40000"/>
              <a:lumOff val="60000"/>
            </a:schemeClr>
          </a:solidFill>
          <a:ln w="12700">
            <a:solidFill>
              <a:schemeClr val="tx2"/>
            </a:solidFill>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ln w="18000">
                  <a:solidFill>
                    <a:schemeClr val="accent2">
                      <a:satMod val="140000"/>
                    </a:schemeClr>
                  </a:solidFill>
                  <a:prstDash val="solid"/>
                  <a:miter lim="800000"/>
                </a:ln>
                <a:solidFill>
                  <a:srgbClr val="0033CC"/>
                </a:solidFill>
                <a:latin typeface="Arial" panose="020B0604020202020204" pitchFamily="34" charset="0"/>
                <a:ea typeface="서울남산체 M" pitchFamily="18" charset="-127"/>
                <a:cs typeface="Arial" panose="020B0604020202020204" pitchFamily="34" charset="0"/>
              </a:rPr>
              <a:t>Complete Inspection</a:t>
            </a:r>
            <a:endParaRPr lang="ko-KR" altLang="en-US" sz="1400" dirty="0" smtClean="0">
              <a:ln w="18000">
                <a:solidFill>
                  <a:schemeClr val="accent2">
                    <a:satMod val="140000"/>
                  </a:schemeClr>
                </a:solidFill>
                <a:prstDash val="solid"/>
                <a:miter lim="800000"/>
              </a:ln>
              <a:solidFill>
                <a:srgbClr val="0033CC"/>
              </a:solidFill>
              <a:latin typeface="Arial" panose="020B0604020202020204" pitchFamily="34" charset="0"/>
              <a:ea typeface="서울남산체 M" pitchFamily="18" charset="-127"/>
              <a:cs typeface="Arial" panose="020B0604020202020204" pitchFamily="34" charset="0"/>
            </a:endParaRPr>
          </a:p>
        </p:txBody>
      </p:sp>
      <p:sp>
        <p:nvSpPr>
          <p:cNvPr id="11" name="모서리가 둥근 직사각형 10"/>
          <p:cNvSpPr/>
          <p:nvPr/>
        </p:nvSpPr>
        <p:spPr>
          <a:xfrm>
            <a:off x="5313693" y="1308859"/>
            <a:ext cx="1386840" cy="702821"/>
          </a:xfrm>
          <a:prstGeom prst="roundRect">
            <a:avLst/>
          </a:prstGeom>
          <a:solidFill>
            <a:schemeClr val="accent5">
              <a:lumMod val="40000"/>
              <a:lumOff val="60000"/>
            </a:schemeClr>
          </a:solidFill>
          <a:ln w="12700">
            <a:solidFill>
              <a:schemeClr val="tx2"/>
            </a:solidFill>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ln w="18000">
                  <a:solidFill>
                    <a:schemeClr val="accent2">
                      <a:satMod val="140000"/>
                    </a:schemeClr>
                  </a:solidFill>
                  <a:prstDash val="solid"/>
                  <a:miter lim="800000"/>
                </a:ln>
                <a:solidFill>
                  <a:srgbClr val="0033CC"/>
                </a:solidFill>
                <a:latin typeface="Arial" panose="020B0604020202020204" pitchFamily="34" charset="0"/>
                <a:ea typeface="서울남산체 M" pitchFamily="18" charset="-127"/>
                <a:cs typeface="Arial" panose="020B0604020202020204" pitchFamily="34" charset="0"/>
              </a:rPr>
              <a:t>Request payment</a:t>
            </a:r>
            <a:endParaRPr lang="ko-KR" altLang="en-US" sz="1400" dirty="0" smtClean="0">
              <a:ln w="18000">
                <a:solidFill>
                  <a:schemeClr val="accent2">
                    <a:satMod val="140000"/>
                  </a:schemeClr>
                </a:solidFill>
                <a:prstDash val="solid"/>
                <a:miter lim="800000"/>
              </a:ln>
              <a:solidFill>
                <a:srgbClr val="0033CC"/>
              </a:solidFill>
              <a:latin typeface="Arial" panose="020B0604020202020204" pitchFamily="34" charset="0"/>
              <a:ea typeface="서울남산체 M" pitchFamily="18" charset="-127"/>
              <a:cs typeface="Arial" panose="020B0604020202020204" pitchFamily="34" charset="0"/>
            </a:endParaRPr>
          </a:p>
        </p:txBody>
      </p:sp>
      <p:sp>
        <p:nvSpPr>
          <p:cNvPr id="13" name="모서리가 둥근 직사각형 12"/>
          <p:cNvSpPr/>
          <p:nvPr/>
        </p:nvSpPr>
        <p:spPr>
          <a:xfrm>
            <a:off x="7358019" y="1308859"/>
            <a:ext cx="1386840" cy="702821"/>
          </a:xfrm>
          <a:prstGeom prst="roundRect">
            <a:avLst/>
          </a:prstGeom>
          <a:solidFill>
            <a:schemeClr val="accent5">
              <a:lumMod val="40000"/>
              <a:lumOff val="60000"/>
            </a:schemeClr>
          </a:solidFill>
          <a:ln w="12700">
            <a:solidFill>
              <a:schemeClr val="tx2"/>
            </a:solidFill>
          </a:ln>
          <a:effectLst>
            <a:outerShdw blurRad="50800" dist="38100" dir="5400000" algn="t"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ln w="18000">
                  <a:solidFill>
                    <a:schemeClr val="accent2">
                      <a:satMod val="140000"/>
                    </a:schemeClr>
                  </a:solidFill>
                  <a:prstDash val="solid"/>
                  <a:miter lim="800000"/>
                </a:ln>
                <a:solidFill>
                  <a:srgbClr val="0033CC"/>
                </a:solidFill>
                <a:latin typeface="Arial" panose="020B0604020202020204" pitchFamily="34" charset="0"/>
                <a:ea typeface="서울남산체 M" pitchFamily="18" charset="-127"/>
                <a:cs typeface="Arial" panose="020B0604020202020204" pitchFamily="34" charset="0"/>
              </a:rPr>
              <a:t>Give payment within 5 days</a:t>
            </a:r>
            <a:endParaRPr lang="ko-KR" altLang="en-US" sz="1400" dirty="0" smtClean="0">
              <a:ln w="18000">
                <a:solidFill>
                  <a:schemeClr val="accent2">
                    <a:satMod val="140000"/>
                  </a:schemeClr>
                </a:solidFill>
                <a:prstDash val="solid"/>
                <a:miter lim="800000"/>
              </a:ln>
              <a:solidFill>
                <a:srgbClr val="0033CC"/>
              </a:solidFill>
              <a:latin typeface="Arial" panose="020B0604020202020204" pitchFamily="34" charset="0"/>
              <a:ea typeface="서울남산체 M" pitchFamily="18" charset="-127"/>
              <a:cs typeface="Arial" panose="020B0604020202020204" pitchFamily="34" charset="0"/>
            </a:endParaRPr>
          </a:p>
        </p:txBody>
      </p:sp>
      <p:sp>
        <p:nvSpPr>
          <p:cNvPr id="18" name="모서리가 둥근 직사각형 17"/>
          <p:cNvSpPr/>
          <p:nvPr/>
        </p:nvSpPr>
        <p:spPr>
          <a:xfrm>
            <a:off x="1278385" y="3510745"/>
            <a:ext cx="1530132" cy="440913"/>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w="12700">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a:spcAft>
                <a:spcPct val="20000"/>
              </a:spcAft>
            </a:pPr>
            <a:r>
              <a:rPr lang="ko-KR" altLang="en-US"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기성대가</a:t>
            </a:r>
            <a:endParaRPr lang="ko-KR" altLang="ko-KR" sz="1400" dirty="0">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20" name="모서리가 둥근 직사각형 19"/>
          <p:cNvSpPr/>
          <p:nvPr/>
        </p:nvSpPr>
        <p:spPr>
          <a:xfrm>
            <a:off x="1082333" y="2775876"/>
            <a:ext cx="8623370" cy="3050178"/>
          </a:xfrm>
          <a:prstGeom prst="roundRect">
            <a:avLst>
              <a:gd name="adj" fmla="val 2047"/>
            </a:avLst>
          </a:prstGeom>
          <a:solidFill>
            <a:schemeClr val="accent1">
              <a:lumMod val="40000"/>
              <a:lumOff val="60000"/>
            </a:schemeClr>
          </a:solidFill>
          <a:ln w="12700">
            <a:solidFill>
              <a:schemeClr val="tx1"/>
            </a:solidFill>
            <a:prstDash val="dash"/>
          </a:ln>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 name="오른쪽 화살표 3"/>
          <p:cNvSpPr/>
          <p:nvPr/>
        </p:nvSpPr>
        <p:spPr>
          <a:xfrm>
            <a:off x="2929344" y="1510046"/>
            <a:ext cx="163286" cy="300446"/>
          </a:xfrm>
          <a:prstGeom prst="rightArrow">
            <a:avLst/>
          </a:prstGeom>
          <a:solidFill>
            <a:srgbClr val="36000C"/>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1" name="오른쪽 화살표 20"/>
          <p:cNvSpPr/>
          <p:nvPr/>
        </p:nvSpPr>
        <p:spPr>
          <a:xfrm>
            <a:off x="4943771" y="1512223"/>
            <a:ext cx="163286" cy="300446"/>
          </a:xfrm>
          <a:prstGeom prst="rightArrow">
            <a:avLst/>
          </a:prstGeom>
          <a:solidFill>
            <a:srgbClr val="36000C"/>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2" name="오른쪽 화살표 21"/>
          <p:cNvSpPr/>
          <p:nvPr/>
        </p:nvSpPr>
        <p:spPr>
          <a:xfrm>
            <a:off x="6951085" y="1510046"/>
            <a:ext cx="163286" cy="300446"/>
          </a:xfrm>
          <a:prstGeom prst="rightArrow">
            <a:avLst/>
          </a:prstGeom>
          <a:solidFill>
            <a:srgbClr val="36000C"/>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4" name="모서리가 둥근 직사각형 23"/>
          <p:cNvSpPr/>
          <p:nvPr/>
        </p:nvSpPr>
        <p:spPr>
          <a:xfrm>
            <a:off x="2901037" y="3510745"/>
            <a:ext cx="3911243" cy="440913"/>
          </a:xfrm>
          <a:prstGeom prst="roundRect">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just">
              <a:spcAft>
                <a:spcPct val="20000"/>
              </a:spcAft>
            </a:pP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Able to make payment every 30 days</a:t>
            </a:r>
            <a:endParaRPr lang="ko-KR" altLang="ko-KR" sz="1400" dirty="0">
              <a:latin typeface="Arial" panose="020B0604020202020204" pitchFamily="34" charset="0"/>
              <a:ea typeface="서울남산체 M" panose="02020603020101020101" pitchFamily="18" charset="-127"/>
              <a:cs typeface="Arial" panose="020B0604020202020204" pitchFamily="34" charset="0"/>
            </a:endParaRPr>
          </a:p>
        </p:txBody>
      </p:sp>
      <p:sp>
        <p:nvSpPr>
          <p:cNvPr id="25" name="모서리가 둥근 직사각형 24"/>
          <p:cNvSpPr/>
          <p:nvPr/>
        </p:nvSpPr>
        <p:spPr>
          <a:xfrm>
            <a:off x="1280572" y="4048474"/>
            <a:ext cx="1530132" cy="440913"/>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w="12700">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a:spcAft>
                <a:spcPct val="20000"/>
              </a:spcAft>
            </a:pPr>
            <a:r>
              <a:rPr lang="ko-KR" altLang="en-US"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Payment after delivery</a:t>
            </a:r>
            <a:endParaRPr lang="ko-KR" altLang="ko-KR" sz="1400" dirty="0">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26" name="모서리가 둥근 직사각형 25"/>
          <p:cNvSpPr/>
          <p:nvPr/>
        </p:nvSpPr>
        <p:spPr>
          <a:xfrm>
            <a:off x="2903224" y="4048474"/>
            <a:ext cx="6619600" cy="440913"/>
          </a:xfrm>
          <a:prstGeom prst="roundRect">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spcAft>
                <a:spcPct val="20000"/>
              </a:spcAft>
            </a:pP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Payment made after delivery payment, upfront payment, delay penalty fees are deducted</a:t>
            </a:r>
            <a:endParaRPr lang="ko-KR" altLang="ko-KR" sz="1400" dirty="0">
              <a:latin typeface="Arial" panose="020B0604020202020204" pitchFamily="34" charset="0"/>
              <a:ea typeface="서울남산체 M" panose="02020603020101020101" pitchFamily="18" charset="-127"/>
              <a:cs typeface="Arial" panose="020B0604020202020204" pitchFamily="34" charset="0"/>
            </a:endParaRPr>
          </a:p>
        </p:txBody>
      </p:sp>
      <p:sp>
        <p:nvSpPr>
          <p:cNvPr id="27" name="모서리가 둥근 직사각형 26"/>
          <p:cNvSpPr/>
          <p:nvPr/>
        </p:nvSpPr>
        <p:spPr>
          <a:xfrm>
            <a:off x="1268278" y="4598500"/>
            <a:ext cx="1530132" cy="440913"/>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w="12700">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a:spcAft>
                <a:spcPct val="20000"/>
              </a:spcAft>
            </a:pPr>
            <a:r>
              <a:rPr lang="ko-KR" altLang="en-US"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Exceptional cases</a:t>
            </a:r>
            <a:endParaRPr lang="ko-KR" altLang="ko-KR" sz="1400" dirty="0">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28" name="모서리가 둥근 직사각형 27"/>
          <p:cNvSpPr/>
          <p:nvPr/>
        </p:nvSpPr>
        <p:spPr>
          <a:xfrm>
            <a:off x="2890930" y="4598500"/>
            <a:ext cx="6619600" cy="440913"/>
          </a:xfrm>
          <a:prstGeom prst="roundRect">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spcAft>
                <a:spcPct val="20000"/>
              </a:spcAft>
            </a:pPr>
            <a:r>
              <a:rPr lang="ko-KR" altLang="en-US" sz="1400" dirty="0">
                <a:solidFill>
                  <a:schemeClr val="tx1"/>
                </a:solidFill>
                <a:latin typeface="Arial" panose="020B0604020202020204" pitchFamily="34" charset="0"/>
                <a:ea typeface="서울남산체 M" pitchFamily="18" charset="-127"/>
                <a:cs typeface="Arial" panose="020B0604020202020204" pitchFamily="34" charset="0"/>
              </a:rPr>
              <a:t> </a:t>
            </a: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If payment is not made due to unexpected causes such as natural disasters, payment must be made within 3 days after the expected cause is solved</a:t>
            </a:r>
            <a:endParaRPr lang="ko-KR" altLang="ko-KR" sz="1400" dirty="0">
              <a:latin typeface="Arial" panose="020B0604020202020204" pitchFamily="34" charset="0"/>
              <a:ea typeface="서울남산체 M" panose="02020603020101020101" pitchFamily="18" charset="-127"/>
              <a:cs typeface="Arial" panose="020B0604020202020204" pitchFamily="34" charset="0"/>
            </a:endParaRPr>
          </a:p>
        </p:txBody>
      </p:sp>
      <p:sp>
        <p:nvSpPr>
          <p:cNvPr id="29" name="모서리가 둥근 직사각형 28"/>
          <p:cNvSpPr/>
          <p:nvPr/>
        </p:nvSpPr>
        <p:spPr>
          <a:xfrm>
            <a:off x="1274906" y="5148460"/>
            <a:ext cx="1530132" cy="440913"/>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w="12700">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a:spcAft>
                <a:spcPct val="20000"/>
              </a:spcAft>
            </a:pPr>
            <a:r>
              <a:rPr lang="ko-KR" altLang="en-US"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Delayed payment</a:t>
            </a:r>
            <a:endParaRPr lang="ko-KR" altLang="ko-KR" sz="1400" dirty="0">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30" name="모서리가 둥근 직사각형 29"/>
          <p:cNvSpPr/>
          <p:nvPr/>
        </p:nvSpPr>
        <p:spPr>
          <a:xfrm>
            <a:off x="2897558" y="5148460"/>
            <a:ext cx="6619600" cy="440913"/>
          </a:xfrm>
          <a:prstGeom prst="roundRect">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spcAft>
                <a:spcPct val="20000"/>
              </a:spcAft>
            </a:pPr>
            <a:r>
              <a:rPr lang="en-US" altLang="ko-KR" sz="1400" dirty="0" smtClean="0">
                <a:solidFill>
                  <a:srgbClr val="7030A0"/>
                </a:solidFill>
                <a:latin typeface="Arial" panose="020B0604020202020204" pitchFamily="34" charset="0"/>
                <a:ea typeface="서울남산체 M" panose="02020603020101020101" pitchFamily="18" charset="-127"/>
                <a:cs typeface="Arial" panose="020B0604020202020204" pitchFamily="34" charset="0"/>
              </a:rPr>
              <a:t>  Interest amount must be calculated and added to the payment</a:t>
            </a:r>
            <a:endParaRPr lang="en-US" altLang="ko-KR" sz="1400" dirty="0">
              <a:solidFill>
                <a:srgbClr val="7030A0"/>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31" name="모서리가 둥근 직사각형 30"/>
          <p:cNvSpPr/>
          <p:nvPr/>
        </p:nvSpPr>
        <p:spPr>
          <a:xfrm>
            <a:off x="1280572" y="2977345"/>
            <a:ext cx="1530132" cy="440913"/>
          </a:xfrm>
          <a:prstGeom prst="round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8900000" scaled="1"/>
            <a:tileRect/>
          </a:gradFill>
          <a:ln w="12700">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a:spcAft>
                <a:spcPct val="20000"/>
              </a:spcAft>
            </a:pPr>
            <a:r>
              <a:rPr lang="en-US" altLang="ko-KR"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Payment </a:t>
            </a:r>
            <a:r>
              <a:rPr lang="en-US" altLang="ko-KR" sz="1400" dirty="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a:t>
            </a:r>
            <a:r>
              <a:rPr lang="en-US" altLang="ko-KR" sz="1400"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laim period</a:t>
            </a:r>
            <a:endParaRPr lang="ko-KR" altLang="ko-KR" sz="1400" dirty="0">
              <a:effectLst>
                <a:outerShdw blurRad="38100" dist="38100" dir="2700000" algn="tl">
                  <a:srgbClr val="000000">
                    <a:alpha val="43137"/>
                  </a:srgbClr>
                </a:outerShdw>
              </a:effectLst>
              <a:latin typeface="Arial" panose="020B0604020202020204" pitchFamily="34" charset="0"/>
              <a:ea typeface="서울남산체 M" panose="02020603020101020101" pitchFamily="18" charset="-127"/>
              <a:cs typeface="Arial" panose="020B0604020202020204" pitchFamily="34" charset="0"/>
            </a:endParaRPr>
          </a:p>
        </p:txBody>
      </p:sp>
      <p:sp>
        <p:nvSpPr>
          <p:cNvPr id="32" name="모서리가 둥근 직사각형 31"/>
          <p:cNvSpPr/>
          <p:nvPr/>
        </p:nvSpPr>
        <p:spPr>
          <a:xfrm>
            <a:off x="2903224" y="2977345"/>
            <a:ext cx="3909056" cy="440913"/>
          </a:xfrm>
          <a:prstGeom prst="roundRect">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lin ang="108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just">
              <a:spcAft>
                <a:spcPct val="20000"/>
              </a:spcAft>
            </a:pPr>
            <a:r>
              <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national holidays, weekends are exempt from payment claim period</a:t>
            </a:r>
            <a:endParaRPr lang="ko-KR" altLang="ko-KR" sz="1400" dirty="0">
              <a:latin typeface="Arial" panose="020B0604020202020204" pitchFamily="34" charset="0"/>
              <a:ea typeface="서울남산체 M" panose="02020603020101020101" pitchFamily="18" charset="-127"/>
              <a:cs typeface="Arial" panose="020B0604020202020204" pitchFamily="34" charset="0"/>
            </a:endParaRPr>
          </a:p>
        </p:txBody>
      </p:sp>
    </p:spTree>
    <p:extLst>
      <p:ext uri="{BB962C8B-B14F-4D97-AF65-F5344CB8AC3E}">
        <p14:creationId xmlns:p14="http://schemas.microsoft.com/office/powerpoint/2010/main" val="2027317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856150" y="184151"/>
            <a:ext cx="2308540"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Delay Penalty Fee</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16" name="직사각형 15"/>
          <p:cNvSpPr/>
          <p:nvPr/>
        </p:nvSpPr>
        <p:spPr>
          <a:xfrm>
            <a:off x="215076" y="1854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cxnSp>
        <p:nvCxnSpPr>
          <p:cNvPr id="15" name="직선 연결선 14"/>
          <p:cNvCxnSpPr>
            <a:stCxn id="13" idx="3"/>
          </p:cNvCxnSpPr>
          <p:nvPr/>
        </p:nvCxnSpPr>
        <p:spPr>
          <a:xfrm>
            <a:off x="3164690" y="390993"/>
            <a:ext cx="7636660" cy="7152"/>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모서리가 둥근 직사각형 9"/>
          <p:cNvSpPr/>
          <p:nvPr/>
        </p:nvSpPr>
        <p:spPr>
          <a:xfrm>
            <a:off x="7163356" y="1529550"/>
            <a:ext cx="2202695" cy="3448874"/>
          </a:xfrm>
          <a:prstGeom prst="roundRect">
            <a:avLst>
              <a:gd name="adj" fmla="val 1869"/>
            </a:avLst>
          </a:prstGeom>
          <a:gradFill flip="none" rotWithShape="1">
            <a:gsLst>
              <a:gs pos="0">
                <a:schemeClr val="accent4">
                  <a:lumMod val="50000"/>
                  <a:tint val="66000"/>
                  <a:satMod val="160000"/>
                </a:schemeClr>
              </a:gs>
              <a:gs pos="0">
                <a:schemeClr val="accent4">
                  <a:lumMod val="50000"/>
                  <a:tint val="44500"/>
                  <a:satMod val="160000"/>
                </a:schemeClr>
              </a:gs>
              <a:gs pos="100000">
                <a:schemeClr val="accent4">
                  <a:lumMod val="50000"/>
                  <a:tint val="23500"/>
                  <a:satMod val="160000"/>
                </a:schemeClr>
              </a:gs>
            </a:gsLst>
            <a:lin ang="10800000" scaled="1"/>
            <a:tileRect/>
          </a:gradFill>
          <a:ln w="3175">
            <a:solidFill>
              <a:schemeClr val="tx1">
                <a:lumMod val="95000"/>
                <a:lumOff val="5000"/>
              </a:schemeClr>
            </a:solidFill>
          </a:ln>
        </p:spPr>
        <p:style>
          <a:lnRef idx="1">
            <a:schemeClr val="accent3"/>
          </a:lnRef>
          <a:fillRef idx="2">
            <a:schemeClr val="accent3"/>
          </a:fillRef>
          <a:effectRef idx="1">
            <a:schemeClr val="accent3"/>
          </a:effectRef>
          <a:fontRef idx="minor">
            <a:schemeClr val="dk1"/>
          </a:fontRef>
        </p:style>
        <p:txBody>
          <a:bodyPr wrap="square" lIns="0" tIns="43654" rIns="36000" bIns="87307" rtlCol="0" anchor="ctr">
            <a:noAutofit/>
          </a:bodyPr>
          <a:lstStyle/>
          <a:p>
            <a:r>
              <a:rPr lang="ko-KR" altLang="en-US"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State Contract Act Art.11</a:t>
            </a:r>
          </a:p>
          <a:p>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Enforcement Decree of State Contract Act Art.74</a:t>
            </a:r>
          </a:p>
          <a:p>
            <a:r>
              <a:rPr lang="en-US" altLang="ko-KR" sz="1400" dirty="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Penalty fee exempt for unexpected circumstances – Cause of contracting organization: exemption</a:t>
            </a:r>
            <a:endParaRPr lang="ko-KR" altLang="en-US" sz="1400" dirty="0">
              <a:latin typeface="Arial" panose="020B0604020202020204" pitchFamily="34" charset="0"/>
              <a:ea typeface="서울남산체 M" panose="02020603020101020101" pitchFamily="18" charset="-127"/>
              <a:cs typeface="Arial" panose="020B0604020202020204" pitchFamily="34" charset="0"/>
            </a:endParaRPr>
          </a:p>
        </p:txBody>
      </p:sp>
      <p:sp>
        <p:nvSpPr>
          <p:cNvPr id="11" name="모서리가 둥근 직사각형 10"/>
          <p:cNvSpPr/>
          <p:nvPr/>
        </p:nvSpPr>
        <p:spPr>
          <a:xfrm>
            <a:off x="1317199" y="1143026"/>
            <a:ext cx="3920479" cy="289376"/>
          </a:xfrm>
          <a:prstGeom prst="roundRect">
            <a:avLst>
              <a:gd name="adj" fmla="val 6325"/>
            </a:avLst>
          </a:prstGeom>
          <a:gradFill flip="none" rotWithShape="1">
            <a:gsLst>
              <a:gs pos="0">
                <a:srgbClr val="0070C0">
                  <a:tint val="66000"/>
                  <a:satMod val="160000"/>
                </a:srgbClr>
              </a:gs>
              <a:gs pos="100000">
                <a:srgbClr val="0070C0">
                  <a:tint val="44500"/>
                  <a:satMod val="160000"/>
                </a:srgbClr>
              </a:gs>
              <a:gs pos="100000">
                <a:srgbClr val="0070C0">
                  <a:tint val="23500"/>
                  <a:satMod val="160000"/>
                </a:srgbClr>
              </a:gs>
            </a:gsLst>
            <a:lin ang="16200000" scaled="1"/>
            <a:tileRect/>
          </a:gradFill>
          <a:ln w="9525">
            <a:solidFill>
              <a:schemeClr val="tx1"/>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Areas of delay</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nvGrpSpPr>
          <p:cNvPr id="4" name="그룹 3"/>
          <p:cNvGrpSpPr/>
          <p:nvPr/>
        </p:nvGrpSpPr>
        <p:grpSpPr>
          <a:xfrm>
            <a:off x="1312792" y="1525962"/>
            <a:ext cx="3981881" cy="334824"/>
            <a:chOff x="907870" y="1917822"/>
            <a:chExt cx="3981881" cy="334824"/>
          </a:xfrm>
        </p:grpSpPr>
        <p:sp>
          <p:nvSpPr>
            <p:cNvPr id="2" name="오각형 1"/>
            <p:cNvSpPr/>
            <p:nvPr/>
          </p:nvSpPr>
          <p:spPr>
            <a:xfrm>
              <a:off x="4638756" y="2018441"/>
              <a:ext cx="250995" cy="133586"/>
            </a:xfrm>
            <a:prstGeom prst="homePlate">
              <a:avLst/>
            </a:prstGeom>
            <a:solidFill>
              <a:schemeClr val="accent6">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1" name="모서리가 둥근 직사각형 20"/>
            <p:cNvSpPr/>
            <p:nvPr/>
          </p:nvSpPr>
          <p:spPr>
            <a:xfrm>
              <a:off x="907870" y="1917822"/>
              <a:ext cx="3931450" cy="334824"/>
            </a:xfrm>
            <a:prstGeom prst="roundRect">
              <a:avLst>
                <a:gd name="adj" fmla="val 6325"/>
              </a:avLst>
            </a:prstGeom>
            <a:gradFill flip="none" rotWithShape="1">
              <a:gsLst>
                <a:gs pos="0">
                  <a:schemeClr val="accent6">
                    <a:lumMod val="50000"/>
                    <a:tint val="66000"/>
                    <a:satMod val="160000"/>
                  </a:schemeClr>
                </a:gs>
                <a:gs pos="28000">
                  <a:schemeClr val="accent6">
                    <a:lumMod val="50000"/>
                    <a:tint val="44500"/>
                    <a:satMod val="160000"/>
                  </a:schemeClr>
                </a:gs>
                <a:gs pos="100000">
                  <a:schemeClr val="accent6">
                    <a:lumMod val="50000"/>
                    <a:tint val="23500"/>
                    <a:satMod val="160000"/>
                  </a:scheme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latin typeface="Arial" panose="020B0604020202020204" pitchFamily="34" charset="0"/>
                  <a:ea typeface="서울남산체 M" panose="02020603020101020101" pitchFamily="18" charset="-127"/>
                  <a:cs typeface="Arial" panose="020B0604020202020204" pitchFamily="34" charset="0"/>
                </a:rPr>
                <a:t>Manufacture/Purchase of goods</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29" name="모서리가 둥근 직사각형 28"/>
          <p:cNvSpPr/>
          <p:nvPr/>
        </p:nvSpPr>
        <p:spPr>
          <a:xfrm>
            <a:off x="5487001" y="1525962"/>
            <a:ext cx="1519645" cy="334824"/>
          </a:xfrm>
          <a:prstGeom prst="roundRect">
            <a:avLst>
              <a:gd name="adj" fmla="val 6325"/>
            </a:avLst>
          </a:prstGeom>
          <a:gradFill flip="none" rotWithShape="1">
            <a:gsLst>
              <a:gs pos="0">
                <a:srgbClr val="002060">
                  <a:tint val="66000"/>
                  <a:satMod val="160000"/>
                </a:srgbClr>
              </a:gs>
              <a:gs pos="11000">
                <a:srgbClr val="002060">
                  <a:tint val="44500"/>
                  <a:satMod val="160000"/>
                </a:srgbClr>
              </a:gs>
              <a:gs pos="100000">
                <a:srgbClr val="002060">
                  <a:tint val="23500"/>
                  <a:satMod val="160000"/>
                </a:srgb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0.15</a:t>
            </a:r>
            <a:endParaRPr lang="ko-KR" altLang="en-US" sz="14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sp>
        <p:nvSpPr>
          <p:cNvPr id="63" name="모서리가 둥근 직사각형 62"/>
          <p:cNvSpPr/>
          <p:nvPr/>
        </p:nvSpPr>
        <p:spPr>
          <a:xfrm>
            <a:off x="1423843" y="5730113"/>
            <a:ext cx="1384671" cy="419066"/>
          </a:xfrm>
          <a:prstGeom prst="roundRect">
            <a:avLst>
              <a:gd name="adj" fmla="val 8070"/>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89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Delay Penalty Fee</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6" name="모서리가 둥근 직사각형 65"/>
          <p:cNvSpPr/>
          <p:nvPr/>
        </p:nvSpPr>
        <p:spPr>
          <a:xfrm>
            <a:off x="3663359" y="5730113"/>
            <a:ext cx="1377383" cy="419066"/>
          </a:xfrm>
          <a:prstGeom prst="roundRect">
            <a:avLst>
              <a:gd name="adj" fmla="val 8070"/>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Initial Amount</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8" name="등호 67"/>
          <p:cNvSpPr/>
          <p:nvPr/>
        </p:nvSpPr>
        <p:spPr>
          <a:xfrm>
            <a:off x="3131732" y="5854645"/>
            <a:ext cx="222191" cy="194761"/>
          </a:xfrm>
          <a:prstGeom prst="mathEqual">
            <a:avLst/>
          </a:prstGeom>
          <a:solidFill>
            <a:schemeClr val="accent2">
              <a:lumMod val="75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9" name="모서리가 둥근 직사각형 68"/>
          <p:cNvSpPr/>
          <p:nvPr/>
        </p:nvSpPr>
        <p:spPr>
          <a:xfrm>
            <a:off x="5710275" y="5719111"/>
            <a:ext cx="1066196" cy="419066"/>
          </a:xfrm>
          <a:prstGeom prst="roundRect">
            <a:avLst>
              <a:gd name="adj" fmla="val 8070"/>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rgbClr val="AC3514"/>
                </a:solidFill>
                <a:latin typeface="Arial" panose="020B0604020202020204" pitchFamily="34" charset="0"/>
                <a:ea typeface="서울남산체 M" pitchFamily="18" charset="-127"/>
                <a:cs typeface="Arial" panose="020B0604020202020204" pitchFamily="34" charset="0"/>
              </a:rPr>
              <a:t>Delayed days</a:t>
            </a:r>
            <a:endParaRPr lang="ko-KR" altLang="en-US" sz="1400" dirty="0" smtClean="0">
              <a:solidFill>
                <a:srgbClr val="AC3514"/>
              </a:solidFill>
              <a:latin typeface="Arial" panose="020B0604020202020204" pitchFamily="34" charset="0"/>
              <a:ea typeface="서울남산체 M" pitchFamily="18" charset="-127"/>
              <a:cs typeface="Arial" panose="020B0604020202020204" pitchFamily="34" charset="0"/>
            </a:endParaRPr>
          </a:p>
        </p:txBody>
      </p:sp>
      <p:sp>
        <p:nvSpPr>
          <p:cNvPr id="70" name="곱셈 기호 69"/>
          <p:cNvSpPr/>
          <p:nvPr/>
        </p:nvSpPr>
        <p:spPr>
          <a:xfrm>
            <a:off x="5225193" y="5855027"/>
            <a:ext cx="266750" cy="201458"/>
          </a:xfrm>
          <a:prstGeom prst="mathMultiply">
            <a:avLst/>
          </a:prstGeom>
          <a:solidFill>
            <a:schemeClr val="accent2">
              <a:lumMod val="75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1" name="모서리가 둥근 직사각형 70"/>
          <p:cNvSpPr/>
          <p:nvPr/>
        </p:nvSpPr>
        <p:spPr>
          <a:xfrm>
            <a:off x="7275045" y="5719111"/>
            <a:ext cx="589822" cy="419066"/>
          </a:xfrm>
          <a:prstGeom prst="roundRect">
            <a:avLst>
              <a:gd name="adj" fmla="val 8070"/>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rgbClr val="C00000"/>
                </a:solidFill>
                <a:latin typeface="Arial" panose="020B0604020202020204" pitchFamily="34" charset="0"/>
                <a:ea typeface="서울남산체 M" pitchFamily="18" charset="-127"/>
                <a:cs typeface="Arial" panose="020B0604020202020204" pitchFamily="34" charset="0"/>
              </a:rPr>
              <a:t>1.5</a:t>
            </a:r>
            <a:endParaRPr lang="ko-KR" altLang="en-US" sz="14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sp>
        <p:nvSpPr>
          <p:cNvPr id="72" name="곱셈 기호 71"/>
          <p:cNvSpPr/>
          <p:nvPr/>
        </p:nvSpPr>
        <p:spPr>
          <a:xfrm>
            <a:off x="6865824" y="5855027"/>
            <a:ext cx="266750" cy="201458"/>
          </a:xfrm>
          <a:prstGeom prst="mathMultiply">
            <a:avLst/>
          </a:prstGeom>
          <a:solidFill>
            <a:schemeClr val="accent2">
              <a:lumMod val="75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3" name="모서리가 둥근 직사각형 72"/>
          <p:cNvSpPr/>
          <p:nvPr/>
        </p:nvSpPr>
        <p:spPr>
          <a:xfrm>
            <a:off x="8377368" y="5718202"/>
            <a:ext cx="923369" cy="419066"/>
          </a:xfrm>
          <a:prstGeom prst="roundRect">
            <a:avLst>
              <a:gd name="adj" fmla="val 8070"/>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1000</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4" name="나눗셈 기호 73"/>
          <p:cNvSpPr/>
          <p:nvPr/>
        </p:nvSpPr>
        <p:spPr>
          <a:xfrm>
            <a:off x="8002596" y="5838917"/>
            <a:ext cx="266750" cy="201458"/>
          </a:xfrm>
          <a:prstGeom prst="mathDivide">
            <a:avLst/>
          </a:prstGeom>
          <a:solidFill>
            <a:schemeClr val="accent2">
              <a:lumMod val="75000"/>
            </a:schemeClr>
          </a:soli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nvGrpSpPr>
          <p:cNvPr id="61" name="그룹 60"/>
          <p:cNvGrpSpPr/>
          <p:nvPr/>
        </p:nvGrpSpPr>
        <p:grpSpPr>
          <a:xfrm>
            <a:off x="1312793" y="2860473"/>
            <a:ext cx="3984067" cy="334824"/>
            <a:chOff x="905684" y="1917822"/>
            <a:chExt cx="3984067" cy="334824"/>
          </a:xfrm>
        </p:grpSpPr>
        <p:sp>
          <p:nvSpPr>
            <p:cNvPr id="65" name="오각형 64"/>
            <p:cNvSpPr/>
            <p:nvPr/>
          </p:nvSpPr>
          <p:spPr>
            <a:xfrm>
              <a:off x="4638756" y="2018441"/>
              <a:ext cx="250995" cy="133586"/>
            </a:xfrm>
            <a:prstGeom prst="homePlate">
              <a:avLst/>
            </a:prstGeom>
            <a:solidFill>
              <a:schemeClr val="accent6">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7" name="모서리가 둥근 직사각형 66"/>
            <p:cNvSpPr/>
            <p:nvPr/>
          </p:nvSpPr>
          <p:spPr>
            <a:xfrm>
              <a:off x="905684" y="1917822"/>
              <a:ext cx="3933636" cy="334824"/>
            </a:xfrm>
            <a:prstGeom prst="roundRect">
              <a:avLst>
                <a:gd name="adj" fmla="val 6325"/>
              </a:avLst>
            </a:prstGeom>
            <a:gradFill flip="none" rotWithShape="1">
              <a:gsLst>
                <a:gs pos="0">
                  <a:schemeClr val="accent6">
                    <a:lumMod val="50000"/>
                    <a:tint val="66000"/>
                    <a:satMod val="160000"/>
                  </a:schemeClr>
                </a:gs>
                <a:gs pos="28000">
                  <a:schemeClr val="accent6">
                    <a:lumMod val="50000"/>
                    <a:tint val="44500"/>
                    <a:satMod val="160000"/>
                  </a:schemeClr>
                </a:gs>
                <a:gs pos="100000">
                  <a:schemeClr val="accent6">
                    <a:lumMod val="50000"/>
                    <a:tint val="23500"/>
                    <a:satMod val="160000"/>
                  </a:scheme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latin typeface="Arial" panose="020B0604020202020204" pitchFamily="34" charset="0"/>
                  <a:ea typeface="서울남산체 M" panose="02020603020101020101" pitchFamily="18" charset="-127"/>
                  <a:cs typeface="Arial" panose="020B0604020202020204" pitchFamily="34" charset="0"/>
                </a:rPr>
                <a:t>Construction works</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64" name="모서리가 둥근 직사각형 63"/>
          <p:cNvSpPr/>
          <p:nvPr/>
        </p:nvSpPr>
        <p:spPr>
          <a:xfrm>
            <a:off x="5489188" y="2860473"/>
            <a:ext cx="1519645" cy="334824"/>
          </a:xfrm>
          <a:prstGeom prst="roundRect">
            <a:avLst>
              <a:gd name="adj" fmla="val 6325"/>
            </a:avLst>
          </a:prstGeom>
          <a:gradFill flip="none" rotWithShape="1">
            <a:gsLst>
              <a:gs pos="0">
                <a:srgbClr val="002060">
                  <a:tint val="66000"/>
                  <a:satMod val="160000"/>
                </a:srgbClr>
              </a:gs>
              <a:gs pos="11000">
                <a:srgbClr val="002060">
                  <a:tint val="44500"/>
                  <a:satMod val="160000"/>
                </a:srgbClr>
              </a:gs>
              <a:gs pos="100000">
                <a:srgbClr val="002060">
                  <a:tint val="23500"/>
                  <a:satMod val="160000"/>
                </a:srgb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0.1</a:t>
            </a:r>
            <a:endParaRPr lang="ko-KR" altLang="en-US" sz="14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grpSp>
        <p:nvGrpSpPr>
          <p:cNvPr id="76" name="그룹 75"/>
          <p:cNvGrpSpPr/>
          <p:nvPr/>
        </p:nvGrpSpPr>
        <p:grpSpPr>
          <a:xfrm>
            <a:off x="1314917" y="3301980"/>
            <a:ext cx="3984067" cy="334824"/>
            <a:chOff x="905684" y="1917822"/>
            <a:chExt cx="3984067" cy="334824"/>
          </a:xfrm>
        </p:grpSpPr>
        <p:sp>
          <p:nvSpPr>
            <p:cNvPr id="78" name="오각형 77"/>
            <p:cNvSpPr/>
            <p:nvPr/>
          </p:nvSpPr>
          <p:spPr>
            <a:xfrm>
              <a:off x="4638756" y="2018441"/>
              <a:ext cx="250995" cy="133586"/>
            </a:xfrm>
            <a:prstGeom prst="homePlate">
              <a:avLst/>
            </a:prstGeom>
            <a:solidFill>
              <a:schemeClr val="accent6">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9" name="모서리가 둥근 직사각형 78"/>
            <p:cNvSpPr/>
            <p:nvPr/>
          </p:nvSpPr>
          <p:spPr>
            <a:xfrm>
              <a:off x="905684" y="1917822"/>
              <a:ext cx="3933636" cy="334824"/>
            </a:xfrm>
            <a:prstGeom prst="roundRect">
              <a:avLst>
                <a:gd name="adj" fmla="val 6325"/>
              </a:avLst>
            </a:prstGeom>
            <a:gradFill flip="none" rotWithShape="1">
              <a:gsLst>
                <a:gs pos="0">
                  <a:schemeClr val="accent6">
                    <a:lumMod val="50000"/>
                    <a:tint val="66000"/>
                    <a:satMod val="160000"/>
                  </a:schemeClr>
                </a:gs>
                <a:gs pos="28000">
                  <a:schemeClr val="accent6">
                    <a:lumMod val="50000"/>
                    <a:tint val="44500"/>
                    <a:satMod val="160000"/>
                  </a:schemeClr>
                </a:gs>
                <a:gs pos="100000">
                  <a:schemeClr val="accent6">
                    <a:lumMod val="50000"/>
                    <a:tint val="23500"/>
                    <a:satMod val="160000"/>
                  </a:scheme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Services(excluding SW projects that do both goods and services</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77" name="모서리가 둥근 직사각형 76"/>
          <p:cNvSpPr/>
          <p:nvPr/>
        </p:nvSpPr>
        <p:spPr>
          <a:xfrm>
            <a:off x="5491312" y="3301980"/>
            <a:ext cx="1519645" cy="334824"/>
          </a:xfrm>
          <a:prstGeom prst="roundRect">
            <a:avLst>
              <a:gd name="adj" fmla="val 6325"/>
            </a:avLst>
          </a:prstGeom>
          <a:gradFill flip="none" rotWithShape="1">
            <a:gsLst>
              <a:gs pos="0">
                <a:srgbClr val="002060">
                  <a:tint val="66000"/>
                  <a:satMod val="160000"/>
                </a:srgbClr>
              </a:gs>
              <a:gs pos="11000">
                <a:srgbClr val="002060">
                  <a:tint val="44500"/>
                  <a:satMod val="160000"/>
                </a:srgbClr>
              </a:gs>
              <a:gs pos="100000">
                <a:srgbClr val="002060">
                  <a:tint val="23500"/>
                  <a:satMod val="160000"/>
                </a:srgb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0.25</a:t>
            </a:r>
            <a:endParaRPr lang="ko-KR" altLang="en-US" sz="14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grpSp>
        <p:nvGrpSpPr>
          <p:cNvPr id="81" name="그룹 80"/>
          <p:cNvGrpSpPr/>
          <p:nvPr/>
        </p:nvGrpSpPr>
        <p:grpSpPr>
          <a:xfrm>
            <a:off x="1310668" y="3749267"/>
            <a:ext cx="3981881" cy="334824"/>
            <a:chOff x="907870" y="1917822"/>
            <a:chExt cx="3981881" cy="334824"/>
          </a:xfrm>
        </p:grpSpPr>
        <p:sp>
          <p:nvSpPr>
            <p:cNvPr id="83" name="오각형 82"/>
            <p:cNvSpPr/>
            <p:nvPr/>
          </p:nvSpPr>
          <p:spPr>
            <a:xfrm>
              <a:off x="4638756" y="2018441"/>
              <a:ext cx="250995" cy="133586"/>
            </a:xfrm>
            <a:prstGeom prst="homePlate">
              <a:avLst/>
            </a:prstGeom>
            <a:solidFill>
              <a:schemeClr val="accent6">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4" name="모서리가 둥근 직사각형 83"/>
            <p:cNvSpPr/>
            <p:nvPr/>
          </p:nvSpPr>
          <p:spPr>
            <a:xfrm>
              <a:off x="907870" y="1917822"/>
              <a:ext cx="3931450" cy="334824"/>
            </a:xfrm>
            <a:prstGeom prst="roundRect">
              <a:avLst>
                <a:gd name="adj" fmla="val 6325"/>
              </a:avLst>
            </a:prstGeom>
            <a:gradFill flip="none" rotWithShape="1">
              <a:gsLst>
                <a:gs pos="0">
                  <a:schemeClr val="accent6">
                    <a:lumMod val="50000"/>
                    <a:tint val="66000"/>
                    <a:satMod val="160000"/>
                  </a:schemeClr>
                </a:gs>
                <a:gs pos="28000">
                  <a:schemeClr val="accent6">
                    <a:lumMod val="50000"/>
                    <a:tint val="44500"/>
                    <a:satMod val="160000"/>
                  </a:schemeClr>
                </a:gs>
                <a:gs pos="100000">
                  <a:schemeClr val="accent6">
                    <a:lumMod val="50000"/>
                    <a:tint val="23500"/>
                    <a:satMod val="160000"/>
                  </a:scheme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latin typeface="Arial" panose="020B0604020202020204" pitchFamily="34" charset="0"/>
                  <a:ea typeface="서울남산체 M" panose="02020603020101020101" pitchFamily="18" charset="-127"/>
                  <a:cs typeface="Arial" panose="020B0604020202020204" pitchFamily="34" charset="0"/>
                </a:rPr>
                <a:t>Repair/Manufacture/Rental of goods</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82" name="모서리가 둥근 직사각형 81"/>
          <p:cNvSpPr/>
          <p:nvPr/>
        </p:nvSpPr>
        <p:spPr>
          <a:xfrm>
            <a:off x="5484877" y="3749267"/>
            <a:ext cx="1519645" cy="334824"/>
          </a:xfrm>
          <a:prstGeom prst="roundRect">
            <a:avLst>
              <a:gd name="adj" fmla="val 6325"/>
            </a:avLst>
          </a:prstGeom>
          <a:gradFill flip="none" rotWithShape="1">
            <a:gsLst>
              <a:gs pos="0">
                <a:srgbClr val="002060">
                  <a:tint val="66000"/>
                  <a:satMod val="160000"/>
                </a:srgbClr>
              </a:gs>
              <a:gs pos="11000">
                <a:srgbClr val="002060">
                  <a:tint val="44500"/>
                  <a:satMod val="160000"/>
                </a:srgbClr>
              </a:gs>
              <a:gs pos="100000">
                <a:srgbClr val="002060">
                  <a:tint val="23500"/>
                  <a:satMod val="160000"/>
                </a:srgb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0.25</a:t>
            </a:r>
            <a:endParaRPr lang="ko-KR" altLang="en-US" sz="14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grpSp>
        <p:nvGrpSpPr>
          <p:cNvPr id="86" name="그룹 85"/>
          <p:cNvGrpSpPr/>
          <p:nvPr/>
        </p:nvGrpSpPr>
        <p:grpSpPr>
          <a:xfrm>
            <a:off x="1310669" y="4195562"/>
            <a:ext cx="3984067" cy="334824"/>
            <a:chOff x="905684" y="1917822"/>
            <a:chExt cx="3984067" cy="334824"/>
          </a:xfrm>
        </p:grpSpPr>
        <p:sp>
          <p:nvSpPr>
            <p:cNvPr id="88" name="오각형 87"/>
            <p:cNvSpPr/>
            <p:nvPr/>
          </p:nvSpPr>
          <p:spPr>
            <a:xfrm>
              <a:off x="4638756" y="2018441"/>
              <a:ext cx="250995" cy="133586"/>
            </a:xfrm>
            <a:prstGeom prst="homePlate">
              <a:avLst/>
            </a:prstGeom>
            <a:solidFill>
              <a:schemeClr val="accent6">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9" name="모서리가 둥근 직사각형 88"/>
            <p:cNvSpPr/>
            <p:nvPr/>
          </p:nvSpPr>
          <p:spPr>
            <a:xfrm>
              <a:off x="905684" y="1917822"/>
              <a:ext cx="3933636" cy="334824"/>
            </a:xfrm>
            <a:prstGeom prst="roundRect">
              <a:avLst>
                <a:gd name="adj" fmla="val 6325"/>
              </a:avLst>
            </a:prstGeom>
            <a:gradFill flip="none" rotWithShape="1">
              <a:gsLst>
                <a:gs pos="0">
                  <a:schemeClr val="accent6">
                    <a:lumMod val="50000"/>
                    <a:tint val="66000"/>
                    <a:satMod val="160000"/>
                  </a:schemeClr>
                </a:gs>
                <a:gs pos="28000">
                  <a:schemeClr val="accent6">
                    <a:lumMod val="50000"/>
                    <a:tint val="44500"/>
                    <a:satMod val="160000"/>
                  </a:schemeClr>
                </a:gs>
                <a:gs pos="100000">
                  <a:schemeClr val="accent6">
                    <a:lumMod val="50000"/>
                    <a:tint val="23500"/>
                    <a:satMod val="160000"/>
                  </a:scheme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latin typeface="Arial" panose="020B0604020202020204" pitchFamily="34" charset="0"/>
                  <a:ea typeface="서울남산체 M" panose="02020603020101020101" pitchFamily="18" charset="-127"/>
                  <a:cs typeface="Arial" panose="020B0604020202020204" pitchFamily="34" charset="0"/>
                </a:rPr>
                <a:t>Manufacture/Purchase of military food products</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87" name="모서리가 둥근 직사각형 86"/>
          <p:cNvSpPr/>
          <p:nvPr/>
        </p:nvSpPr>
        <p:spPr>
          <a:xfrm>
            <a:off x="5487064" y="4195562"/>
            <a:ext cx="1519645" cy="334824"/>
          </a:xfrm>
          <a:prstGeom prst="roundRect">
            <a:avLst>
              <a:gd name="adj" fmla="val 6325"/>
            </a:avLst>
          </a:prstGeom>
          <a:gradFill flip="none" rotWithShape="1">
            <a:gsLst>
              <a:gs pos="0">
                <a:srgbClr val="002060">
                  <a:tint val="66000"/>
                  <a:satMod val="160000"/>
                </a:srgbClr>
              </a:gs>
              <a:gs pos="11000">
                <a:srgbClr val="002060">
                  <a:tint val="44500"/>
                  <a:satMod val="160000"/>
                </a:srgbClr>
              </a:gs>
              <a:gs pos="100000">
                <a:srgbClr val="002060">
                  <a:tint val="23500"/>
                  <a:satMod val="160000"/>
                </a:srgb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0.3</a:t>
            </a:r>
            <a:endParaRPr lang="ko-KR" altLang="en-US" sz="14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grpSp>
        <p:nvGrpSpPr>
          <p:cNvPr id="91" name="그룹 90"/>
          <p:cNvGrpSpPr/>
          <p:nvPr/>
        </p:nvGrpSpPr>
        <p:grpSpPr>
          <a:xfrm>
            <a:off x="1306262" y="4643600"/>
            <a:ext cx="3984067" cy="334824"/>
            <a:chOff x="905684" y="1917822"/>
            <a:chExt cx="3984067" cy="334824"/>
          </a:xfrm>
        </p:grpSpPr>
        <p:sp>
          <p:nvSpPr>
            <p:cNvPr id="93" name="오각형 92"/>
            <p:cNvSpPr/>
            <p:nvPr/>
          </p:nvSpPr>
          <p:spPr>
            <a:xfrm>
              <a:off x="4638756" y="2018441"/>
              <a:ext cx="250995" cy="133586"/>
            </a:xfrm>
            <a:prstGeom prst="homePlate">
              <a:avLst/>
            </a:prstGeom>
            <a:solidFill>
              <a:schemeClr val="accent6">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4" name="모서리가 둥근 직사각형 93"/>
            <p:cNvSpPr/>
            <p:nvPr/>
          </p:nvSpPr>
          <p:spPr>
            <a:xfrm>
              <a:off x="905684" y="1917822"/>
              <a:ext cx="3933636" cy="334824"/>
            </a:xfrm>
            <a:prstGeom prst="roundRect">
              <a:avLst>
                <a:gd name="adj" fmla="val 6325"/>
              </a:avLst>
            </a:prstGeom>
            <a:gradFill flip="none" rotWithShape="1">
              <a:gsLst>
                <a:gs pos="0">
                  <a:schemeClr val="accent6">
                    <a:lumMod val="50000"/>
                    <a:tint val="66000"/>
                    <a:satMod val="160000"/>
                  </a:schemeClr>
                </a:gs>
                <a:gs pos="28000">
                  <a:schemeClr val="accent6">
                    <a:lumMod val="50000"/>
                    <a:tint val="44500"/>
                    <a:satMod val="160000"/>
                  </a:schemeClr>
                </a:gs>
                <a:gs pos="100000">
                  <a:schemeClr val="accent6">
                    <a:lumMod val="50000"/>
                    <a:tint val="23500"/>
                    <a:satMod val="160000"/>
                  </a:scheme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latin typeface="Arial" panose="020B0604020202020204" pitchFamily="34" charset="0"/>
                  <a:ea typeface="서울남산체 M" panose="02020603020101020101" pitchFamily="18" charset="-127"/>
                  <a:cs typeface="Arial" panose="020B0604020202020204" pitchFamily="34" charset="0"/>
                </a:rPr>
                <a:t>Transport/Storage &amp; Grain processing</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92" name="모서리가 둥근 직사각형 91"/>
          <p:cNvSpPr/>
          <p:nvPr/>
        </p:nvSpPr>
        <p:spPr>
          <a:xfrm>
            <a:off x="5482657" y="4643600"/>
            <a:ext cx="1519645" cy="334824"/>
          </a:xfrm>
          <a:prstGeom prst="roundRect">
            <a:avLst>
              <a:gd name="adj" fmla="val 6325"/>
            </a:avLst>
          </a:prstGeom>
          <a:gradFill flip="none" rotWithShape="1">
            <a:gsLst>
              <a:gs pos="0">
                <a:srgbClr val="002060">
                  <a:tint val="66000"/>
                  <a:satMod val="160000"/>
                </a:srgbClr>
              </a:gs>
              <a:gs pos="11000">
                <a:srgbClr val="002060">
                  <a:tint val="44500"/>
                  <a:satMod val="160000"/>
                </a:srgbClr>
              </a:gs>
              <a:gs pos="100000">
                <a:srgbClr val="002060">
                  <a:tint val="23500"/>
                  <a:satMod val="160000"/>
                </a:srgb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0.5</a:t>
            </a:r>
            <a:endParaRPr lang="ko-KR" altLang="en-US" sz="14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grpSp>
        <p:nvGrpSpPr>
          <p:cNvPr id="96" name="그룹 95"/>
          <p:cNvGrpSpPr/>
          <p:nvPr/>
        </p:nvGrpSpPr>
        <p:grpSpPr>
          <a:xfrm>
            <a:off x="1310573" y="2416116"/>
            <a:ext cx="3984067" cy="334824"/>
            <a:chOff x="905684" y="1917822"/>
            <a:chExt cx="3984067" cy="334824"/>
          </a:xfrm>
        </p:grpSpPr>
        <p:sp>
          <p:nvSpPr>
            <p:cNvPr id="98" name="오각형 97"/>
            <p:cNvSpPr/>
            <p:nvPr/>
          </p:nvSpPr>
          <p:spPr>
            <a:xfrm>
              <a:off x="4638756" y="2018441"/>
              <a:ext cx="250995" cy="133586"/>
            </a:xfrm>
            <a:prstGeom prst="homePlate">
              <a:avLst/>
            </a:prstGeom>
            <a:solidFill>
              <a:schemeClr val="accent6">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99" name="모서리가 둥근 직사각형 98"/>
            <p:cNvSpPr/>
            <p:nvPr/>
          </p:nvSpPr>
          <p:spPr>
            <a:xfrm>
              <a:off x="905684" y="1917822"/>
              <a:ext cx="3933636" cy="334824"/>
            </a:xfrm>
            <a:prstGeom prst="roundRect">
              <a:avLst>
                <a:gd name="adj" fmla="val 6325"/>
              </a:avLst>
            </a:prstGeom>
            <a:gradFill flip="none" rotWithShape="1">
              <a:gsLst>
                <a:gs pos="0">
                  <a:schemeClr val="accent6">
                    <a:lumMod val="50000"/>
                    <a:tint val="66000"/>
                    <a:satMod val="160000"/>
                  </a:schemeClr>
                </a:gs>
                <a:gs pos="28000">
                  <a:schemeClr val="accent6">
                    <a:lumMod val="50000"/>
                    <a:tint val="44500"/>
                    <a:satMod val="160000"/>
                  </a:schemeClr>
                </a:gs>
                <a:gs pos="100000">
                  <a:schemeClr val="accent6">
                    <a:lumMod val="50000"/>
                    <a:tint val="23500"/>
                    <a:satMod val="160000"/>
                  </a:scheme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marL="457200" indent="-457200" algn="ctr">
                <a:spcBef>
                  <a:spcPts val="300"/>
                </a:spcBef>
                <a:buClr>
                  <a:schemeClr val="tx1"/>
                </a:buClr>
              </a:pPr>
              <a:r>
                <a:rPr lang="en-US" altLang="ko-KR" sz="1400" dirty="0" smtClean="0">
                  <a:latin typeface="Arial" panose="020B0604020202020204" pitchFamily="34" charset="0"/>
                  <a:ea typeface="서울남산체 M" panose="02020603020101020101" pitchFamily="18" charset="-127"/>
                  <a:cs typeface="Arial" panose="020B0604020202020204" pitchFamily="34" charset="0"/>
                </a:rPr>
                <a:t>Design(approval needed), manufacture/purchase of goods</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97" name="모서리가 둥근 직사각형 96"/>
          <p:cNvSpPr/>
          <p:nvPr/>
        </p:nvSpPr>
        <p:spPr>
          <a:xfrm>
            <a:off x="5486968" y="2416116"/>
            <a:ext cx="1519645" cy="334824"/>
          </a:xfrm>
          <a:prstGeom prst="roundRect">
            <a:avLst>
              <a:gd name="adj" fmla="val 6325"/>
            </a:avLst>
          </a:prstGeom>
          <a:gradFill flip="none" rotWithShape="1">
            <a:gsLst>
              <a:gs pos="0">
                <a:srgbClr val="002060">
                  <a:tint val="66000"/>
                  <a:satMod val="160000"/>
                </a:srgbClr>
              </a:gs>
              <a:gs pos="11000">
                <a:srgbClr val="002060">
                  <a:tint val="44500"/>
                  <a:satMod val="160000"/>
                </a:srgbClr>
              </a:gs>
              <a:gs pos="100000">
                <a:srgbClr val="002060">
                  <a:tint val="23500"/>
                  <a:satMod val="160000"/>
                </a:srgb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0.1</a:t>
            </a:r>
            <a:endParaRPr lang="ko-KR" altLang="en-US" sz="14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grpSp>
        <p:nvGrpSpPr>
          <p:cNvPr id="101" name="그룹 100"/>
          <p:cNvGrpSpPr/>
          <p:nvPr/>
        </p:nvGrpSpPr>
        <p:grpSpPr>
          <a:xfrm>
            <a:off x="1310573" y="1970514"/>
            <a:ext cx="3984067" cy="334824"/>
            <a:chOff x="905684" y="1917822"/>
            <a:chExt cx="3984067" cy="334824"/>
          </a:xfrm>
        </p:grpSpPr>
        <p:sp>
          <p:nvSpPr>
            <p:cNvPr id="103" name="오각형 102"/>
            <p:cNvSpPr/>
            <p:nvPr/>
          </p:nvSpPr>
          <p:spPr>
            <a:xfrm>
              <a:off x="4638756" y="2018441"/>
              <a:ext cx="250995" cy="133586"/>
            </a:xfrm>
            <a:prstGeom prst="homePlate">
              <a:avLst/>
            </a:prstGeom>
            <a:solidFill>
              <a:schemeClr val="accent6">
                <a:lumMod val="50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4" name="모서리가 둥근 직사각형 103"/>
            <p:cNvSpPr/>
            <p:nvPr/>
          </p:nvSpPr>
          <p:spPr>
            <a:xfrm>
              <a:off x="905684" y="1917822"/>
              <a:ext cx="3933636" cy="334824"/>
            </a:xfrm>
            <a:prstGeom prst="roundRect">
              <a:avLst>
                <a:gd name="adj" fmla="val 6325"/>
              </a:avLst>
            </a:prstGeom>
            <a:gradFill flip="none" rotWithShape="1">
              <a:gsLst>
                <a:gs pos="0">
                  <a:schemeClr val="accent6">
                    <a:lumMod val="50000"/>
                    <a:tint val="66000"/>
                    <a:satMod val="160000"/>
                  </a:schemeClr>
                </a:gs>
                <a:gs pos="28000">
                  <a:schemeClr val="accent6">
                    <a:lumMod val="50000"/>
                    <a:tint val="44500"/>
                    <a:satMod val="160000"/>
                  </a:schemeClr>
                </a:gs>
                <a:gs pos="100000">
                  <a:schemeClr val="accent6">
                    <a:lumMod val="50000"/>
                    <a:tint val="23500"/>
                    <a:satMod val="160000"/>
                  </a:scheme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SW project doing both goods and services</a:t>
              </a:r>
              <a:endParaRPr lang="ko-KR" altLang="en-US" sz="1400" dirty="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102" name="모서리가 둥근 직사각형 101"/>
          <p:cNvSpPr/>
          <p:nvPr/>
        </p:nvSpPr>
        <p:spPr>
          <a:xfrm>
            <a:off x="5486968" y="1970514"/>
            <a:ext cx="1519645" cy="334824"/>
          </a:xfrm>
          <a:prstGeom prst="roundRect">
            <a:avLst>
              <a:gd name="adj" fmla="val 6325"/>
            </a:avLst>
          </a:prstGeom>
          <a:gradFill flip="none" rotWithShape="1">
            <a:gsLst>
              <a:gs pos="0">
                <a:srgbClr val="002060">
                  <a:tint val="66000"/>
                  <a:satMod val="160000"/>
                </a:srgbClr>
              </a:gs>
              <a:gs pos="11000">
                <a:srgbClr val="002060">
                  <a:tint val="44500"/>
                  <a:satMod val="160000"/>
                </a:srgbClr>
              </a:gs>
              <a:gs pos="100000">
                <a:srgbClr val="002060">
                  <a:tint val="23500"/>
                  <a:satMod val="160000"/>
                </a:srgbClr>
              </a:gs>
            </a:gsLst>
            <a:lin ang="16200000" scaled="1"/>
            <a:tileRect/>
          </a:gradFill>
          <a:ln w="9525">
            <a:solidFill>
              <a:schemeClr val="tx1">
                <a:lumMod val="75000"/>
                <a:lumOff val="25000"/>
              </a:schemeClr>
            </a:solidFill>
          </a:ln>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0.15</a:t>
            </a:r>
            <a:endParaRPr lang="ko-KR" altLang="en-US" sz="1400" dirty="0" smtClean="0">
              <a:solidFill>
                <a:srgbClr val="C00000"/>
              </a:solidFill>
              <a:latin typeface="Arial" panose="020B0604020202020204" pitchFamily="34" charset="0"/>
              <a:ea typeface="서울남산체 M" pitchFamily="18" charset="-127"/>
              <a:cs typeface="Arial" panose="020B0604020202020204" pitchFamily="34" charset="0"/>
            </a:endParaRPr>
          </a:p>
        </p:txBody>
      </p:sp>
      <p:sp>
        <p:nvSpPr>
          <p:cNvPr id="105" name="모서리가 둥근 직사각형 104"/>
          <p:cNvSpPr/>
          <p:nvPr/>
        </p:nvSpPr>
        <p:spPr>
          <a:xfrm>
            <a:off x="5488578" y="1143026"/>
            <a:ext cx="1522380" cy="289376"/>
          </a:xfrm>
          <a:prstGeom prst="roundRect">
            <a:avLst>
              <a:gd name="adj" fmla="val 6325"/>
            </a:avLst>
          </a:prstGeom>
          <a:gradFill flip="none" rotWithShape="1">
            <a:gsLst>
              <a:gs pos="0">
                <a:srgbClr val="0070C0">
                  <a:tint val="66000"/>
                  <a:satMod val="160000"/>
                </a:srgbClr>
              </a:gs>
              <a:gs pos="100000">
                <a:srgbClr val="0070C0">
                  <a:tint val="44500"/>
                  <a:satMod val="160000"/>
                </a:srgbClr>
              </a:gs>
              <a:gs pos="100000">
                <a:srgbClr val="0070C0">
                  <a:tint val="23500"/>
                  <a:satMod val="160000"/>
                </a:srgbClr>
              </a:gs>
            </a:gsLst>
            <a:lin ang="16200000" scaled="1"/>
            <a:tileRect/>
          </a:gradFill>
          <a:ln w="9525">
            <a:solidFill>
              <a:schemeClr val="tx1"/>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Penalty fee rate(%)</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06" name="모서리가 둥근 직사각형 105"/>
          <p:cNvSpPr/>
          <p:nvPr/>
        </p:nvSpPr>
        <p:spPr>
          <a:xfrm>
            <a:off x="7163357" y="1143026"/>
            <a:ext cx="2202695" cy="289376"/>
          </a:xfrm>
          <a:prstGeom prst="roundRect">
            <a:avLst>
              <a:gd name="adj" fmla="val 6325"/>
            </a:avLst>
          </a:prstGeom>
          <a:gradFill flip="none" rotWithShape="1">
            <a:gsLst>
              <a:gs pos="0">
                <a:srgbClr val="0070C0">
                  <a:tint val="66000"/>
                  <a:satMod val="160000"/>
                </a:srgbClr>
              </a:gs>
              <a:gs pos="100000">
                <a:srgbClr val="0070C0">
                  <a:tint val="44500"/>
                  <a:satMod val="160000"/>
                </a:srgbClr>
              </a:gs>
              <a:gs pos="100000">
                <a:srgbClr val="0070C0">
                  <a:tint val="23500"/>
                  <a:satMod val="160000"/>
                </a:srgbClr>
              </a:gs>
            </a:gsLst>
            <a:lin ang="16200000" scaled="1"/>
            <a:tileRect/>
          </a:gradFill>
          <a:ln w="9525">
            <a:solidFill>
              <a:schemeClr val="tx1"/>
            </a:solidFill>
          </a:ln>
          <a:effectLst>
            <a:outerShdw blurRad="50800" dist="38100" dir="2700000" algn="t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Penalty fee rate(%)</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2601201182"/>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48853" y="206206"/>
            <a:ext cx="4073185"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Contract Cancellation/Termination</a:t>
            </a:r>
            <a:endParaRPr lang="ko-KR" altLang="en-US" sz="2000" dirty="0">
              <a:ln>
                <a:solidFill>
                  <a:schemeClr val="tx1">
                    <a:alpha val="1000"/>
                  </a:schemeClr>
                </a:solidFill>
              </a:ln>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15" name="직선 연결선 14"/>
          <p:cNvCxnSpPr>
            <a:stCxn id="10" idx="3"/>
          </p:cNvCxnSpPr>
          <p:nvPr/>
        </p:nvCxnSpPr>
        <p:spPr>
          <a:xfrm flipV="1">
            <a:off x="4822038" y="412464"/>
            <a:ext cx="5974011" cy="3612"/>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6" name="직사각형 15"/>
          <p:cNvSpPr/>
          <p:nvPr/>
        </p:nvSpPr>
        <p:spPr>
          <a:xfrm>
            <a:off x="166255" y="171502"/>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latin typeface="Arial" panose="020B0604020202020204" pitchFamily="34" charset="0"/>
              <a:cs typeface="Arial" panose="020B0604020202020204" pitchFamily="34" charset="0"/>
            </a:endParaRPr>
          </a:p>
        </p:txBody>
      </p:sp>
      <p:sp>
        <p:nvSpPr>
          <p:cNvPr id="18" name="모서리가 둥근 직사각형 17"/>
          <p:cNvSpPr/>
          <p:nvPr/>
        </p:nvSpPr>
        <p:spPr>
          <a:xfrm>
            <a:off x="979730" y="2552882"/>
            <a:ext cx="8876198" cy="412388"/>
          </a:xfrm>
          <a:prstGeom prst="roundRect">
            <a:avLst>
              <a:gd name="adj" fmla="val 7785"/>
            </a:avLst>
          </a:prstGeom>
          <a:gradFill flip="none" rotWithShape="1">
            <a:gsLst>
              <a:gs pos="0">
                <a:schemeClr val="accent6">
                  <a:lumMod val="50000"/>
                  <a:tint val="66000"/>
                  <a:satMod val="160000"/>
                </a:schemeClr>
              </a:gs>
              <a:gs pos="0">
                <a:schemeClr val="accent6">
                  <a:lumMod val="50000"/>
                  <a:tint val="44500"/>
                  <a:satMod val="160000"/>
                </a:schemeClr>
              </a:gs>
              <a:gs pos="100000">
                <a:schemeClr val="accent6">
                  <a:lumMod val="50000"/>
                  <a:tint val="23500"/>
                  <a:satMod val="160000"/>
                </a:schemeClr>
              </a:gs>
            </a:gsLst>
            <a:lin ang="16200000" scaled="1"/>
            <a:tileRect/>
          </a:gradFill>
          <a:ln w="9525">
            <a:solidFill>
              <a:schemeClr val="tx1"/>
            </a:solidFill>
            <a:prstDash val="dash"/>
          </a:ln>
        </p:spPr>
        <p:style>
          <a:lnRef idx="1">
            <a:schemeClr val="accent6"/>
          </a:lnRef>
          <a:fillRef idx="1003">
            <a:schemeClr val="lt1"/>
          </a:fillRef>
          <a:effectRef idx="1">
            <a:schemeClr val="accent6"/>
          </a:effectRef>
          <a:fontRef idx="minor">
            <a:schemeClr val="dk1"/>
          </a:fontRef>
        </p:style>
        <p:txBody>
          <a:bodyPr wrap="square" lIns="0" tIns="108000" rIns="36000" bIns="180000" rtlCol="0" anchor="ctr">
            <a:noAutofit/>
          </a:bodyPr>
          <a:lstStyle/>
          <a:p>
            <a:pPr marL="92075"/>
            <a:r>
              <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rPr>
              <a:t>f there is a possibility that the </a:t>
            </a:r>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contractor can perform </a:t>
            </a:r>
            <a:r>
              <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rPr>
              <a:t>and </a:t>
            </a:r>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found </a:t>
            </a:r>
            <a:r>
              <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rPr>
              <a:t>necessary to maintain the </a:t>
            </a:r>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contract, it is </a:t>
            </a:r>
            <a:r>
              <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rPr>
              <a:t>required to pay an additional contract bond </a:t>
            </a:r>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and </a:t>
            </a:r>
            <a:r>
              <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rPr>
              <a:t>the contract shall be maintained. </a:t>
            </a:r>
            <a:endPar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9" name="모서리가 둥근 직사각형 8"/>
          <p:cNvSpPr/>
          <p:nvPr/>
        </p:nvSpPr>
        <p:spPr>
          <a:xfrm>
            <a:off x="829421" y="1269246"/>
            <a:ext cx="9189786" cy="1865840"/>
          </a:xfrm>
          <a:prstGeom prst="roundRect">
            <a:avLst>
              <a:gd name="adj" fmla="val 4172"/>
            </a:avLst>
          </a:prstGeom>
          <a:noFill/>
          <a:ln w="12700">
            <a:solidFill>
              <a:schemeClr val="accent2">
                <a:lumMod val="50000"/>
              </a:schemeClr>
            </a:solidFill>
            <a:prstDash val="solid"/>
          </a:ln>
          <a:effectLst>
            <a:outerShdw blurRad="50800" dist="38100" dir="2700000" algn="tl" rotWithShape="0">
              <a:prstClr val="black">
                <a:alpha val="40000"/>
              </a:prstClr>
            </a:outerShdw>
          </a:effectLst>
        </p:spPr>
        <p:style>
          <a:lnRef idx="1">
            <a:schemeClr val="accent1"/>
          </a:lnRef>
          <a:fillRef idx="1003">
            <a:schemeClr val="lt1"/>
          </a:fillRef>
          <a:effectRef idx="1">
            <a:schemeClr val="accent1"/>
          </a:effectRef>
          <a:fontRef idx="minor">
            <a:schemeClr val="dk1"/>
          </a:fontRef>
        </p:style>
        <p:txBody>
          <a:bodyPr lIns="0" tIns="0" rIns="0" bIns="0" rtlCol="0" anchor="ctr"/>
          <a:lstStyle/>
          <a:p>
            <a:pPr fontAlgn="base"/>
            <a:r>
              <a:rPr lang="ko-KR" altLang="en-US" sz="1200" dirty="0" smtClean="0">
                <a:solidFill>
                  <a:srgbClr val="472135"/>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  </a:t>
            </a:r>
            <a:endParaRPr lang="ko-KR" altLang="en-US" sz="1200" dirty="0">
              <a:latin typeface="Arial" panose="020B0604020202020204" pitchFamily="34" charset="0"/>
              <a:ea typeface="서울남산체 M" pitchFamily="18" charset="-127"/>
              <a:cs typeface="Arial" panose="020B0604020202020204" pitchFamily="34" charset="0"/>
            </a:endParaRPr>
          </a:p>
        </p:txBody>
      </p:sp>
      <p:sp>
        <p:nvSpPr>
          <p:cNvPr id="11" name="모서리가 둥근 직사각형 10"/>
          <p:cNvSpPr/>
          <p:nvPr/>
        </p:nvSpPr>
        <p:spPr>
          <a:xfrm>
            <a:off x="1431138" y="989175"/>
            <a:ext cx="4767956" cy="400954"/>
          </a:xfrm>
          <a:prstGeom prst="roundRect">
            <a:avLst>
              <a:gd name="adj" fmla="val 9238"/>
            </a:avLst>
          </a:prstGeom>
          <a:gradFill flip="none" rotWithShape="1">
            <a:gsLst>
              <a:gs pos="100000">
                <a:schemeClr val="accent2">
                  <a:tint val="66000"/>
                  <a:satMod val="160000"/>
                  <a:lumMod val="65000"/>
                  <a:lumOff val="35000"/>
                </a:schemeClr>
              </a:gs>
              <a:gs pos="0">
                <a:schemeClr val="accent2">
                  <a:tint val="44500"/>
                  <a:satMod val="160000"/>
                  <a:lumMod val="98000"/>
                </a:schemeClr>
              </a:gs>
              <a:gs pos="0">
                <a:schemeClr val="accent2">
                  <a:tint val="23500"/>
                  <a:satMod val="160000"/>
                  <a:lumMod val="96000"/>
                </a:schemeClr>
              </a:gs>
            </a:gsLst>
            <a:lin ang="16200000" scaled="1"/>
            <a:tileRect/>
          </a:gradFill>
          <a:ln>
            <a:solidFill>
              <a:schemeClr val="tx1">
                <a:lumMod val="95000"/>
                <a:lumOff val="5000"/>
              </a:schemeClr>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72000" rtlCol="0" anchor="ctr">
            <a:noAutofit/>
          </a:bodyPr>
          <a:lstStyle/>
          <a:p>
            <a:pPr algn="ctr"/>
            <a:r>
              <a:rPr lang="en-US" altLang="ko-KR" sz="1200" dirty="0">
                <a:solidFill>
                  <a:srgbClr val="002060"/>
                </a:solidFill>
                <a:latin typeface="Arial" panose="020B0604020202020204" pitchFamily="34" charset="0"/>
                <a:ea typeface="서울남산체 M" panose="02020603020101020101" pitchFamily="18" charset="-127"/>
                <a:cs typeface="Arial" panose="020B0604020202020204" pitchFamily="34" charset="0"/>
              </a:rPr>
              <a:t> </a:t>
            </a:r>
            <a:r>
              <a:rPr lang="en-US" altLang="ko-KR" sz="12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Cancellation and Termination of Contract(Art.75 of State Contract Act)</a:t>
            </a:r>
            <a:endParaRPr lang="ko-KR" altLang="en-US" sz="1200" dirty="0">
              <a:solidFill>
                <a:srgbClr val="002060"/>
              </a:solidFill>
              <a:latin typeface="Arial" panose="020B0604020202020204" pitchFamily="34" charset="0"/>
              <a:ea typeface="서울남산체 M" pitchFamily="18" charset="-127"/>
              <a:cs typeface="Arial" panose="020B0604020202020204" pitchFamily="34" charset="0"/>
            </a:endParaRPr>
          </a:p>
        </p:txBody>
      </p:sp>
      <p:sp>
        <p:nvSpPr>
          <p:cNvPr id="14" name="모서리가 둥근 직사각형 13"/>
          <p:cNvSpPr/>
          <p:nvPr/>
        </p:nvSpPr>
        <p:spPr>
          <a:xfrm>
            <a:off x="4567729" y="1516481"/>
            <a:ext cx="4053758" cy="380065"/>
          </a:xfrm>
          <a:prstGeom prst="roundRect">
            <a:avLst>
              <a:gd name="adj" fmla="val 10151"/>
            </a:avLst>
          </a:prstGeom>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0" rIns="36000" bIns="72000" rtlCol="0" anchor="ctr">
            <a:noAutofit/>
          </a:bodyPr>
          <a:lstStyle/>
          <a:p>
            <a:pPr lvl="0" algn="just" fontAlgn="ctr">
              <a:buFont typeface="Arial" pitchFamily="34" charset="0"/>
              <a:buNone/>
            </a:pPr>
            <a:r>
              <a:rPr lang="ko-KR" altLang="en-US" sz="1200" dirty="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ko-KR" altLang="en-US" sz="12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200" dirty="0">
                <a:solidFill>
                  <a:schemeClr val="bg2">
                    <a:lumMod val="10000"/>
                  </a:schemeClr>
                </a:solidFill>
                <a:latin typeface="Arial" panose="020B0604020202020204" pitchFamily="34" charset="0"/>
                <a:ea typeface="서울남산체 M" pitchFamily="18" charset="-127"/>
                <a:cs typeface="Arial" panose="020B0604020202020204" pitchFamily="34" charset="0"/>
              </a:rPr>
              <a:t> cancel or terminate the relevant contract, except as otherwise provided in the </a:t>
            </a:r>
            <a:r>
              <a:rPr lang="en-US" altLang="ko-KR" sz="12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contract</a:t>
            </a:r>
            <a:endParaRPr lang="ko-KR" altLang="en-US" sz="1200" dirty="0">
              <a:solidFill>
                <a:schemeClr val="bg2">
                  <a:lumMod val="10000"/>
                </a:schemeClr>
              </a:solidFill>
              <a:latin typeface="Arial" panose="020B0604020202020204" pitchFamily="34" charset="0"/>
              <a:ea typeface="서울남산체 M" pitchFamily="18" charset="-127"/>
              <a:cs typeface="Arial" panose="020B0604020202020204" pitchFamily="34" charset="0"/>
            </a:endParaRPr>
          </a:p>
        </p:txBody>
      </p:sp>
      <p:sp>
        <p:nvSpPr>
          <p:cNvPr id="19" name="오각형 18"/>
          <p:cNvSpPr/>
          <p:nvPr/>
        </p:nvSpPr>
        <p:spPr>
          <a:xfrm>
            <a:off x="4209989" y="1642833"/>
            <a:ext cx="209006" cy="127362"/>
          </a:xfrm>
          <a:prstGeom prst="homePlate">
            <a:avLst/>
          </a:prstGeom>
          <a:solidFill>
            <a:schemeClr val="tx2">
              <a:lumMod val="75000"/>
            </a:schemeClr>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0" name="모서리가 둥근 직사각형 19"/>
          <p:cNvSpPr/>
          <p:nvPr/>
        </p:nvSpPr>
        <p:spPr>
          <a:xfrm>
            <a:off x="979730" y="1516482"/>
            <a:ext cx="3373950" cy="380065"/>
          </a:xfrm>
          <a:prstGeom prst="roundRect">
            <a:avLst>
              <a:gd name="adj" fmla="val 10843"/>
            </a:avLst>
          </a:prstGeom>
          <a:gradFill flip="none" rotWithShape="1">
            <a:gsLst>
              <a:gs pos="0">
                <a:srgbClr val="0070C0">
                  <a:tint val="66000"/>
                  <a:satMod val="160000"/>
                </a:srgbClr>
              </a:gs>
              <a:gs pos="2000">
                <a:srgbClr val="0070C0">
                  <a:tint val="44500"/>
                  <a:satMod val="160000"/>
                </a:srgbClr>
              </a:gs>
              <a:gs pos="100000">
                <a:srgbClr val="0070C0">
                  <a:tint val="23500"/>
                  <a:satMod val="160000"/>
                </a:srgbClr>
              </a:gs>
            </a:gsLst>
            <a:lin ang="18900000" scaled="1"/>
            <a:tileRect/>
          </a:gradFill>
          <a:ln>
            <a:solidFill>
              <a:schemeClr val="tx1"/>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algn="ctr" fontAlgn="ctr"/>
            <a:r>
              <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rPr>
              <a:t>When </a:t>
            </a:r>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a </a:t>
            </a:r>
            <a:r>
              <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rPr>
              <a:t>contract </a:t>
            </a:r>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bond is forfeited and transferred </a:t>
            </a:r>
            <a:r>
              <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rPr>
              <a:t>to the National Treasury </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1" name="모서리가 둥근 직사각형 20"/>
          <p:cNvSpPr/>
          <p:nvPr/>
        </p:nvSpPr>
        <p:spPr>
          <a:xfrm>
            <a:off x="4568934" y="2018646"/>
            <a:ext cx="5286993" cy="380066"/>
          </a:xfrm>
          <a:prstGeom prst="roundRect">
            <a:avLst>
              <a:gd name="adj" fmla="val 10151"/>
            </a:avLst>
          </a:prstGeom>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0" rIns="36000" bIns="72000" rtlCol="0" anchor="ctr">
            <a:noAutofit/>
          </a:bodyPr>
          <a:lstStyle/>
          <a:p>
            <a:pPr marL="92075"/>
            <a:r>
              <a:rPr lang="ko-KR" altLang="en-US" sz="1200" dirty="0">
                <a:solidFill>
                  <a:schemeClr val="bg2">
                    <a:lumMod val="10000"/>
                  </a:schemeClr>
                </a:solidFill>
                <a:latin typeface="Arial" panose="020B0604020202020204" pitchFamily="34" charset="0"/>
                <a:ea typeface="서울남산체 M" pitchFamily="18" charset="-127"/>
                <a:cs typeface="Arial" panose="020B0604020202020204" pitchFamily="34" charset="0"/>
              </a:rPr>
              <a:t> </a:t>
            </a:r>
            <a:r>
              <a:rPr lang="en-US" altLang="ko-KR" sz="1200" dirty="0">
                <a:solidFill>
                  <a:schemeClr val="bg2">
                    <a:lumMod val="10000"/>
                  </a:schemeClr>
                </a:solidFill>
                <a:latin typeface="Arial" panose="020B0604020202020204" pitchFamily="34" charset="0"/>
                <a:ea typeface="서울남산체 M" pitchFamily="18" charset="-127"/>
                <a:cs typeface="Arial" panose="020B0604020202020204" pitchFamily="34" charset="0"/>
              </a:rPr>
              <a:t>the </a:t>
            </a:r>
            <a:r>
              <a:rPr lang="en-US" altLang="ko-KR" sz="12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contractor is </a:t>
            </a:r>
            <a:r>
              <a:rPr lang="en-US" altLang="ko-KR" sz="1200" dirty="0">
                <a:solidFill>
                  <a:schemeClr val="bg2">
                    <a:lumMod val="10000"/>
                  </a:schemeClr>
                </a:solidFill>
                <a:latin typeface="Arial" panose="020B0604020202020204" pitchFamily="34" charset="0"/>
                <a:ea typeface="서울남산체 M" pitchFamily="18" charset="-127"/>
                <a:cs typeface="Arial" panose="020B0604020202020204" pitchFamily="34" charset="0"/>
              </a:rPr>
              <a:t>found evidently unable to perform the contract due to a cause which is attributable to the </a:t>
            </a:r>
            <a:r>
              <a:rPr lang="en-US" altLang="ko-KR" sz="1200" dirty="0" smtClean="0">
                <a:solidFill>
                  <a:schemeClr val="bg2">
                    <a:lumMod val="10000"/>
                  </a:schemeClr>
                </a:solidFill>
                <a:latin typeface="Arial" panose="020B0604020202020204" pitchFamily="34" charset="0"/>
                <a:ea typeface="서울남산체 M" pitchFamily="18" charset="-127"/>
                <a:cs typeface="Arial" panose="020B0604020202020204" pitchFamily="34" charset="0"/>
              </a:rPr>
              <a:t>counter-party</a:t>
            </a:r>
            <a:endPar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23" name="오각형 22"/>
          <p:cNvSpPr/>
          <p:nvPr/>
        </p:nvSpPr>
        <p:spPr>
          <a:xfrm>
            <a:off x="4211195" y="2144998"/>
            <a:ext cx="209006" cy="127362"/>
          </a:xfrm>
          <a:prstGeom prst="homePlate">
            <a:avLst/>
          </a:prstGeom>
          <a:solidFill>
            <a:schemeClr val="tx2">
              <a:lumMod val="75000"/>
            </a:schemeClr>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4" name="모서리가 둥근 직사각형 23"/>
          <p:cNvSpPr/>
          <p:nvPr/>
        </p:nvSpPr>
        <p:spPr>
          <a:xfrm>
            <a:off x="979730" y="2018647"/>
            <a:ext cx="3375156" cy="380065"/>
          </a:xfrm>
          <a:prstGeom prst="roundRect">
            <a:avLst>
              <a:gd name="adj" fmla="val 10843"/>
            </a:avLst>
          </a:prstGeom>
          <a:gradFill flip="none" rotWithShape="1">
            <a:gsLst>
              <a:gs pos="0">
                <a:srgbClr val="0070C0">
                  <a:tint val="66000"/>
                  <a:satMod val="160000"/>
                </a:srgbClr>
              </a:gs>
              <a:gs pos="2000">
                <a:srgbClr val="0070C0">
                  <a:tint val="44500"/>
                  <a:satMod val="160000"/>
                </a:srgbClr>
              </a:gs>
              <a:gs pos="100000">
                <a:srgbClr val="0070C0">
                  <a:tint val="23500"/>
                  <a:satMod val="160000"/>
                </a:srgbClr>
              </a:gs>
            </a:gsLst>
            <a:lin ang="18900000" scaled="1"/>
            <a:tileRect/>
          </a:gradFill>
          <a:ln>
            <a:solidFill>
              <a:schemeClr val="tx1"/>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0" rIns="36000" bIns="72000" rtlCol="0" anchor="ctr">
            <a:noAutofit/>
          </a:bodyPr>
          <a:lstStyle/>
          <a:p>
            <a:pPr algn="ctr" fontAlgn="ctr"/>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If the </a:t>
            </a:r>
            <a:r>
              <a:rPr lang="en-US" altLang="ko-KR" sz="1200" dirty="0">
                <a:solidFill>
                  <a:schemeClr val="tx1"/>
                </a:solidFill>
                <a:latin typeface="Arial" panose="020B0604020202020204" pitchFamily="34" charset="0"/>
                <a:ea typeface="서울남산체 M" panose="02020603020101020101" pitchFamily="18" charset="-127"/>
                <a:cs typeface="Arial" panose="020B0604020202020204" pitchFamily="34" charset="0"/>
              </a:rPr>
              <a:t>amount of the penalty reaches the amount equivalent to the contract </a:t>
            </a:r>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bond</a:t>
            </a:r>
            <a:endParaRPr lang="ko-KR" altLang="en-US" sz="1200" dirty="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5" name="모서리가 둥근 직사각형 24"/>
          <p:cNvSpPr/>
          <p:nvPr/>
        </p:nvSpPr>
        <p:spPr>
          <a:xfrm>
            <a:off x="829516" y="3591489"/>
            <a:ext cx="9262502" cy="1489991"/>
          </a:xfrm>
          <a:prstGeom prst="roundRect">
            <a:avLst>
              <a:gd name="adj" fmla="val 2047"/>
            </a:avLst>
          </a:prstGeom>
          <a:gradFill flip="none" rotWithShape="1">
            <a:gsLst>
              <a:gs pos="0">
                <a:srgbClr val="116975">
                  <a:tint val="66000"/>
                  <a:satMod val="160000"/>
                </a:srgbClr>
              </a:gs>
              <a:gs pos="0">
                <a:srgbClr val="116975">
                  <a:tint val="44500"/>
                  <a:satMod val="160000"/>
                </a:srgbClr>
              </a:gs>
              <a:gs pos="100000">
                <a:srgbClr val="116975">
                  <a:tint val="23500"/>
                  <a:satMod val="160000"/>
                </a:srgbClr>
              </a:gs>
            </a:gsLst>
            <a:lin ang="16200000" scaled="1"/>
            <a:tileRect/>
          </a:gradFill>
          <a:ln w="12700">
            <a:solidFill>
              <a:schemeClr val="tx1"/>
            </a:solidFill>
            <a:prstDash val="dash"/>
          </a:ln>
        </p:spPr>
        <p:style>
          <a:lnRef idx="1">
            <a:schemeClr val="accent6"/>
          </a:lnRef>
          <a:fillRef idx="1003">
            <a:schemeClr val="lt1"/>
          </a:fillRef>
          <a:effectRef idx="1">
            <a:schemeClr val="accent6"/>
          </a:effectRef>
          <a:fontRef idx="minor">
            <a:schemeClr val="dk1"/>
          </a:fontRef>
        </p:style>
        <p:txBody>
          <a:bodyPr wrap="square" lIns="0" tIns="108000" rIns="36000" bIns="0" rtlCol="0" anchor="ctr">
            <a:noAutofit/>
          </a:bodyPr>
          <a:lstStyle/>
          <a:p>
            <a:pPr marL="92075"/>
            <a:r>
              <a:rPr lang="en-US" altLang="ko-KR" sz="12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1) Notify the contractor</a:t>
            </a:r>
            <a:r>
              <a:rPr lang="ko-KR" altLang="en-US"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FF0000"/>
                </a:solidFill>
                <a:latin typeface="Arial" panose="020B0604020202020204" pitchFamily="34" charset="0"/>
                <a:ea typeface="서울남산체 M" panose="02020603020101020101" pitchFamily="18" charset="-127"/>
                <a:cs typeface="Arial" panose="020B0604020202020204" pitchFamily="34" charset="0"/>
              </a:rPr>
              <a:t>when </a:t>
            </a:r>
            <a:r>
              <a:rPr lang="en-US" altLang="ko-KR" sz="1400" dirty="0">
                <a:solidFill>
                  <a:srgbClr val="FF0000"/>
                </a:solidFill>
                <a:latin typeface="Arial" panose="020B0604020202020204" pitchFamily="34" charset="0"/>
                <a:ea typeface="서울남산체 M" panose="02020603020101020101" pitchFamily="18" charset="-127"/>
                <a:cs typeface="Arial" panose="020B0604020202020204" pitchFamily="34" charset="0"/>
              </a:rPr>
              <a:t>the amount of the penalty reaches the amount equivalent to the contract bond</a:t>
            </a:r>
          </a:p>
          <a:p>
            <a:pPr marL="92075"/>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2) Make remaining payment</a:t>
            </a:r>
            <a:r>
              <a:rPr lang="ko-KR" altLang="en-US"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FF0000"/>
                </a:solidFill>
                <a:latin typeface="Arial" panose="020B0604020202020204" pitchFamily="34" charset="0"/>
                <a:ea typeface="서울남산체 M" panose="02020603020101020101" pitchFamily="18" charset="-127"/>
                <a:cs typeface="Arial" panose="020B0604020202020204" pitchFamily="34" charset="0"/>
              </a:rPr>
              <a:t>make payment of items that were already delivered, excluding delay penalty fees</a:t>
            </a:r>
          </a:p>
          <a:p>
            <a:pPr marL="92075"/>
            <a:r>
              <a:rPr lang="en-US" altLang="ko-KR" sz="1400" dirty="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3) Contract bond send to National Treasury and issue penalties</a:t>
            </a:r>
            <a:r>
              <a:rPr lang="ko-KR" altLang="en-US"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chemeClr val="tx1"/>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rgbClr val="FF0000"/>
                </a:solidFill>
                <a:latin typeface="Arial" panose="020B0604020202020204" pitchFamily="34" charset="0"/>
                <a:ea typeface="서울남산체 M" panose="02020603020101020101" pitchFamily="18" charset="-127"/>
                <a:cs typeface="Arial" panose="020B0604020202020204" pitchFamily="34" charset="0"/>
              </a:rPr>
              <a:t>contract bond forfeited, </a:t>
            </a:r>
            <a:r>
              <a:rPr lang="en-US" altLang="ko-KR" sz="1400" dirty="0" smtClean="0">
                <a:solidFill>
                  <a:srgbClr val="FF0000"/>
                </a:solidFill>
                <a:latin typeface="Arial" panose="020B0604020202020204" pitchFamily="34" charset="0"/>
                <a:ea typeface="서울남산체 M" panose="02020603020101020101" pitchFamily="18" charset="-127"/>
                <a:cs typeface="Arial" panose="020B0604020202020204" pitchFamily="34" charset="0"/>
              </a:rPr>
              <a:t>suspension</a:t>
            </a:r>
            <a:endParaRPr lang="en-US" altLang="ko-KR" sz="1400" dirty="0" smtClean="0">
              <a:solidFill>
                <a:srgbClr val="FF0000"/>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27" name="모서리가 둥근 직사각형 26"/>
          <p:cNvSpPr/>
          <p:nvPr/>
        </p:nvSpPr>
        <p:spPr>
          <a:xfrm>
            <a:off x="1516040" y="3336164"/>
            <a:ext cx="2444357" cy="351692"/>
          </a:xfrm>
          <a:prstGeom prst="roundRect">
            <a:avLst>
              <a:gd name="adj" fmla="val 9238"/>
            </a:avLst>
          </a:prstGeom>
          <a:gradFill flip="none" rotWithShape="1">
            <a:gsLst>
              <a:gs pos="100000">
                <a:schemeClr val="accent2">
                  <a:tint val="66000"/>
                  <a:satMod val="160000"/>
                  <a:lumMod val="65000"/>
                  <a:lumOff val="35000"/>
                </a:schemeClr>
              </a:gs>
              <a:gs pos="0">
                <a:schemeClr val="accent2">
                  <a:tint val="44500"/>
                  <a:satMod val="160000"/>
                  <a:lumMod val="98000"/>
                </a:schemeClr>
              </a:gs>
              <a:gs pos="0">
                <a:schemeClr val="accent2">
                  <a:tint val="23500"/>
                  <a:satMod val="160000"/>
                  <a:lumMod val="96000"/>
                </a:schemeClr>
              </a:gs>
            </a:gsLst>
            <a:lin ang="16200000" scaled="1"/>
            <a:tileRect/>
          </a:gradFill>
          <a:ln>
            <a:solidFill>
              <a:schemeClr val="tx1">
                <a:lumMod val="95000"/>
                <a:lumOff val="5000"/>
              </a:schemeClr>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72000" rtlCol="0" anchor="ctr">
            <a:noAutofit/>
          </a:bodyPr>
          <a:lstStyle/>
          <a:p>
            <a:pPr algn="ctr"/>
            <a:r>
              <a:rPr lang="en-US" altLang="ko-KR" sz="1200" dirty="0">
                <a:solidFill>
                  <a:srgbClr val="002060"/>
                </a:solidFill>
                <a:latin typeface="Arial" panose="020B0604020202020204" pitchFamily="34" charset="0"/>
                <a:ea typeface="서울남산체 M" panose="02020603020101020101" pitchFamily="18" charset="-127"/>
                <a:cs typeface="Arial" panose="020B0604020202020204" pitchFamily="34" charset="0"/>
              </a:rPr>
              <a:t> </a:t>
            </a:r>
            <a:r>
              <a:rPr lang="en-US" altLang="ko-KR" sz="12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Measures for contract cancellation/termination</a:t>
            </a:r>
            <a:endParaRPr lang="ko-KR" altLang="en-US" sz="1200" dirty="0">
              <a:solidFill>
                <a:srgbClr val="002060"/>
              </a:solidFill>
              <a:latin typeface="Arial" panose="020B0604020202020204" pitchFamily="34" charset="0"/>
              <a:ea typeface="서울남산체 M" pitchFamily="18" charset="-127"/>
              <a:cs typeface="Arial" panose="020B0604020202020204" pitchFamily="34" charset="0"/>
            </a:endParaRPr>
          </a:p>
        </p:txBody>
      </p:sp>
      <p:grpSp>
        <p:nvGrpSpPr>
          <p:cNvPr id="28" name="그룹 27"/>
          <p:cNvGrpSpPr/>
          <p:nvPr/>
        </p:nvGrpSpPr>
        <p:grpSpPr>
          <a:xfrm>
            <a:off x="829421" y="5737531"/>
            <a:ext cx="1241250" cy="362816"/>
            <a:chOff x="1082425" y="1452921"/>
            <a:chExt cx="1241250" cy="362816"/>
          </a:xfrm>
        </p:grpSpPr>
        <p:sp>
          <p:nvSpPr>
            <p:cNvPr id="29" name="오각형 28"/>
            <p:cNvSpPr/>
            <p:nvPr/>
          </p:nvSpPr>
          <p:spPr>
            <a:xfrm>
              <a:off x="1888331" y="1521824"/>
              <a:ext cx="435344" cy="228600"/>
            </a:xfrm>
            <a:prstGeom prst="homePlate">
              <a:avLst>
                <a:gd name="adj" fmla="val 80289"/>
              </a:avLst>
            </a:prstGeom>
            <a:solidFill>
              <a:srgbClr val="116975"/>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0" name="모서리가 둥근 직사각형 29"/>
            <p:cNvSpPr/>
            <p:nvPr/>
          </p:nvSpPr>
          <p:spPr>
            <a:xfrm>
              <a:off x="1082425" y="1452921"/>
              <a:ext cx="1144131" cy="362816"/>
            </a:xfrm>
            <a:prstGeom prst="roundRect">
              <a:avLst>
                <a:gd name="adj" fmla="val 5953"/>
              </a:avLst>
            </a:prstGeom>
            <a:gradFill flip="none" rotWithShape="1">
              <a:gsLst>
                <a:gs pos="0">
                  <a:srgbClr val="116975">
                    <a:tint val="66000"/>
                    <a:satMod val="160000"/>
                  </a:srgbClr>
                </a:gs>
                <a:gs pos="0">
                  <a:srgbClr val="116975">
                    <a:tint val="44500"/>
                    <a:satMod val="160000"/>
                    <a:lumMod val="98000"/>
                  </a:srgbClr>
                </a:gs>
                <a:gs pos="100000">
                  <a:srgbClr val="116975">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Cancel Contract </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grpSp>
        <p:nvGrpSpPr>
          <p:cNvPr id="31" name="그룹 30"/>
          <p:cNvGrpSpPr/>
          <p:nvPr/>
        </p:nvGrpSpPr>
        <p:grpSpPr>
          <a:xfrm>
            <a:off x="2268159" y="5739326"/>
            <a:ext cx="3481596" cy="362816"/>
            <a:chOff x="-1157921" y="1452921"/>
            <a:chExt cx="3481596" cy="362816"/>
          </a:xfrm>
        </p:grpSpPr>
        <p:sp>
          <p:nvSpPr>
            <p:cNvPr id="32" name="오각형 31"/>
            <p:cNvSpPr/>
            <p:nvPr/>
          </p:nvSpPr>
          <p:spPr>
            <a:xfrm>
              <a:off x="1888331" y="1521824"/>
              <a:ext cx="435344" cy="228600"/>
            </a:xfrm>
            <a:prstGeom prst="homePlate">
              <a:avLst>
                <a:gd name="adj" fmla="val 80289"/>
              </a:avLst>
            </a:prstGeom>
            <a:solidFill>
              <a:srgbClr val="116975"/>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3" name="모서리가 둥근 직사각형 32"/>
            <p:cNvSpPr/>
            <p:nvPr/>
          </p:nvSpPr>
          <p:spPr>
            <a:xfrm>
              <a:off x="-1157921" y="1452921"/>
              <a:ext cx="3384477" cy="362816"/>
            </a:xfrm>
            <a:prstGeom prst="roundRect">
              <a:avLst>
                <a:gd name="adj" fmla="val 5953"/>
              </a:avLst>
            </a:prstGeom>
            <a:gradFill flip="none" rotWithShape="1">
              <a:gsLst>
                <a:gs pos="0">
                  <a:srgbClr val="116975">
                    <a:tint val="66000"/>
                    <a:satMod val="160000"/>
                  </a:srgbClr>
                </a:gs>
                <a:gs pos="0">
                  <a:srgbClr val="116975">
                    <a:tint val="44500"/>
                    <a:satMod val="160000"/>
                    <a:lumMod val="98000"/>
                  </a:srgbClr>
                </a:gs>
                <a:gs pos="100000">
                  <a:srgbClr val="116975">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Tender for direct contract (for bid participants)</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34" name="모서리가 둥근 직사각형 33"/>
          <p:cNvSpPr/>
          <p:nvPr/>
        </p:nvSpPr>
        <p:spPr>
          <a:xfrm>
            <a:off x="5947534" y="5741504"/>
            <a:ext cx="3384477" cy="362816"/>
          </a:xfrm>
          <a:prstGeom prst="roundRect">
            <a:avLst>
              <a:gd name="adj" fmla="val 5953"/>
            </a:avLst>
          </a:prstGeom>
          <a:gradFill flip="none" rotWithShape="1">
            <a:gsLst>
              <a:gs pos="0">
                <a:srgbClr val="116975">
                  <a:tint val="66000"/>
                  <a:satMod val="160000"/>
                </a:srgbClr>
              </a:gs>
              <a:gs pos="0">
                <a:srgbClr val="116975">
                  <a:tint val="44500"/>
                  <a:satMod val="160000"/>
                  <a:lumMod val="98000"/>
                </a:srgbClr>
              </a:gs>
              <a:gs pos="100000">
                <a:srgbClr val="116975">
                  <a:tint val="23500"/>
                  <a:satMod val="160000"/>
                </a:srgbClr>
              </a:gs>
            </a:gsLst>
            <a:lin ang="16200000" scaled="1"/>
            <a:tileRect/>
          </a:gra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dirty="0" smtClean="0">
                <a:solidFill>
                  <a:schemeClr val="tx1"/>
                </a:solidFill>
                <a:latin typeface="Arial" panose="020B0604020202020204" pitchFamily="34" charset="0"/>
                <a:ea typeface="서울남산체 M" pitchFamily="18" charset="-127"/>
                <a:cs typeface="Arial" panose="020B0604020202020204" pitchFamily="34" charset="0"/>
              </a:rPr>
              <a:t>Direct contract with lowest price bidder under the contract price</a:t>
            </a:r>
            <a:endParaRPr lang="ko-KR" altLang="en-US" sz="12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2" name="직사각형 1"/>
          <p:cNvSpPr/>
          <p:nvPr/>
        </p:nvSpPr>
        <p:spPr>
          <a:xfrm>
            <a:off x="7251133" y="5460117"/>
            <a:ext cx="2101408" cy="276999"/>
          </a:xfrm>
          <a:prstGeom prst="rect">
            <a:avLst/>
          </a:prstGeom>
        </p:spPr>
        <p:txBody>
          <a:bodyPr wrap="none">
            <a:spAutoFit/>
          </a:bodyPr>
          <a:lstStyle/>
          <a:p>
            <a:pPr algn="ctr"/>
            <a:r>
              <a:rPr lang="en-US" altLang="ko-KR" sz="12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Art.28 </a:t>
            </a:r>
            <a:r>
              <a:rPr lang="en-US" altLang="ko-KR" sz="1200" dirty="0">
                <a:solidFill>
                  <a:srgbClr val="002060"/>
                </a:solidFill>
                <a:latin typeface="Arial" panose="020B0604020202020204" pitchFamily="34" charset="0"/>
                <a:ea typeface="서울남산체 M" panose="02020603020101020101" pitchFamily="18" charset="-127"/>
                <a:cs typeface="Arial" panose="020B0604020202020204" pitchFamily="34" charset="0"/>
              </a:rPr>
              <a:t>of State Contract </a:t>
            </a:r>
            <a:r>
              <a:rPr lang="en-US" altLang="ko-KR" sz="1200" dirty="0" smtClean="0">
                <a:solidFill>
                  <a:srgbClr val="002060"/>
                </a:solidFill>
                <a:latin typeface="Arial" panose="020B0604020202020204" pitchFamily="34" charset="0"/>
                <a:ea typeface="서울남산체 M" panose="02020603020101020101" pitchFamily="18" charset="-127"/>
                <a:cs typeface="Arial" panose="020B0604020202020204" pitchFamily="34" charset="0"/>
              </a:rPr>
              <a:t>Act</a:t>
            </a:r>
            <a:endParaRPr lang="ko-KR" altLang="en-US" sz="1200" dirty="0">
              <a:solidFill>
                <a:srgbClr val="002060"/>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2658427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3" name="직선 연결선 62"/>
          <p:cNvCxnSpPr/>
          <p:nvPr/>
        </p:nvCxnSpPr>
        <p:spPr>
          <a:xfrm flipV="1">
            <a:off x="2749378" y="480476"/>
            <a:ext cx="8061783" cy="143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12843" y="270921"/>
            <a:ext cx="2794183" cy="413683"/>
          </a:xfrm>
          <a:prstGeom prst="rect">
            <a:avLst/>
          </a:prstGeom>
          <a:noFill/>
          <a:ln>
            <a:noFill/>
          </a:ln>
        </p:spPr>
        <p:txBody>
          <a:bodyPr wrap="squar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Contract Laws</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16" name="직사각형 15"/>
          <p:cNvSpPr/>
          <p:nvPr/>
        </p:nvSpPr>
        <p:spPr>
          <a:xfrm>
            <a:off x="272226" y="2616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35" name="모서리가 둥근 직사각형 34"/>
          <p:cNvSpPr/>
          <p:nvPr/>
        </p:nvSpPr>
        <p:spPr>
          <a:xfrm>
            <a:off x="2328384" y="831608"/>
            <a:ext cx="5207796"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defTabSz="1085701" eaLnBrk="0" hangingPunct="0">
              <a:buSzPct val="75000"/>
              <a:defRPr/>
            </a:pP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Enforcement decree, regulations of Act on Contracts to which the State is a Party</a:t>
            </a:r>
            <a:endParaRPr lang="en-US" altLang="zh-CN" sz="1300" dirty="0">
              <a:latin typeface="Arial" panose="020B0604020202020204" pitchFamily="34" charset="0"/>
              <a:ea typeface="서울남산체 M" panose="02020603020101020101" pitchFamily="18" charset="-127"/>
              <a:cs typeface="Arial" panose="020B0604020202020204" pitchFamily="34" charset="0"/>
            </a:endParaRPr>
          </a:p>
        </p:txBody>
      </p:sp>
      <p:grpSp>
        <p:nvGrpSpPr>
          <p:cNvPr id="38" name="그룹 37"/>
          <p:cNvGrpSpPr/>
          <p:nvPr/>
        </p:nvGrpSpPr>
        <p:grpSpPr>
          <a:xfrm>
            <a:off x="580768" y="1416870"/>
            <a:ext cx="1576929" cy="489232"/>
            <a:chOff x="1981048" y="1998207"/>
            <a:chExt cx="1242741" cy="489232"/>
          </a:xfrm>
        </p:grpSpPr>
        <p:sp>
          <p:nvSpPr>
            <p:cNvPr id="39" name="오각형 38"/>
            <p:cNvSpPr/>
            <p:nvPr/>
          </p:nvSpPr>
          <p:spPr>
            <a:xfrm>
              <a:off x="3093161" y="2177419"/>
              <a:ext cx="130628" cy="143692"/>
            </a:xfrm>
            <a:prstGeom prst="homePlate">
              <a:avLst/>
            </a:prstGeom>
            <a:solidFill>
              <a:schemeClr val="accent1">
                <a:lumMod val="75000"/>
              </a:schemeClr>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6" name="모서리가 둥근 직사각형 45"/>
            <p:cNvSpPr/>
            <p:nvPr/>
          </p:nvSpPr>
          <p:spPr>
            <a:xfrm>
              <a:off x="1981048" y="1998207"/>
              <a:ext cx="1171983" cy="489232"/>
            </a:xfrm>
            <a:prstGeom prst="roundRect">
              <a:avLst>
                <a:gd name="adj" fmla="val 9387"/>
              </a:avLst>
            </a:prstGeom>
            <a:gradFill flip="none" rotWithShape="1">
              <a:gsLst>
                <a:gs pos="0">
                  <a:schemeClr val="accent5">
                    <a:tint val="66000"/>
                    <a:satMod val="160000"/>
                  </a:schemeClr>
                </a:gs>
                <a:gs pos="28000">
                  <a:schemeClr val="accent5">
                    <a:tint val="44500"/>
                    <a:satMod val="160000"/>
                  </a:schemeClr>
                </a:gs>
                <a:gs pos="100000">
                  <a:schemeClr val="accent5">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Ministry of Strategy &amp; Finance</a:t>
              </a:r>
              <a:endParaRPr lang="ko-KR" altLang="en-US" sz="1300" dirty="0">
                <a:solidFill>
                  <a:schemeClr val="tx1"/>
                </a:solidFill>
                <a:latin typeface="Arial" panose="020B0604020202020204" pitchFamily="34" charset="0"/>
                <a:ea typeface="서울남산체 M" pitchFamily="18" charset="-127"/>
                <a:cs typeface="Arial" panose="020B0604020202020204" pitchFamily="34" charset="0"/>
              </a:endParaRPr>
            </a:p>
          </p:txBody>
        </p:sp>
      </p:grpSp>
      <p:sp>
        <p:nvSpPr>
          <p:cNvPr id="47" name="모서리가 둥근 직사각형 46"/>
          <p:cNvSpPr/>
          <p:nvPr/>
        </p:nvSpPr>
        <p:spPr>
          <a:xfrm>
            <a:off x="2337102" y="1701848"/>
            <a:ext cx="5199078"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defTabSz="1085701" eaLnBrk="0" hangingPunct="0">
              <a:buSzPct val="75000"/>
              <a:defRPr/>
            </a:pPr>
            <a:r>
              <a:rPr lang="en-US" altLang="ko-KR" sz="13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Contract Regulations for Public Enterprises·Quasi Govt. agencies</a:t>
            </a:r>
            <a:endParaRPr lang="en-US" altLang="zh-CN" sz="1300" dirty="0">
              <a:latin typeface="Arial" panose="020B0604020202020204" pitchFamily="34" charset="0"/>
              <a:ea typeface="서울남산체 M" panose="02020603020101020101" pitchFamily="18" charset="-127"/>
              <a:cs typeface="Arial" panose="020B0604020202020204" pitchFamily="34" charset="0"/>
            </a:endParaRPr>
          </a:p>
        </p:txBody>
      </p:sp>
      <p:sp>
        <p:nvSpPr>
          <p:cNvPr id="48" name="모서리가 둥근 직사각형 47"/>
          <p:cNvSpPr/>
          <p:nvPr/>
        </p:nvSpPr>
        <p:spPr>
          <a:xfrm>
            <a:off x="2337102" y="2141253"/>
            <a:ext cx="5199078"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defTabSz="1085701" eaLnBrk="0" hangingPunct="0">
              <a:buSzPct val="75000"/>
              <a:defRPr/>
            </a:pPr>
            <a:r>
              <a:rPr lang="en-US" altLang="ko-KR" sz="1200" dirty="0">
                <a:solidFill>
                  <a:srgbClr val="36000C"/>
                </a:solidFill>
                <a:latin typeface="Arial" panose="020B0604020202020204" pitchFamily="34" charset="0"/>
                <a:ea typeface="서울남산체 M" panose="02020603020101020101" pitchFamily="18" charset="-127"/>
                <a:cs typeface="Arial" panose="020B0604020202020204" pitchFamily="34" charset="0"/>
              </a:rPr>
              <a:t>Contract management regulations for other public entities</a:t>
            </a:r>
            <a:endParaRPr lang="en-US" altLang="zh-CN" sz="12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a:p>
            <a:pPr algn="ctr" defTabSz="1085701" eaLnBrk="0" hangingPunct="0">
              <a:buSzPct val="75000"/>
              <a:defRPr/>
            </a:pPr>
            <a:r>
              <a:rPr lang="en-US" altLang="ko-KR" sz="13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(orders from MOSF)</a:t>
            </a:r>
            <a:endParaRPr lang="en-US" altLang="zh-CN" sz="1300" dirty="0">
              <a:latin typeface="Arial" panose="020B0604020202020204" pitchFamily="34" charset="0"/>
              <a:ea typeface="서울남산체 M" panose="02020603020101020101" pitchFamily="18" charset="-127"/>
              <a:cs typeface="Arial" panose="020B0604020202020204" pitchFamily="34" charset="0"/>
            </a:endParaRPr>
          </a:p>
        </p:txBody>
      </p:sp>
      <p:sp>
        <p:nvSpPr>
          <p:cNvPr id="49" name="모서리가 둥근 직사각형 48"/>
          <p:cNvSpPr/>
          <p:nvPr/>
        </p:nvSpPr>
        <p:spPr>
          <a:xfrm>
            <a:off x="2328385" y="1273329"/>
            <a:ext cx="2828178"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defTabSz="1085701" eaLnBrk="0" hangingPunct="0">
              <a:buSzPct val="75000"/>
              <a:defRPr/>
            </a:pPr>
            <a:r>
              <a:rPr lang="en-US" altLang="ko-KR" sz="13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Contract Regulations</a:t>
            </a:r>
            <a:endParaRPr lang="en-US" altLang="zh-CN" sz="1300" dirty="0">
              <a:solidFill>
                <a:srgbClr val="C00000"/>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66" name="모서리가 둥근 직사각형 65"/>
          <p:cNvSpPr/>
          <p:nvPr/>
        </p:nvSpPr>
        <p:spPr>
          <a:xfrm>
            <a:off x="2337101" y="2766168"/>
            <a:ext cx="5208225" cy="518166"/>
          </a:xfrm>
          <a:prstGeom prst="roundRect">
            <a:avLst>
              <a:gd name="adj" fmla="val 3290"/>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defTabSz="1085701" eaLnBrk="0" hangingPunct="0">
              <a:buSzPct val="75000"/>
              <a:defRPr/>
            </a:pP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Enforcement decree, regulations of Acts on Contracts to which the State is a Party for specialized procurement</a:t>
            </a:r>
            <a:endParaRPr lang="en-US" altLang="zh-CN" sz="1300" dirty="0">
              <a:latin typeface="Arial" panose="020B0604020202020204" pitchFamily="34" charset="0"/>
              <a:ea typeface="서울남산체 M" panose="02020603020101020101" pitchFamily="18" charset="-127"/>
              <a:cs typeface="Arial" panose="020B0604020202020204" pitchFamily="34" charset="0"/>
            </a:endParaRPr>
          </a:p>
        </p:txBody>
      </p:sp>
      <p:sp>
        <p:nvSpPr>
          <p:cNvPr id="70" name="모서리가 둥근 직사각형 69"/>
          <p:cNvSpPr/>
          <p:nvPr/>
        </p:nvSpPr>
        <p:spPr>
          <a:xfrm>
            <a:off x="2332568" y="3928709"/>
            <a:ext cx="5199078"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a:r>
              <a:rPr lang="ko-KR" altLang="en-US" sz="13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Government Procurement Act, Enforcement Decree</a:t>
            </a:r>
            <a:endParaRPr lang="ko-KR" altLang="en-US" sz="13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1" name="모서리가 둥근 직사각형 70"/>
          <p:cNvSpPr/>
          <p:nvPr/>
        </p:nvSpPr>
        <p:spPr>
          <a:xfrm>
            <a:off x="2332568" y="4375025"/>
            <a:ext cx="2597512"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a:r>
              <a:rPr lang="ko-KR" altLang="en-US" sz="13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Detailed criteria for eligibility </a:t>
            </a:r>
            <a:endParaRPr lang="ko-KR" altLang="en-US" sz="13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2" name="모서리가 둥근 직사각형 71"/>
          <p:cNvSpPr/>
          <p:nvPr/>
        </p:nvSpPr>
        <p:spPr>
          <a:xfrm>
            <a:off x="2337102" y="3361236"/>
            <a:ext cx="5199078" cy="494495"/>
          </a:xfrm>
          <a:prstGeom prst="roundRect">
            <a:avLst>
              <a:gd name="adj" fmla="val 4433"/>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defTabSz="1085701" eaLnBrk="0" hangingPunct="0">
              <a:buSzPct val="75000"/>
              <a:defRPr/>
            </a:pPr>
            <a:r>
              <a:rPr lang="en-US" altLang="ko-KR" sz="1300" dirty="0">
                <a:latin typeface="Arial" panose="020B0604020202020204" pitchFamily="34" charset="0"/>
                <a:ea typeface="서울남산체 M" panose="02020603020101020101" pitchFamily="18" charset="-127"/>
                <a:cs typeface="Arial" panose="020B0604020202020204" pitchFamily="34" charset="0"/>
              </a:rPr>
              <a:t>Enforcement decree, regulations of Acts on Contracts to which the State is a Party for specialized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procurement goods</a:t>
            </a:r>
            <a:endParaRPr lang="en-US" altLang="zh-CN" sz="1300" dirty="0">
              <a:latin typeface="Arial" panose="020B0604020202020204" pitchFamily="34" charset="0"/>
              <a:ea typeface="서울남산체 M" panose="02020603020101020101" pitchFamily="18" charset="-127"/>
              <a:cs typeface="Arial" panose="020B0604020202020204" pitchFamily="34" charset="0"/>
            </a:endParaRPr>
          </a:p>
        </p:txBody>
      </p:sp>
      <p:sp>
        <p:nvSpPr>
          <p:cNvPr id="73" name="모서리가 둥근 직사각형 72"/>
          <p:cNvSpPr/>
          <p:nvPr/>
        </p:nvSpPr>
        <p:spPr>
          <a:xfrm>
            <a:off x="5026833" y="4374907"/>
            <a:ext cx="2501719"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a:r>
              <a:rPr lang="ko-KR" altLang="en-US" sz="13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Evaluation criteria for proposal</a:t>
            </a:r>
            <a:endParaRPr lang="ko-KR" altLang="en-US" sz="13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5" name="모서리가 둥근 직사각형 74"/>
          <p:cNvSpPr/>
          <p:nvPr/>
        </p:nvSpPr>
        <p:spPr>
          <a:xfrm>
            <a:off x="2328514" y="6005076"/>
            <a:ext cx="4981716"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defTabSz="1085701" eaLnBrk="0" hangingPunct="0">
              <a:buSzPct val="75000"/>
              <a:defRPr/>
            </a:pPr>
            <a:r>
              <a:rPr lang="ko-KR" altLang="en-US" sz="1300" dirty="0">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Enforcement Decree, Acts on support and promotion for purchase of SME products</a:t>
            </a:r>
            <a:endParaRPr lang="en-US" altLang="zh-CN" sz="1300" dirty="0">
              <a:latin typeface="Arial" panose="020B0604020202020204" pitchFamily="34" charset="0"/>
              <a:ea typeface="서울남산체 M" panose="02020603020101020101" pitchFamily="18" charset="-127"/>
              <a:cs typeface="Arial" panose="020B0604020202020204" pitchFamily="34" charset="0"/>
            </a:endParaRPr>
          </a:p>
        </p:txBody>
      </p:sp>
      <p:sp>
        <p:nvSpPr>
          <p:cNvPr id="79" name="모서리가 둥근 직사각형 78"/>
          <p:cNvSpPr/>
          <p:nvPr/>
        </p:nvSpPr>
        <p:spPr>
          <a:xfrm>
            <a:off x="7450470" y="5998450"/>
            <a:ext cx="2715725"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a:r>
              <a:rPr lang="ko-KR" altLang="en-US" sz="13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Detailed criteria for evaluating contract implementation</a:t>
            </a:r>
            <a:endParaRPr lang="ko-KR" altLang="en-US" sz="13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grpSp>
        <p:nvGrpSpPr>
          <p:cNvPr id="80" name="그룹 79"/>
          <p:cNvGrpSpPr/>
          <p:nvPr/>
        </p:nvGrpSpPr>
        <p:grpSpPr>
          <a:xfrm>
            <a:off x="580768" y="3525162"/>
            <a:ext cx="1576929" cy="489232"/>
            <a:chOff x="1646860" y="1998207"/>
            <a:chExt cx="1576929" cy="489232"/>
          </a:xfrm>
        </p:grpSpPr>
        <p:sp>
          <p:nvSpPr>
            <p:cNvPr id="81" name="오각형 80"/>
            <p:cNvSpPr/>
            <p:nvPr/>
          </p:nvSpPr>
          <p:spPr>
            <a:xfrm>
              <a:off x="3093161" y="2177419"/>
              <a:ext cx="130628" cy="143692"/>
            </a:xfrm>
            <a:prstGeom prst="homePlate">
              <a:avLst/>
            </a:prstGeom>
            <a:solidFill>
              <a:schemeClr val="accent1">
                <a:lumMod val="75000"/>
              </a:schemeClr>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2" name="모서리가 둥근 직사각형 81"/>
            <p:cNvSpPr/>
            <p:nvPr/>
          </p:nvSpPr>
          <p:spPr>
            <a:xfrm>
              <a:off x="1646860" y="1998207"/>
              <a:ext cx="1506171" cy="489232"/>
            </a:xfrm>
            <a:prstGeom prst="roundRect">
              <a:avLst>
                <a:gd name="adj" fmla="val 9387"/>
              </a:avLst>
            </a:prstGeom>
            <a:gradFill flip="none" rotWithShape="1">
              <a:gsLst>
                <a:gs pos="0">
                  <a:schemeClr val="accent5">
                    <a:tint val="66000"/>
                    <a:satMod val="160000"/>
                  </a:schemeClr>
                </a:gs>
                <a:gs pos="28000">
                  <a:schemeClr val="accent5">
                    <a:tint val="44500"/>
                    <a:satMod val="160000"/>
                  </a:schemeClr>
                </a:gs>
                <a:gs pos="100000">
                  <a:schemeClr val="accent5">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Public Procurement Service(PPS)</a:t>
              </a:r>
              <a:endParaRPr lang="ko-KR" altLang="en-US" sz="1300" dirty="0">
                <a:solidFill>
                  <a:schemeClr val="tx1"/>
                </a:solidFill>
                <a:latin typeface="Arial" panose="020B0604020202020204" pitchFamily="34" charset="0"/>
                <a:ea typeface="서울남산체 M" pitchFamily="18" charset="-127"/>
                <a:cs typeface="Arial" panose="020B0604020202020204" pitchFamily="34" charset="0"/>
              </a:endParaRPr>
            </a:p>
          </p:txBody>
        </p:sp>
      </p:grpSp>
      <p:grpSp>
        <p:nvGrpSpPr>
          <p:cNvPr id="83" name="그룹 82"/>
          <p:cNvGrpSpPr/>
          <p:nvPr/>
        </p:nvGrpSpPr>
        <p:grpSpPr>
          <a:xfrm>
            <a:off x="197708" y="6007867"/>
            <a:ext cx="1959989" cy="361869"/>
            <a:chOff x="1263800" y="1998207"/>
            <a:chExt cx="1959989" cy="361869"/>
          </a:xfrm>
        </p:grpSpPr>
        <p:sp>
          <p:nvSpPr>
            <p:cNvPr id="84" name="오각형 83"/>
            <p:cNvSpPr/>
            <p:nvPr/>
          </p:nvSpPr>
          <p:spPr>
            <a:xfrm>
              <a:off x="3093161" y="2117785"/>
              <a:ext cx="130628" cy="143692"/>
            </a:xfrm>
            <a:prstGeom prst="homePlate">
              <a:avLst/>
            </a:prstGeom>
            <a:solidFill>
              <a:schemeClr val="accent1">
                <a:lumMod val="75000"/>
              </a:schemeClr>
            </a:solidFill>
            <a:ln>
              <a:noFill/>
            </a:ln>
          </p:spPr>
          <p:style>
            <a:lnRef idx="1">
              <a:schemeClr val="accent6"/>
            </a:lnRef>
            <a:fillRef idx="2">
              <a:schemeClr val="accent6"/>
            </a:fillRef>
            <a:effectRef idx="1">
              <a:schemeClr val="accent6"/>
            </a:effectRef>
            <a:fontRef idx="minor">
              <a:schemeClr val="dk1"/>
            </a:fontRef>
          </p:style>
          <p:txBody>
            <a:bodyPr wrap="square" lIns="0" tIns="43654" rIns="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5" name="모서리가 둥근 직사각형 84"/>
            <p:cNvSpPr/>
            <p:nvPr/>
          </p:nvSpPr>
          <p:spPr>
            <a:xfrm>
              <a:off x="1263800" y="1998207"/>
              <a:ext cx="1889231" cy="361869"/>
            </a:xfrm>
            <a:prstGeom prst="roundRect">
              <a:avLst>
                <a:gd name="adj" fmla="val 9387"/>
              </a:avLst>
            </a:prstGeom>
            <a:gradFill flip="none" rotWithShape="1">
              <a:gsLst>
                <a:gs pos="0">
                  <a:schemeClr val="accent5">
                    <a:tint val="66000"/>
                    <a:satMod val="160000"/>
                  </a:schemeClr>
                </a:gs>
                <a:gs pos="28000">
                  <a:schemeClr val="accent5">
                    <a:tint val="44500"/>
                    <a:satMod val="160000"/>
                  </a:schemeClr>
                </a:gs>
                <a:gs pos="100000">
                  <a:schemeClr val="accent5">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0" bIns="87307" rtlCol="0" anchor="ctr">
              <a:noAutofit/>
            </a:bodyPr>
            <a:lstStyle/>
            <a:p>
              <a:pPr algn="ctr" fontAlgn="ct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Small &amp; Medium Business Administration</a:t>
              </a:r>
              <a:endParaRPr lang="ko-KR" altLang="en-US" sz="1300" dirty="0">
                <a:solidFill>
                  <a:schemeClr val="tx1"/>
                </a:solidFill>
                <a:latin typeface="Arial" panose="020B0604020202020204" pitchFamily="34" charset="0"/>
                <a:ea typeface="서울남산체 M" pitchFamily="18" charset="-127"/>
                <a:cs typeface="Arial" panose="020B0604020202020204" pitchFamily="34" charset="0"/>
              </a:endParaRPr>
            </a:p>
          </p:txBody>
        </p:sp>
      </p:grpSp>
      <p:grpSp>
        <p:nvGrpSpPr>
          <p:cNvPr id="3" name="그룹 2"/>
          <p:cNvGrpSpPr/>
          <p:nvPr/>
        </p:nvGrpSpPr>
        <p:grpSpPr>
          <a:xfrm>
            <a:off x="914956" y="4956435"/>
            <a:ext cx="6616690" cy="815577"/>
            <a:chOff x="-4178443" y="2514720"/>
            <a:chExt cx="6616690" cy="815577"/>
          </a:xfrm>
        </p:grpSpPr>
        <p:sp>
          <p:nvSpPr>
            <p:cNvPr id="44" name="모서리가 둥근 직사각형 43"/>
            <p:cNvSpPr/>
            <p:nvPr/>
          </p:nvSpPr>
          <p:spPr>
            <a:xfrm>
              <a:off x="-2764885" y="2514720"/>
              <a:ext cx="5203132"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defTabSz="1085701" eaLnBrk="0" hangingPunct="0">
                <a:buSzPct val="75000"/>
                <a:defRPr/>
              </a:pP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Enforcement Decree, Acts on Contract to Which </a:t>
              </a:r>
            </a:p>
            <a:p>
              <a:pPr algn="ctr" defTabSz="1085701" eaLnBrk="0" hangingPunct="0">
                <a:buSzPct val="75000"/>
                <a:defRPr/>
              </a:pPr>
              <a:r>
                <a:rPr lang="en-US" altLang="ko-KR" sz="1300" dirty="0" smtClean="0">
                  <a:latin typeface="Arial" panose="020B0604020202020204" pitchFamily="34" charset="0"/>
                  <a:ea typeface="서울남산체 M" panose="02020603020101020101" pitchFamily="18" charset="-127"/>
                  <a:cs typeface="Arial" panose="020B0604020202020204" pitchFamily="34" charset="0"/>
                </a:rPr>
                <a:t>a Local Government is a Party</a:t>
              </a:r>
              <a:endParaRPr lang="en-US" altLang="zh-CN" sz="1300" dirty="0">
                <a:latin typeface="Arial" panose="020B0604020202020204" pitchFamily="34" charset="0"/>
                <a:ea typeface="서울남산체 M" panose="02020603020101020101" pitchFamily="18" charset="-127"/>
                <a:cs typeface="Arial" panose="020B0604020202020204" pitchFamily="34" charset="0"/>
              </a:endParaRPr>
            </a:p>
          </p:txBody>
        </p:sp>
        <p:sp>
          <p:nvSpPr>
            <p:cNvPr id="45" name="모서리가 둥근 직사각형 44"/>
            <p:cNvSpPr/>
            <p:nvPr/>
          </p:nvSpPr>
          <p:spPr>
            <a:xfrm>
              <a:off x="-2765015" y="2965637"/>
              <a:ext cx="2828179" cy="364660"/>
            </a:xfrm>
            <a:prstGeom prst="roundRect">
              <a:avLst>
                <a:gd name="adj" fmla="val 10151"/>
              </a:avLst>
            </a:prstGeom>
            <a:gradFill flip="none" rotWithShape="1">
              <a:gsLst>
                <a:gs pos="0">
                  <a:schemeClr val="accent4">
                    <a:lumMod val="50000"/>
                    <a:tint val="66000"/>
                    <a:satMod val="160000"/>
                  </a:schemeClr>
                </a:gs>
                <a:gs pos="16000">
                  <a:schemeClr val="accent4">
                    <a:lumMod val="50000"/>
                    <a:tint val="44500"/>
                    <a:satMod val="160000"/>
                  </a:schemeClr>
                </a:gs>
                <a:gs pos="100000">
                  <a:schemeClr val="accent4">
                    <a:lumMod val="50000"/>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36000" rtlCol="0" anchor="ctr">
              <a:noAutofit/>
            </a:bodyPr>
            <a:lstStyle/>
            <a:p>
              <a:pPr algn="ctr"/>
              <a:r>
                <a:rPr lang="ko-KR" altLang="en-US" sz="13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300" dirty="0" smtClean="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rPr>
                <a:t>Regulations</a:t>
              </a:r>
              <a:endParaRPr lang="ko-KR" altLang="en-US" sz="1300" dirty="0">
                <a:solidFill>
                  <a:schemeClr val="tx1">
                    <a:lumMod val="95000"/>
                    <a:lumOff val="5000"/>
                  </a:schemeClr>
                </a:solidFill>
                <a:latin typeface="Arial" panose="020B0604020202020204" pitchFamily="34" charset="0"/>
                <a:ea typeface="서울남산체 M" panose="02020603020101020101" pitchFamily="18" charset="-127"/>
                <a:cs typeface="Arial" panose="020B0604020202020204" pitchFamily="34" charset="0"/>
              </a:endParaRPr>
            </a:p>
          </p:txBody>
        </p:sp>
        <p:grpSp>
          <p:nvGrpSpPr>
            <p:cNvPr id="50" name="그룹 49"/>
            <p:cNvGrpSpPr/>
            <p:nvPr/>
          </p:nvGrpSpPr>
          <p:grpSpPr>
            <a:xfrm>
              <a:off x="-4178443" y="2683161"/>
              <a:ext cx="1242741" cy="489232"/>
              <a:chOff x="1981048" y="1998207"/>
              <a:chExt cx="1242741" cy="489232"/>
            </a:xfrm>
          </p:grpSpPr>
          <p:sp>
            <p:nvSpPr>
              <p:cNvPr id="67" name="오각형 66"/>
              <p:cNvSpPr/>
              <p:nvPr/>
            </p:nvSpPr>
            <p:spPr>
              <a:xfrm>
                <a:off x="3093161" y="2177419"/>
                <a:ext cx="130628" cy="143692"/>
              </a:xfrm>
              <a:prstGeom prst="homePlate">
                <a:avLst/>
              </a:prstGeom>
              <a:solidFill>
                <a:schemeClr val="accent1">
                  <a:lumMod val="75000"/>
                </a:schemeClr>
              </a:soli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3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8" name="모서리가 둥근 직사각형 67"/>
              <p:cNvSpPr/>
              <p:nvPr/>
            </p:nvSpPr>
            <p:spPr>
              <a:xfrm>
                <a:off x="1981048" y="1998207"/>
                <a:ext cx="1171983" cy="489232"/>
              </a:xfrm>
              <a:prstGeom prst="roundRect">
                <a:avLst>
                  <a:gd name="adj" fmla="val 9387"/>
                </a:avLst>
              </a:prstGeom>
              <a:gradFill flip="none" rotWithShape="1">
                <a:gsLst>
                  <a:gs pos="0">
                    <a:schemeClr val="accent5">
                      <a:tint val="66000"/>
                      <a:satMod val="160000"/>
                    </a:schemeClr>
                  </a:gs>
                  <a:gs pos="28000">
                    <a:schemeClr val="accent5">
                      <a:tint val="44500"/>
                      <a:satMod val="160000"/>
                    </a:schemeClr>
                  </a:gs>
                  <a:gs pos="100000">
                    <a:schemeClr val="accent5">
                      <a:tint val="23500"/>
                      <a:satMod val="160000"/>
                    </a:schemeClr>
                  </a:gs>
                </a:gsLst>
                <a:lin ang="16200000" scaled="1"/>
                <a:tileRect/>
              </a:gradFill>
              <a:ln>
                <a:solidFill>
                  <a:schemeClr val="bg2">
                    <a:lumMod val="25000"/>
                  </a:schemeClr>
                </a:solidFill>
              </a:ln>
              <a:effectLst>
                <a:outerShdw blurRad="50800" dist="38100" dir="5400000" algn="t" rotWithShape="0">
                  <a:prstClr val="black">
                    <a:alpha val="40000"/>
                  </a:prstClr>
                </a:outerShd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ctr" fontAlgn="ctr"/>
                <a:r>
                  <a:rPr lang="en-US" altLang="ko-KR" sz="1300" dirty="0" smtClean="0">
                    <a:solidFill>
                      <a:schemeClr val="tx1"/>
                    </a:solidFill>
                    <a:latin typeface="Arial" panose="020B0604020202020204" pitchFamily="34" charset="0"/>
                    <a:ea typeface="서울남산체 M" pitchFamily="18" charset="-127"/>
                    <a:cs typeface="Arial" panose="020B0604020202020204" pitchFamily="34" charset="0"/>
                  </a:rPr>
                  <a:t>Ministry of Interior</a:t>
                </a:r>
                <a:endParaRPr lang="ko-KR" altLang="en-US" sz="1300" dirty="0">
                  <a:solidFill>
                    <a:schemeClr val="tx1"/>
                  </a:solidFill>
                  <a:latin typeface="Arial" panose="020B0604020202020204" pitchFamily="34" charset="0"/>
                  <a:ea typeface="서울남산체 M" pitchFamily="18" charset="-127"/>
                  <a:cs typeface="Arial" panose="020B0604020202020204" pitchFamily="34" charset="0"/>
                </a:endParaRPr>
              </a:p>
            </p:txBody>
          </p:sp>
        </p:grpSp>
      </p:grpSp>
      <p:cxnSp>
        <p:nvCxnSpPr>
          <p:cNvPr id="4" name="직선 연결선 3"/>
          <p:cNvCxnSpPr/>
          <p:nvPr/>
        </p:nvCxnSpPr>
        <p:spPr>
          <a:xfrm>
            <a:off x="1131640" y="2643044"/>
            <a:ext cx="6199882"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9" name="직선 연결선 68"/>
          <p:cNvCxnSpPr/>
          <p:nvPr/>
        </p:nvCxnSpPr>
        <p:spPr>
          <a:xfrm>
            <a:off x="1138171" y="4856770"/>
            <a:ext cx="6199882"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76" name="직선 연결선 75"/>
          <p:cNvCxnSpPr/>
          <p:nvPr/>
        </p:nvCxnSpPr>
        <p:spPr>
          <a:xfrm>
            <a:off x="1140358" y="5890855"/>
            <a:ext cx="9097656" cy="0"/>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6073338"/>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모서리가 둥근 직사각형 33"/>
          <p:cNvSpPr/>
          <p:nvPr/>
        </p:nvSpPr>
        <p:spPr>
          <a:xfrm>
            <a:off x="0" y="1160583"/>
            <a:ext cx="10811161" cy="5410034"/>
          </a:xfrm>
          <a:prstGeom prst="roundRect">
            <a:avLst>
              <a:gd name="adj" fmla="val 0"/>
            </a:avLst>
          </a:prstGeom>
          <a:gradFill flip="none" rotWithShape="1">
            <a:gsLst>
              <a:gs pos="0">
                <a:schemeClr val="accent4">
                  <a:lumMod val="50000"/>
                  <a:tint val="66000"/>
                  <a:satMod val="160000"/>
                </a:schemeClr>
              </a:gs>
              <a:gs pos="0">
                <a:schemeClr val="accent4">
                  <a:lumMod val="50000"/>
                  <a:tint val="44500"/>
                  <a:satMod val="160000"/>
                </a:schemeClr>
              </a:gs>
              <a:gs pos="100000">
                <a:schemeClr val="accent4">
                  <a:lumMod val="50000"/>
                  <a:tint val="23500"/>
                  <a:satMod val="160000"/>
                </a:scheme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chemeClr val="tx1"/>
              </a:solidFill>
              <a:latin typeface="서울남산체 M" pitchFamily="18" charset="-127"/>
              <a:ea typeface="서울남산체 M" pitchFamily="18" charset="-127"/>
            </a:endParaRPr>
          </a:p>
        </p:txBody>
      </p:sp>
      <p:sp>
        <p:nvSpPr>
          <p:cNvPr id="3" name="오각형 2"/>
          <p:cNvSpPr/>
          <p:nvPr/>
        </p:nvSpPr>
        <p:spPr>
          <a:xfrm>
            <a:off x="3513910" y="1181836"/>
            <a:ext cx="365760" cy="192633"/>
          </a:xfrm>
          <a:prstGeom prst="homePlate">
            <a:avLst/>
          </a:prstGeom>
          <a:solidFill>
            <a:schemeClr val="accent6">
              <a:lumMod val="50000"/>
            </a:schemeClr>
          </a:solid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rgbClr val="C00000"/>
              </a:solidFill>
              <a:latin typeface="서울남산체 M" pitchFamily="18" charset="-127"/>
              <a:ea typeface="서울남산체 M" pitchFamily="18" charset="-127"/>
            </a:endParaRPr>
          </a:p>
        </p:txBody>
      </p:sp>
      <p:sp>
        <p:nvSpPr>
          <p:cNvPr id="32" name="모서리가 둥근 직사각형 31"/>
          <p:cNvSpPr/>
          <p:nvPr/>
        </p:nvSpPr>
        <p:spPr>
          <a:xfrm>
            <a:off x="1191281" y="1055678"/>
            <a:ext cx="2587762" cy="444951"/>
          </a:xfrm>
          <a:prstGeom prst="roundRect">
            <a:avLst>
              <a:gd name="adj" fmla="val 9094"/>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ffectLst/>
        </p:spPr>
        <p:style>
          <a:lnRef idx="1">
            <a:schemeClr val="accent6"/>
          </a:lnRef>
          <a:fillRef idx="2">
            <a:schemeClr val="accent6"/>
          </a:fillRef>
          <a:effectRef idx="1">
            <a:schemeClr val="accent6"/>
          </a:effectRef>
          <a:fontRef idx="minor">
            <a:schemeClr val="dk1"/>
          </a:fontRef>
        </p:style>
        <p:txBody>
          <a:bodyPr lIns="104882" tIns="52441" rIns="104882" bIns="52441" rtlCol="0" anchor="ctr"/>
          <a:lstStyle/>
          <a:p>
            <a:pPr algn="ctr"/>
            <a:r>
              <a:rPr lang="en-US" altLang="ko-KR" sz="1500" b="1" dirty="0" smtClean="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Competition &amp; Disclosure </a:t>
            </a:r>
            <a:endParaRPr lang="ko-KR" altLang="en-US" sz="1500" b="1" dirty="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endParaRPr>
          </a:p>
        </p:txBody>
      </p:sp>
      <p:sp>
        <p:nvSpPr>
          <p:cNvPr id="29" name="TextBox 28"/>
          <p:cNvSpPr txBox="1"/>
          <p:nvPr/>
        </p:nvSpPr>
        <p:spPr>
          <a:xfrm>
            <a:off x="961940" y="275684"/>
            <a:ext cx="4581598"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Features of Govt. Purchasing Contract</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45" name="직사각형 44"/>
          <p:cNvSpPr/>
          <p:nvPr/>
        </p:nvSpPr>
        <p:spPr>
          <a:xfrm>
            <a:off x="278363" y="280046"/>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54" name="모서리가 둥근 직사각형 53"/>
          <p:cNvSpPr/>
          <p:nvPr/>
        </p:nvSpPr>
        <p:spPr>
          <a:xfrm>
            <a:off x="4095209" y="1054518"/>
            <a:ext cx="5310048" cy="444951"/>
          </a:xfrm>
          <a:prstGeom prst="roundRect">
            <a:avLst>
              <a:gd name="adj" fmla="val 9094"/>
            </a:avLst>
          </a:prstGeom>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lIns="104882" tIns="52441" rIns="104882" bIns="52441" rtlCol="0" anchor="ctr"/>
          <a:lstStyle/>
          <a:p>
            <a:pPr algn="just"/>
            <a:r>
              <a:rPr lang="ko-KR" altLang="en-US" sz="1500" dirty="0" smtClean="0">
                <a:ln>
                  <a:solidFill>
                    <a:schemeClr val="tx1">
                      <a:alpha val="1000"/>
                    </a:schemeClr>
                  </a:solidFill>
                </a:ln>
                <a:solidFill>
                  <a:schemeClr val="tx1"/>
                </a:solidFill>
                <a:latin typeface="서울남산체 M" pitchFamily="18" charset="-127"/>
                <a:ea typeface="서울남산체 M" pitchFamily="18" charset="-127"/>
              </a:rPr>
              <a:t>  </a:t>
            </a:r>
            <a:r>
              <a:rPr lang="en-US" altLang="ko-KR" sz="1500" dirty="0" smtClean="0">
                <a:ln>
                  <a:solidFill>
                    <a:schemeClr val="tx1">
                      <a:alpha val="1000"/>
                    </a:schemeClr>
                  </a:solidFill>
                </a:ln>
                <a:solidFill>
                  <a:schemeClr val="tx1"/>
                </a:solidFill>
                <a:latin typeface="서울남산체 M" pitchFamily="18" charset="-127"/>
                <a:ea typeface="서울남산체 M" pitchFamily="18" charset="-127"/>
              </a:rPr>
              <a:t>General competition principle, </a:t>
            </a:r>
          </a:p>
          <a:p>
            <a:pPr algn="just"/>
            <a:r>
              <a:rPr lang="en-US" altLang="ko-KR" sz="1500" dirty="0">
                <a:ln>
                  <a:solidFill>
                    <a:schemeClr val="tx1">
                      <a:alpha val="1000"/>
                    </a:schemeClr>
                  </a:solidFill>
                </a:ln>
                <a:solidFill>
                  <a:schemeClr val="tx1"/>
                </a:solidFill>
                <a:latin typeface="서울남산체 M" pitchFamily="18" charset="-127"/>
                <a:ea typeface="서울남산체 M" pitchFamily="18" charset="-127"/>
              </a:rPr>
              <a:t> </a:t>
            </a:r>
            <a:r>
              <a:rPr lang="en-US" altLang="ko-KR" sz="1500" dirty="0" smtClean="0">
                <a:ln>
                  <a:solidFill>
                    <a:schemeClr val="tx1">
                      <a:alpha val="1000"/>
                    </a:schemeClr>
                  </a:solidFill>
                </a:ln>
                <a:solidFill>
                  <a:schemeClr val="tx1"/>
                </a:solidFill>
                <a:latin typeface="서울남산체 M" pitchFamily="18" charset="-127"/>
                <a:ea typeface="서울남산체 M" pitchFamily="18" charset="-127"/>
              </a:rPr>
              <a:t> </a:t>
            </a:r>
            <a:r>
              <a:rPr lang="en-US" altLang="ko-KR" sz="1500" dirty="0" smtClean="0">
                <a:ln>
                  <a:solidFill>
                    <a:schemeClr val="tx1">
                      <a:alpha val="1000"/>
                    </a:schemeClr>
                  </a:solidFill>
                </a:ln>
                <a:solidFill>
                  <a:srgbClr val="C00000"/>
                </a:solidFill>
                <a:latin typeface="서울남산체 M" pitchFamily="18" charset="-127"/>
                <a:ea typeface="서울남산체 M" pitchFamily="18" charset="-127"/>
              </a:rPr>
              <a:t>disclosure of contract information</a:t>
            </a:r>
            <a:endParaRPr lang="ko-KR" altLang="en-US" sz="1500" dirty="0">
              <a:ln>
                <a:solidFill>
                  <a:schemeClr val="tx1">
                    <a:alpha val="1000"/>
                  </a:schemeClr>
                </a:solidFill>
              </a:ln>
              <a:solidFill>
                <a:srgbClr val="C00000"/>
              </a:solidFill>
              <a:latin typeface="서울남산체 M" pitchFamily="18" charset="-127"/>
              <a:ea typeface="서울남산체 M" pitchFamily="18" charset="-127"/>
            </a:endParaRPr>
          </a:p>
        </p:txBody>
      </p:sp>
      <p:sp>
        <p:nvSpPr>
          <p:cNvPr id="56" name="모서리가 둥근 직사각형 55"/>
          <p:cNvSpPr/>
          <p:nvPr/>
        </p:nvSpPr>
        <p:spPr>
          <a:xfrm>
            <a:off x="4099869" y="2246108"/>
            <a:ext cx="5310048" cy="444951"/>
          </a:xfrm>
          <a:prstGeom prst="roundRect">
            <a:avLst>
              <a:gd name="adj" fmla="val 9094"/>
            </a:avLst>
          </a:prstGeom>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lIns="104882" tIns="52441" rIns="104882" bIns="52441" rtlCol="0" anchor="ctr"/>
          <a:lstStyle/>
          <a:p>
            <a:pPr algn="just"/>
            <a:r>
              <a:rPr lang="ko-KR" altLang="en-US" sz="1500" dirty="0" smtClean="0">
                <a:ln>
                  <a:solidFill>
                    <a:schemeClr val="tx1">
                      <a:alpha val="1000"/>
                    </a:schemeClr>
                  </a:solidFill>
                </a:ln>
                <a:solidFill>
                  <a:schemeClr val="tx1"/>
                </a:solidFill>
                <a:latin typeface="서울남산체 M" pitchFamily="18" charset="-127"/>
                <a:ea typeface="서울남산체 M" pitchFamily="18" charset="-127"/>
              </a:rPr>
              <a:t> </a:t>
            </a:r>
            <a:r>
              <a:rPr lang="en-US" altLang="ko-KR" sz="1500" dirty="0" smtClean="0">
                <a:ln>
                  <a:solidFill>
                    <a:schemeClr val="tx1">
                      <a:alpha val="1000"/>
                    </a:schemeClr>
                  </a:solidFill>
                </a:ln>
                <a:solidFill>
                  <a:schemeClr val="tx1"/>
                </a:solidFill>
                <a:latin typeface="서울남산체 M" pitchFamily="18" charset="-127"/>
                <a:ea typeface="서울남산체 M" pitchFamily="18" charset="-127"/>
              </a:rPr>
              <a:t>Key principle in selecting winning bidder(eligibility test)</a:t>
            </a:r>
            <a:endParaRPr lang="ko-KR" altLang="en-US" sz="1500" dirty="0">
              <a:ln>
                <a:solidFill>
                  <a:schemeClr val="tx1">
                    <a:alpha val="1000"/>
                  </a:schemeClr>
                </a:solidFill>
              </a:ln>
              <a:solidFill>
                <a:schemeClr val="tx1"/>
              </a:solidFill>
              <a:latin typeface="서울남산체 M" pitchFamily="18" charset="-127"/>
              <a:ea typeface="서울남산체 M" pitchFamily="18" charset="-127"/>
            </a:endParaRPr>
          </a:p>
        </p:txBody>
      </p:sp>
      <p:sp>
        <p:nvSpPr>
          <p:cNvPr id="57" name="모서리가 둥근 직사각형 56"/>
          <p:cNvSpPr/>
          <p:nvPr/>
        </p:nvSpPr>
        <p:spPr>
          <a:xfrm>
            <a:off x="4098709" y="2840396"/>
            <a:ext cx="5310048" cy="444951"/>
          </a:xfrm>
          <a:prstGeom prst="roundRect">
            <a:avLst>
              <a:gd name="adj" fmla="val 9094"/>
            </a:avLst>
          </a:prstGeom>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lIns="104882" tIns="52441" rIns="104882" bIns="52441" rtlCol="0" anchor="ctr"/>
          <a:lstStyle/>
          <a:p>
            <a:pPr algn="just"/>
            <a:r>
              <a:rPr lang="ko-KR" altLang="en-US" sz="1500" dirty="0" smtClean="0">
                <a:ln>
                  <a:solidFill>
                    <a:schemeClr val="tx1">
                      <a:alpha val="1000"/>
                    </a:schemeClr>
                  </a:solidFill>
                </a:ln>
                <a:solidFill>
                  <a:schemeClr val="tx1"/>
                </a:solidFill>
                <a:latin typeface="서울남산체 M" pitchFamily="18" charset="-127"/>
                <a:ea typeface="서울남산체 M" pitchFamily="18" charset="-127"/>
              </a:rPr>
              <a:t>  </a:t>
            </a:r>
            <a:r>
              <a:rPr lang="en-US" altLang="ko-KR" sz="1500" dirty="0" smtClean="0">
                <a:ln>
                  <a:solidFill>
                    <a:schemeClr val="tx1">
                      <a:alpha val="1000"/>
                    </a:schemeClr>
                  </a:solidFill>
                </a:ln>
                <a:solidFill>
                  <a:schemeClr val="tx1"/>
                </a:solidFill>
                <a:latin typeface="서울남산체 M" pitchFamily="18" charset="-127"/>
                <a:ea typeface="서울남산체 M" pitchFamily="18" charset="-127"/>
              </a:rPr>
              <a:t>Completion of contract within fiscal year, long-term continuing contracts</a:t>
            </a:r>
            <a:endParaRPr lang="ko-KR" altLang="en-US" sz="1500" dirty="0">
              <a:ln>
                <a:solidFill>
                  <a:schemeClr val="tx1">
                    <a:alpha val="1000"/>
                  </a:schemeClr>
                </a:solidFill>
              </a:ln>
              <a:solidFill>
                <a:schemeClr val="tx1"/>
              </a:solidFill>
              <a:latin typeface="서울남산체 M" pitchFamily="18" charset="-127"/>
              <a:ea typeface="서울남산체 M" pitchFamily="18" charset="-127"/>
            </a:endParaRPr>
          </a:p>
        </p:txBody>
      </p:sp>
      <p:sp>
        <p:nvSpPr>
          <p:cNvPr id="58" name="모서리가 둥근 직사각형 57"/>
          <p:cNvSpPr/>
          <p:nvPr/>
        </p:nvSpPr>
        <p:spPr>
          <a:xfrm>
            <a:off x="4097549" y="3441826"/>
            <a:ext cx="5310048" cy="444951"/>
          </a:xfrm>
          <a:prstGeom prst="roundRect">
            <a:avLst>
              <a:gd name="adj" fmla="val 9094"/>
            </a:avLst>
          </a:prstGeom>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lIns="104882" tIns="52441" rIns="104882" bIns="52441" rtlCol="0" anchor="ctr"/>
          <a:lstStyle/>
          <a:p>
            <a:pPr algn="just"/>
            <a:r>
              <a:rPr lang="ko-KR" altLang="en-US" sz="1500" dirty="0" smtClean="0">
                <a:ln>
                  <a:solidFill>
                    <a:schemeClr val="tx1">
                      <a:alpha val="1000"/>
                    </a:schemeClr>
                  </a:solidFill>
                </a:ln>
                <a:solidFill>
                  <a:schemeClr val="tx1"/>
                </a:solidFill>
                <a:latin typeface="서울남산체 M" pitchFamily="18" charset="-127"/>
                <a:ea typeface="서울남산체 M" pitchFamily="18" charset="-127"/>
              </a:rPr>
              <a:t> </a:t>
            </a:r>
            <a:r>
              <a:rPr lang="en-US" altLang="ko-KR" sz="1500" dirty="0" smtClean="0">
                <a:ln>
                  <a:solidFill>
                    <a:schemeClr val="tx1">
                      <a:alpha val="1000"/>
                    </a:schemeClr>
                  </a:solidFill>
                </a:ln>
                <a:solidFill>
                  <a:schemeClr val="tx1"/>
                </a:solidFill>
                <a:latin typeface="서울남산체 M" pitchFamily="18" charset="-127"/>
                <a:ea typeface="서울남산체 M" pitchFamily="18" charset="-127"/>
              </a:rPr>
              <a:t>Bid bond, contract bond, advanced payment bond, warranty bond</a:t>
            </a:r>
            <a:endParaRPr lang="ko-KR" altLang="en-US" sz="1500" dirty="0">
              <a:ln>
                <a:solidFill>
                  <a:schemeClr val="tx1">
                    <a:alpha val="1000"/>
                  </a:schemeClr>
                </a:solidFill>
              </a:ln>
              <a:solidFill>
                <a:schemeClr val="tx1"/>
              </a:solidFill>
              <a:latin typeface="서울남산체 M" pitchFamily="18" charset="-127"/>
              <a:ea typeface="서울남산체 M" pitchFamily="18" charset="-127"/>
            </a:endParaRPr>
          </a:p>
        </p:txBody>
      </p:sp>
      <p:sp>
        <p:nvSpPr>
          <p:cNvPr id="59" name="모서리가 둥근 직사각형 58"/>
          <p:cNvSpPr/>
          <p:nvPr/>
        </p:nvSpPr>
        <p:spPr>
          <a:xfrm>
            <a:off x="4096389" y="4035646"/>
            <a:ext cx="5310048" cy="444951"/>
          </a:xfrm>
          <a:prstGeom prst="roundRect">
            <a:avLst>
              <a:gd name="adj" fmla="val 9094"/>
            </a:avLst>
          </a:prstGeom>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lIns="104882" tIns="52441" rIns="104882" bIns="52441" rtlCol="0" anchor="ctr"/>
          <a:lstStyle/>
          <a:p>
            <a:pPr algn="just"/>
            <a:r>
              <a:rPr lang="ko-KR" altLang="en-US" sz="1500" dirty="0" smtClean="0">
                <a:ln>
                  <a:solidFill>
                    <a:schemeClr val="tx1">
                      <a:alpha val="1000"/>
                    </a:schemeClr>
                  </a:solidFill>
                </a:ln>
                <a:solidFill>
                  <a:schemeClr val="tx1"/>
                </a:solidFill>
                <a:latin typeface="서울남산체 M" pitchFamily="18" charset="-127"/>
                <a:ea typeface="서울남산체 M" pitchFamily="18" charset="-127"/>
              </a:rPr>
              <a:t> </a:t>
            </a:r>
            <a:r>
              <a:rPr lang="en-US" altLang="ko-KR" sz="1500" dirty="0" smtClean="0">
                <a:ln>
                  <a:solidFill>
                    <a:schemeClr val="tx1">
                      <a:alpha val="1000"/>
                    </a:schemeClr>
                  </a:solidFill>
                </a:ln>
                <a:solidFill>
                  <a:schemeClr val="tx1"/>
                </a:solidFill>
                <a:latin typeface="서울남산체 M" pitchFamily="18" charset="-127"/>
                <a:ea typeface="서울남산체 M" pitchFamily="18" charset="-127"/>
              </a:rPr>
              <a:t>Govt. can give penalties for wrongful practices</a:t>
            </a:r>
            <a:endParaRPr lang="ko-KR" altLang="en-US" sz="1500" dirty="0">
              <a:ln>
                <a:solidFill>
                  <a:schemeClr val="tx1">
                    <a:alpha val="1000"/>
                  </a:schemeClr>
                </a:solidFill>
              </a:ln>
              <a:solidFill>
                <a:schemeClr val="tx1"/>
              </a:solidFill>
              <a:latin typeface="서울남산체 M" pitchFamily="18" charset="-127"/>
              <a:ea typeface="서울남산체 M" pitchFamily="18" charset="-127"/>
            </a:endParaRPr>
          </a:p>
        </p:txBody>
      </p:sp>
      <p:cxnSp>
        <p:nvCxnSpPr>
          <p:cNvPr id="21" name="직선 연결선 20"/>
          <p:cNvCxnSpPr>
            <a:stCxn id="29" idx="3"/>
          </p:cNvCxnSpPr>
          <p:nvPr/>
        </p:nvCxnSpPr>
        <p:spPr>
          <a:xfrm flipV="1">
            <a:off x="5543538" y="480476"/>
            <a:ext cx="5267623" cy="205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5" name="모서리가 둥근 직사각형 24"/>
          <p:cNvSpPr/>
          <p:nvPr/>
        </p:nvSpPr>
        <p:spPr>
          <a:xfrm>
            <a:off x="4103216" y="1641448"/>
            <a:ext cx="5310048" cy="444951"/>
          </a:xfrm>
          <a:prstGeom prst="roundRect">
            <a:avLst>
              <a:gd name="adj" fmla="val 9094"/>
            </a:avLst>
          </a:prstGeom>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lIns="104882" tIns="52441" rIns="104882" bIns="52441" rtlCol="0" anchor="ctr"/>
          <a:lstStyle/>
          <a:p>
            <a:pPr algn="just"/>
            <a:r>
              <a:rPr lang="ko-KR" altLang="en-US" sz="1500" dirty="0">
                <a:ln>
                  <a:solidFill>
                    <a:schemeClr val="tx1">
                      <a:alpha val="1000"/>
                    </a:schemeClr>
                  </a:solidFill>
                </a:ln>
                <a:solidFill>
                  <a:srgbClr val="C00000"/>
                </a:solidFill>
                <a:latin typeface="서울남산체 M" pitchFamily="18" charset="-127"/>
                <a:ea typeface="서울남산체 M" pitchFamily="18" charset="-127"/>
              </a:rPr>
              <a:t> </a:t>
            </a:r>
            <a:r>
              <a:rPr lang="ko-KR" altLang="en-US" sz="1500" dirty="0" smtClean="0">
                <a:ln>
                  <a:solidFill>
                    <a:schemeClr val="tx1">
                      <a:alpha val="1000"/>
                    </a:schemeClr>
                  </a:solidFill>
                </a:ln>
                <a:solidFill>
                  <a:srgbClr val="C00000"/>
                </a:solidFill>
                <a:latin typeface="서울남산체 M" pitchFamily="18" charset="-127"/>
                <a:ea typeface="서울남산체 M" pitchFamily="18" charset="-127"/>
              </a:rPr>
              <a:t> </a:t>
            </a:r>
            <a:r>
              <a:rPr lang="en-US" altLang="ko-KR" sz="1500" dirty="0">
                <a:ln>
                  <a:solidFill>
                    <a:schemeClr val="tx1">
                      <a:alpha val="1000"/>
                    </a:schemeClr>
                  </a:solidFill>
                </a:ln>
                <a:solidFill>
                  <a:srgbClr val="C00000"/>
                </a:solidFill>
                <a:latin typeface="서울남산체 M" pitchFamily="18" charset="-127"/>
                <a:ea typeface="서울남산체 M" pitchFamily="18" charset="-127"/>
              </a:rPr>
              <a:t>T</a:t>
            </a:r>
            <a:r>
              <a:rPr lang="en-US" altLang="ko-KR" sz="1500" dirty="0" smtClean="0">
                <a:ln>
                  <a:solidFill>
                    <a:schemeClr val="tx1">
                      <a:alpha val="1000"/>
                    </a:schemeClr>
                  </a:solidFill>
                </a:ln>
                <a:solidFill>
                  <a:srgbClr val="C00000"/>
                </a:solidFill>
                <a:latin typeface="서울남산체 M" pitchFamily="18" charset="-127"/>
                <a:ea typeface="서울남산체 M" pitchFamily="18" charset="-127"/>
              </a:rPr>
              <a:t>hreshold purchasing price to block high purchasing </a:t>
            </a:r>
            <a:endParaRPr lang="ko-KR" altLang="en-US" sz="1500" dirty="0">
              <a:ln>
                <a:solidFill>
                  <a:schemeClr val="tx1">
                    <a:alpha val="1000"/>
                  </a:schemeClr>
                </a:solidFill>
              </a:ln>
              <a:solidFill>
                <a:srgbClr val="C00000"/>
              </a:solidFill>
              <a:latin typeface="서울남산체 M" pitchFamily="18" charset="-127"/>
              <a:ea typeface="서울남산체 M" pitchFamily="18" charset="-127"/>
            </a:endParaRPr>
          </a:p>
        </p:txBody>
      </p:sp>
      <p:sp>
        <p:nvSpPr>
          <p:cNvPr id="31" name="모서리가 둥근 직사각형 30"/>
          <p:cNvSpPr/>
          <p:nvPr/>
        </p:nvSpPr>
        <p:spPr>
          <a:xfrm>
            <a:off x="4095209" y="4627163"/>
            <a:ext cx="5310048" cy="444951"/>
          </a:xfrm>
          <a:prstGeom prst="roundRect">
            <a:avLst>
              <a:gd name="adj" fmla="val 9094"/>
            </a:avLst>
          </a:prstGeom>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lIns="104882" tIns="52441" rIns="104882" bIns="52441" rtlCol="0" anchor="ctr"/>
          <a:lstStyle/>
          <a:p>
            <a:pPr algn="just"/>
            <a:r>
              <a:rPr lang="ko-KR" altLang="en-US" sz="1500" dirty="0" smtClean="0">
                <a:ln>
                  <a:solidFill>
                    <a:schemeClr val="tx1">
                      <a:alpha val="1000"/>
                    </a:schemeClr>
                  </a:solidFill>
                </a:ln>
                <a:solidFill>
                  <a:schemeClr val="tx1"/>
                </a:solidFill>
                <a:latin typeface="서울남산체 M" pitchFamily="18" charset="-127"/>
                <a:ea typeface="서울남산체 M" pitchFamily="18" charset="-127"/>
              </a:rPr>
              <a:t>  </a:t>
            </a:r>
            <a:r>
              <a:rPr lang="en-US" altLang="ko-KR" sz="1500" dirty="0" smtClean="0">
                <a:ln>
                  <a:solidFill>
                    <a:schemeClr val="tx1">
                      <a:alpha val="1000"/>
                    </a:schemeClr>
                  </a:solidFill>
                </a:ln>
                <a:solidFill>
                  <a:schemeClr val="tx1"/>
                </a:solidFill>
                <a:latin typeface="서울남산체 M" pitchFamily="18" charset="-127"/>
                <a:ea typeface="서울남산체 M" pitchFamily="18" charset="-127"/>
              </a:rPr>
              <a:t>Protect confidential contract information</a:t>
            </a:r>
            <a:endParaRPr lang="ko-KR" altLang="en-US" sz="1500" dirty="0">
              <a:ln>
                <a:solidFill>
                  <a:schemeClr val="tx1">
                    <a:alpha val="1000"/>
                  </a:schemeClr>
                </a:solidFill>
              </a:ln>
              <a:solidFill>
                <a:schemeClr val="tx1"/>
              </a:solidFill>
              <a:latin typeface="서울남산체 M" pitchFamily="18" charset="-127"/>
              <a:ea typeface="서울남산체 M" pitchFamily="18" charset="-127"/>
            </a:endParaRPr>
          </a:p>
        </p:txBody>
      </p:sp>
      <p:sp>
        <p:nvSpPr>
          <p:cNvPr id="33" name="모서리가 둥근 직사각형 32"/>
          <p:cNvSpPr/>
          <p:nvPr/>
        </p:nvSpPr>
        <p:spPr>
          <a:xfrm>
            <a:off x="4101029" y="5235124"/>
            <a:ext cx="5310048" cy="444951"/>
          </a:xfrm>
          <a:prstGeom prst="roundRect">
            <a:avLst>
              <a:gd name="adj" fmla="val 9094"/>
            </a:avLst>
          </a:prstGeom>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lIns="104882" tIns="52441" rIns="104882" bIns="52441" rtlCol="0" anchor="ctr"/>
          <a:lstStyle/>
          <a:p>
            <a:pPr algn="just">
              <a:lnSpc>
                <a:spcPct val="150000"/>
              </a:lnSpc>
              <a:defRPr/>
            </a:pPr>
            <a:r>
              <a:rPr lang="ko-KR" altLang="en-US" sz="1500" dirty="0" smtClean="0">
                <a:ln>
                  <a:solidFill>
                    <a:schemeClr val="tx1">
                      <a:alpha val="1000"/>
                    </a:schemeClr>
                  </a:solidFill>
                </a:ln>
                <a:solidFill>
                  <a:schemeClr val="tx1"/>
                </a:solidFill>
                <a:latin typeface="서울남산체 M" pitchFamily="18" charset="-127"/>
                <a:ea typeface="서울남산체 M" pitchFamily="18" charset="-127"/>
              </a:rPr>
              <a:t>  </a:t>
            </a:r>
            <a:r>
              <a:rPr lang="en-US" altLang="ko-KR" sz="1500" dirty="0" smtClean="0">
                <a:ln>
                  <a:solidFill>
                    <a:schemeClr val="tx1">
                      <a:alpha val="1000"/>
                    </a:schemeClr>
                  </a:solidFill>
                </a:ln>
                <a:solidFill>
                  <a:schemeClr val="tx1"/>
                </a:solidFill>
                <a:latin typeface="서울남산체 M" pitchFamily="18" charset="-127"/>
                <a:ea typeface="서울남산체 M" pitchFamily="18" charset="-127"/>
              </a:rPr>
              <a:t>Verbal notification can be effective if supported by documents</a:t>
            </a:r>
            <a:endParaRPr lang="ko-KR" altLang="en-US" sz="1500" dirty="0">
              <a:ln>
                <a:solidFill>
                  <a:schemeClr val="tx1">
                    <a:alpha val="1000"/>
                  </a:schemeClr>
                </a:solidFill>
              </a:ln>
              <a:solidFill>
                <a:schemeClr val="tx1"/>
              </a:solidFill>
              <a:latin typeface="서울남산체 M" pitchFamily="18" charset="-127"/>
              <a:ea typeface="서울남산체 M" pitchFamily="18" charset="-127"/>
            </a:endParaRPr>
          </a:p>
        </p:txBody>
      </p:sp>
      <p:sp>
        <p:nvSpPr>
          <p:cNvPr id="38" name="모서리가 둥근 직사각형 37"/>
          <p:cNvSpPr/>
          <p:nvPr/>
        </p:nvSpPr>
        <p:spPr>
          <a:xfrm>
            <a:off x="4103216" y="5850714"/>
            <a:ext cx="5310048" cy="444951"/>
          </a:xfrm>
          <a:prstGeom prst="roundRect">
            <a:avLst>
              <a:gd name="adj" fmla="val 9094"/>
            </a:avLst>
          </a:prstGeom>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003">
            <a:schemeClr val="lt2"/>
          </a:fillRef>
          <a:effectRef idx="0">
            <a:schemeClr val="accent1"/>
          </a:effectRef>
          <a:fontRef idx="minor">
            <a:schemeClr val="lt1"/>
          </a:fontRef>
        </p:style>
        <p:txBody>
          <a:bodyPr lIns="104882" tIns="52441" rIns="104882" bIns="52441" rtlCol="0" anchor="ctr"/>
          <a:lstStyle/>
          <a:p>
            <a:pPr algn="just">
              <a:lnSpc>
                <a:spcPct val="150000"/>
              </a:lnSpc>
              <a:defRPr/>
            </a:pPr>
            <a:r>
              <a:rPr lang="ko-KR" altLang="en-US" sz="1500" dirty="0" smtClean="0">
                <a:ln>
                  <a:solidFill>
                    <a:schemeClr val="tx1">
                      <a:alpha val="1000"/>
                    </a:schemeClr>
                  </a:solidFill>
                </a:ln>
                <a:solidFill>
                  <a:schemeClr val="tx1"/>
                </a:solidFill>
                <a:latin typeface="서울남산체 M" pitchFamily="18" charset="-127"/>
                <a:ea typeface="서울남산체 M" pitchFamily="18" charset="-127"/>
              </a:rPr>
              <a:t>  </a:t>
            </a:r>
            <a:r>
              <a:rPr lang="en-US" altLang="ko-KR" sz="1500" dirty="0" smtClean="0">
                <a:ln>
                  <a:solidFill>
                    <a:schemeClr val="tx1">
                      <a:alpha val="1000"/>
                    </a:schemeClr>
                  </a:solidFill>
                </a:ln>
                <a:solidFill>
                  <a:schemeClr val="tx1"/>
                </a:solidFill>
                <a:latin typeface="서울남산체 M" pitchFamily="18" charset="-127"/>
                <a:ea typeface="서울남산체 M" pitchFamily="18" charset="-127"/>
              </a:rPr>
              <a:t>Effective as it is delivered to the contractor</a:t>
            </a:r>
            <a:endParaRPr lang="ko-KR" altLang="en-US" sz="1500" dirty="0">
              <a:ln>
                <a:solidFill>
                  <a:schemeClr val="tx1">
                    <a:alpha val="1000"/>
                  </a:schemeClr>
                </a:solidFill>
              </a:ln>
              <a:solidFill>
                <a:schemeClr val="tx1"/>
              </a:solidFill>
              <a:latin typeface="서울남산체 M" pitchFamily="18" charset="-127"/>
              <a:ea typeface="서울남산체 M" pitchFamily="18" charset="-127"/>
            </a:endParaRPr>
          </a:p>
        </p:txBody>
      </p:sp>
      <p:sp>
        <p:nvSpPr>
          <p:cNvPr id="30" name="오각형 29"/>
          <p:cNvSpPr/>
          <p:nvPr/>
        </p:nvSpPr>
        <p:spPr>
          <a:xfrm>
            <a:off x="3520441" y="1775297"/>
            <a:ext cx="365760" cy="192633"/>
          </a:xfrm>
          <a:prstGeom prst="homePlate">
            <a:avLst/>
          </a:prstGeom>
          <a:solidFill>
            <a:schemeClr val="accent6">
              <a:lumMod val="50000"/>
            </a:schemeClr>
          </a:solid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rgbClr val="C00000"/>
              </a:solidFill>
              <a:latin typeface="서울남산체 M" pitchFamily="18" charset="-127"/>
              <a:ea typeface="서울남산체 M" pitchFamily="18" charset="-127"/>
            </a:endParaRPr>
          </a:p>
        </p:txBody>
      </p:sp>
      <p:sp>
        <p:nvSpPr>
          <p:cNvPr id="35" name="오각형 34"/>
          <p:cNvSpPr/>
          <p:nvPr/>
        </p:nvSpPr>
        <p:spPr>
          <a:xfrm>
            <a:off x="3513910" y="2373426"/>
            <a:ext cx="365760" cy="192633"/>
          </a:xfrm>
          <a:prstGeom prst="homePlate">
            <a:avLst/>
          </a:prstGeom>
          <a:solidFill>
            <a:schemeClr val="accent6">
              <a:lumMod val="50000"/>
            </a:schemeClr>
          </a:solid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rgbClr val="C00000"/>
              </a:solidFill>
              <a:latin typeface="서울남산체 M" pitchFamily="18" charset="-127"/>
              <a:ea typeface="서울남산체 M" pitchFamily="18" charset="-127"/>
            </a:endParaRPr>
          </a:p>
        </p:txBody>
      </p:sp>
      <p:sp>
        <p:nvSpPr>
          <p:cNvPr id="36" name="오각형 35"/>
          <p:cNvSpPr/>
          <p:nvPr/>
        </p:nvSpPr>
        <p:spPr>
          <a:xfrm>
            <a:off x="3513910" y="2966554"/>
            <a:ext cx="365760" cy="192633"/>
          </a:xfrm>
          <a:prstGeom prst="homePlate">
            <a:avLst/>
          </a:prstGeom>
          <a:solidFill>
            <a:schemeClr val="accent6">
              <a:lumMod val="50000"/>
            </a:schemeClr>
          </a:solid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rgbClr val="C00000"/>
              </a:solidFill>
              <a:latin typeface="서울남산체 M" pitchFamily="18" charset="-127"/>
              <a:ea typeface="서울남산체 M" pitchFamily="18" charset="-127"/>
            </a:endParaRPr>
          </a:p>
        </p:txBody>
      </p:sp>
      <p:sp>
        <p:nvSpPr>
          <p:cNvPr id="39" name="오각형 38"/>
          <p:cNvSpPr/>
          <p:nvPr/>
        </p:nvSpPr>
        <p:spPr>
          <a:xfrm>
            <a:off x="3513910" y="3569144"/>
            <a:ext cx="365760" cy="192633"/>
          </a:xfrm>
          <a:prstGeom prst="homePlate">
            <a:avLst/>
          </a:prstGeom>
          <a:solidFill>
            <a:schemeClr val="accent6">
              <a:lumMod val="50000"/>
            </a:schemeClr>
          </a:solid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rgbClr val="C00000"/>
              </a:solidFill>
              <a:latin typeface="서울남산체 M" pitchFamily="18" charset="-127"/>
              <a:ea typeface="서울남산체 M" pitchFamily="18" charset="-127"/>
            </a:endParaRPr>
          </a:p>
        </p:txBody>
      </p:sp>
      <p:sp>
        <p:nvSpPr>
          <p:cNvPr id="40" name="오각형 39"/>
          <p:cNvSpPr/>
          <p:nvPr/>
        </p:nvSpPr>
        <p:spPr>
          <a:xfrm>
            <a:off x="3513910" y="4162964"/>
            <a:ext cx="365760" cy="192633"/>
          </a:xfrm>
          <a:prstGeom prst="homePlate">
            <a:avLst/>
          </a:prstGeom>
          <a:solidFill>
            <a:schemeClr val="accent6">
              <a:lumMod val="50000"/>
            </a:schemeClr>
          </a:solid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rgbClr val="C00000"/>
              </a:solidFill>
              <a:latin typeface="서울남산체 M" pitchFamily="18" charset="-127"/>
              <a:ea typeface="서울남산체 M" pitchFamily="18" charset="-127"/>
            </a:endParaRPr>
          </a:p>
        </p:txBody>
      </p:sp>
      <p:sp>
        <p:nvSpPr>
          <p:cNvPr id="42" name="오각형 41"/>
          <p:cNvSpPr/>
          <p:nvPr/>
        </p:nvSpPr>
        <p:spPr>
          <a:xfrm>
            <a:off x="3513912" y="4754481"/>
            <a:ext cx="365760" cy="192633"/>
          </a:xfrm>
          <a:prstGeom prst="homePlate">
            <a:avLst/>
          </a:prstGeom>
          <a:solidFill>
            <a:schemeClr val="accent6">
              <a:lumMod val="50000"/>
            </a:schemeClr>
          </a:solid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rgbClr val="C00000"/>
              </a:solidFill>
              <a:latin typeface="서울남산체 M" pitchFamily="18" charset="-127"/>
              <a:ea typeface="서울남산체 M" pitchFamily="18" charset="-127"/>
            </a:endParaRPr>
          </a:p>
        </p:txBody>
      </p:sp>
      <p:sp>
        <p:nvSpPr>
          <p:cNvPr id="43" name="오각형 42"/>
          <p:cNvSpPr/>
          <p:nvPr/>
        </p:nvSpPr>
        <p:spPr>
          <a:xfrm>
            <a:off x="3513912" y="5362442"/>
            <a:ext cx="365760" cy="192633"/>
          </a:xfrm>
          <a:prstGeom prst="homePlate">
            <a:avLst/>
          </a:prstGeom>
          <a:solidFill>
            <a:schemeClr val="accent6">
              <a:lumMod val="50000"/>
            </a:schemeClr>
          </a:solid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rgbClr val="C00000"/>
              </a:solidFill>
              <a:latin typeface="서울남산체 M" pitchFamily="18" charset="-127"/>
              <a:ea typeface="서울남산체 M" pitchFamily="18" charset="-127"/>
            </a:endParaRPr>
          </a:p>
        </p:txBody>
      </p:sp>
      <p:sp>
        <p:nvSpPr>
          <p:cNvPr id="47" name="오각형 46"/>
          <p:cNvSpPr/>
          <p:nvPr/>
        </p:nvSpPr>
        <p:spPr>
          <a:xfrm>
            <a:off x="3520441" y="5978032"/>
            <a:ext cx="365760" cy="192633"/>
          </a:xfrm>
          <a:prstGeom prst="homePlate">
            <a:avLst/>
          </a:prstGeom>
          <a:solidFill>
            <a:schemeClr val="accent6">
              <a:lumMod val="50000"/>
            </a:schemeClr>
          </a:solidFill>
          <a:ln w="12700">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rgbClr val="C00000"/>
              </a:solidFill>
              <a:latin typeface="서울남산체 M" pitchFamily="18" charset="-127"/>
              <a:ea typeface="서울남산체 M" pitchFamily="18" charset="-127"/>
            </a:endParaRPr>
          </a:p>
        </p:txBody>
      </p:sp>
      <p:sp>
        <p:nvSpPr>
          <p:cNvPr id="44" name="모서리가 둥근 직사각형 43"/>
          <p:cNvSpPr/>
          <p:nvPr/>
        </p:nvSpPr>
        <p:spPr>
          <a:xfrm>
            <a:off x="1195941" y="2247268"/>
            <a:ext cx="2587762" cy="444951"/>
          </a:xfrm>
          <a:prstGeom prst="roundRect">
            <a:avLst>
              <a:gd name="adj" fmla="val 9094"/>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ffectLst/>
        </p:spPr>
        <p:style>
          <a:lnRef idx="1">
            <a:schemeClr val="accent6"/>
          </a:lnRef>
          <a:fillRef idx="2">
            <a:schemeClr val="accent6"/>
          </a:fillRef>
          <a:effectRef idx="1">
            <a:schemeClr val="accent6"/>
          </a:effectRef>
          <a:fontRef idx="minor">
            <a:schemeClr val="dk1"/>
          </a:fontRef>
        </p:style>
        <p:txBody>
          <a:bodyPr lIns="104882" tIns="52441" rIns="104882" bIns="52441" rtlCol="0" anchor="ctr"/>
          <a:lstStyle/>
          <a:p>
            <a:pPr algn="ctr"/>
            <a:r>
              <a:rPr lang="en-US" altLang="ko-KR" sz="1500" b="1" dirty="0" smtClean="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Evaluating Contract Management</a:t>
            </a:r>
            <a:endParaRPr lang="ko-KR" altLang="en-US" sz="1500" b="1" dirty="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endParaRPr>
          </a:p>
        </p:txBody>
      </p:sp>
      <p:sp>
        <p:nvSpPr>
          <p:cNvPr id="46" name="모서리가 둥근 직사각형 45"/>
          <p:cNvSpPr/>
          <p:nvPr/>
        </p:nvSpPr>
        <p:spPr>
          <a:xfrm>
            <a:off x="1194781" y="2841556"/>
            <a:ext cx="2587762" cy="444951"/>
          </a:xfrm>
          <a:prstGeom prst="roundRect">
            <a:avLst>
              <a:gd name="adj" fmla="val 9094"/>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ffectLst/>
        </p:spPr>
        <p:style>
          <a:lnRef idx="1">
            <a:schemeClr val="accent6"/>
          </a:lnRef>
          <a:fillRef idx="2">
            <a:schemeClr val="accent6"/>
          </a:fillRef>
          <a:effectRef idx="1">
            <a:schemeClr val="accent6"/>
          </a:effectRef>
          <a:fontRef idx="minor">
            <a:schemeClr val="dk1"/>
          </a:fontRef>
        </p:style>
        <p:txBody>
          <a:bodyPr lIns="104882" tIns="52441" rIns="104882" bIns="52441" rtlCol="0" anchor="ctr"/>
          <a:lstStyle/>
          <a:p>
            <a:pPr algn="ctr"/>
            <a:r>
              <a:rPr lang="en-US" altLang="ko-KR" sz="1500" b="1" dirty="0" smtClean="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Independent Fiscal </a:t>
            </a:r>
            <a:r>
              <a:rPr lang="en-US" altLang="ko-KR" sz="1500" b="1" dirty="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Y</a:t>
            </a:r>
            <a:r>
              <a:rPr lang="en-US" altLang="ko-KR" sz="1500" b="1" dirty="0" smtClean="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ear </a:t>
            </a:r>
            <a:endParaRPr lang="ko-KR" altLang="en-US" sz="1500" b="1" dirty="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endParaRPr>
          </a:p>
        </p:txBody>
      </p:sp>
      <p:sp>
        <p:nvSpPr>
          <p:cNvPr id="51" name="모서리가 둥근 직사각형 50"/>
          <p:cNvSpPr/>
          <p:nvPr/>
        </p:nvSpPr>
        <p:spPr>
          <a:xfrm>
            <a:off x="1193621" y="3442986"/>
            <a:ext cx="2587762" cy="444951"/>
          </a:xfrm>
          <a:prstGeom prst="roundRect">
            <a:avLst>
              <a:gd name="adj" fmla="val 9094"/>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ffectLst/>
        </p:spPr>
        <p:style>
          <a:lnRef idx="1">
            <a:schemeClr val="accent6"/>
          </a:lnRef>
          <a:fillRef idx="2">
            <a:schemeClr val="accent6"/>
          </a:fillRef>
          <a:effectRef idx="1">
            <a:schemeClr val="accent6"/>
          </a:effectRef>
          <a:fontRef idx="minor">
            <a:schemeClr val="dk1"/>
          </a:fontRef>
        </p:style>
        <p:txBody>
          <a:bodyPr lIns="104882" tIns="52441" rIns="104882" bIns="52441" rtlCol="0" anchor="ctr"/>
          <a:lstStyle/>
          <a:p>
            <a:pPr algn="ctr"/>
            <a:r>
              <a:rPr lang="en-US" altLang="ko-KR" sz="1500" b="1" dirty="0" smtClean="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Bond</a:t>
            </a:r>
            <a:endParaRPr lang="ko-KR" altLang="en-US" sz="1500" b="1" dirty="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endParaRPr>
          </a:p>
        </p:txBody>
      </p:sp>
      <p:sp>
        <p:nvSpPr>
          <p:cNvPr id="52" name="모서리가 둥근 직사각형 51"/>
          <p:cNvSpPr/>
          <p:nvPr/>
        </p:nvSpPr>
        <p:spPr>
          <a:xfrm>
            <a:off x="1192461" y="4036806"/>
            <a:ext cx="2587762" cy="444951"/>
          </a:xfrm>
          <a:prstGeom prst="roundRect">
            <a:avLst>
              <a:gd name="adj" fmla="val 9094"/>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ffectLst/>
        </p:spPr>
        <p:style>
          <a:lnRef idx="1">
            <a:schemeClr val="accent6"/>
          </a:lnRef>
          <a:fillRef idx="2">
            <a:schemeClr val="accent6"/>
          </a:fillRef>
          <a:effectRef idx="1">
            <a:schemeClr val="accent6"/>
          </a:effectRef>
          <a:fontRef idx="minor">
            <a:schemeClr val="dk1"/>
          </a:fontRef>
        </p:style>
        <p:txBody>
          <a:bodyPr lIns="104882" tIns="52441" rIns="104882" bIns="52441" rtlCol="0" anchor="ctr"/>
          <a:lstStyle/>
          <a:p>
            <a:pPr algn="ctr"/>
            <a:r>
              <a:rPr lang="en-US" altLang="ko-KR" sz="1500" b="1" dirty="0" smtClean="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Penalties for Wrongful Practices</a:t>
            </a:r>
            <a:endParaRPr lang="ko-KR" altLang="en-US" sz="1500" b="1" dirty="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endParaRPr>
          </a:p>
        </p:txBody>
      </p:sp>
      <p:sp>
        <p:nvSpPr>
          <p:cNvPr id="23" name="모서리가 둥근 직사각형 22"/>
          <p:cNvSpPr/>
          <p:nvPr/>
        </p:nvSpPr>
        <p:spPr>
          <a:xfrm>
            <a:off x="1199288" y="1649139"/>
            <a:ext cx="2587762" cy="444951"/>
          </a:xfrm>
          <a:prstGeom prst="roundRect">
            <a:avLst>
              <a:gd name="adj" fmla="val 9094"/>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ffectLst/>
        </p:spPr>
        <p:style>
          <a:lnRef idx="1">
            <a:schemeClr val="accent6"/>
          </a:lnRef>
          <a:fillRef idx="2">
            <a:schemeClr val="accent6"/>
          </a:fillRef>
          <a:effectRef idx="1">
            <a:schemeClr val="accent6"/>
          </a:effectRef>
          <a:fontRef idx="minor">
            <a:schemeClr val="dk1"/>
          </a:fontRef>
        </p:style>
        <p:txBody>
          <a:bodyPr lIns="104882" tIns="52441" rIns="104882" bIns="52441" rtlCol="0" anchor="ctr"/>
          <a:lstStyle/>
          <a:p>
            <a:pPr algn="ctr"/>
            <a:r>
              <a:rPr lang="en-US" altLang="ko-KR" sz="1500" b="1" dirty="0" smtClean="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Reference Pricing </a:t>
            </a:r>
            <a:endParaRPr lang="ko-KR" altLang="en-US" sz="1500" b="1" dirty="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endParaRPr>
          </a:p>
        </p:txBody>
      </p:sp>
      <p:sp>
        <p:nvSpPr>
          <p:cNvPr id="26" name="모서리가 둥근 직사각형 25"/>
          <p:cNvSpPr/>
          <p:nvPr/>
        </p:nvSpPr>
        <p:spPr>
          <a:xfrm>
            <a:off x="1191281" y="4634854"/>
            <a:ext cx="2587762" cy="444951"/>
          </a:xfrm>
          <a:prstGeom prst="roundRect">
            <a:avLst>
              <a:gd name="adj" fmla="val 9094"/>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ffectLst/>
        </p:spPr>
        <p:style>
          <a:lnRef idx="1">
            <a:schemeClr val="accent6"/>
          </a:lnRef>
          <a:fillRef idx="2">
            <a:schemeClr val="accent6"/>
          </a:fillRef>
          <a:effectRef idx="1">
            <a:schemeClr val="accent6"/>
          </a:effectRef>
          <a:fontRef idx="minor">
            <a:schemeClr val="dk1"/>
          </a:fontRef>
        </p:style>
        <p:txBody>
          <a:bodyPr lIns="104882" tIns="52441" rIns="104882" bIns="52441" rtlCol="0" anchor="ctr"/>
          <a:lstStyle/>
          <a:p>
            <a:pPr algn="ctr"/>
            <a:r>
              <a:rPr lang="en-US" altLang="ko-KR" sz="1500" b="1" dirty="0" smtClean="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Prohibit Information Leakage</a:t>
            </a:r>
            <a:endParaRPr lang="ko-KR" altLang="en-US" sz="1500" b="1" dirty="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endParaRPr>
          </a:p>
        </p:txBody>
      </p:sp>
      <p:sp>
        <p:nvSpPr>
          <p:cNvPr id="27" name="모서리가 둥근 직사각형 26"/>
          <p:cNvSpPr/>
          <p:nvPr/>
        </p:nvSpPr>
        <p:spPr>
          <a:xfrm>
            <a:off x="1197101" y="5236284"/>
            <a:ext cx="2587762" cy="444951"/>
          </a:xfrm>
          <a:prstGeom prst="roundRect">
            <a:avLst>
              <a:gd name="adj" fmla="val 9094"/>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ffectLst/>
        </p:spPr>
        <p:style>
          <a:lnRef idx="1">
            <a:schemeClr val="accent6"/>
          </a:lnRef>
          <a:fillRef idx="2">
            <a:schemeClr val="accent6"/>
          </a:fillRef>
          <a:effectRef idx="1">
            <a:schemeClr val="accent6"/>
          </a:effectRef>
          <a:fontRef idx="minor">
            <a:schemeClr val="dk1"/>
          </a:fontRef>
        </p:style>
        <p:txBody>
          <a:bodyPr lIns="104882" tIns="52441" rIns="104882" bIns="52441" rtlCol="0" anchor="ctr"/>
          <a:lstStyle/>
          <a:p>
            <a:pPr algn="ctr"/>
            <a:r>
              <a:rPr lang="en-US" altLang="ko-KR" sz="1500" b="1" dirty="0" smtClean="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Documental Notification is in effect</a:t>
            </a:r>
            <a:endParaRPr lang="ko-KR" altLang="en-US" sz="1500" b="1" dirty="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endParaRPr>
          </a:p>
        </p:txBody>
      </p:sp>
      <p:sp>
        <p:nvSpPr>
          <p:cNvPr id="37" name="모서리가 둥근 직사각형 36"/>
          <p:cNvSpPr/>
          <p:nvPr/>
        </p:nvSpPr>
        <p:spPr>
          <a:xfrm>
            <a:off x="1199288" y="5851874"/>
            <a:ext cx="2587762" cy="444951"/>
          </a:xfrm>
          <a:prstGeom prst="roundRect">
            <a:avLst>
              <a:gd name="adj" fmla="val 9094"/>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16200000" scaled="1"/>
            <a:tileRect/>
          </a:gradFill>
          <a:ln w="12700">
            <a:solidFill>
              <a:schemeClr val="accent6">
                <a:lumMod val="50000"/>
              </a:schemeClr>
            </a:solidFill>
          </a:ln>
          <a:effectLst/>
        </p:spPr>
        <p:style>
          <a:lnRef idx="1">
            <a:schemeClr val="accent6"/>
          </a:lnRef>
          <a:fillRef idx="2">
            <a:schemeClr val="accent6"/>
          </a:fillRef>
          <a:effectRef idx="1">
            <a:schemeClr val="accent6"/>
          </a:effectRef>
          <a:fontRef idx="minor">
            <a:schemeClr val="dk1"/>
          </a:fontRef>
        </p:style>
        <p:txBody>
          <a:bodyPr lIns="104882" tIns="52441" rIns="104882" bIns="52441" rtlCol="0" anchor="ctr"/>
          <a:lstStyle/>
          <a:p>
            <a:pPr algn="ctr"/>
            <a:r>
              <a:rPr lang="en-US" altLang="ko-KR" sz="1500" b="1" dirty="0" smtClean="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rPr>
              <a:t>Effect of Notification</a:t>
            </a:r>
            <a:endParaRPr lang="ko-KR" altLang="en-US" sz="1500" b="1" dirty="0">
              <a:ln>
                <a:solidFill>
                  <a:schemeClr val="tx1">
                    <a:alpha val="1000"/>
                  </a:schemeClr>
                </a:solidFill>
              </a:ln>
              <a:solidFill>
                <a:srgbClr val="472135"/>
              </a:solidFill>
              <a:latin typeface="서울남산체 M" panose="02020603020101020101" pitchFamily="18" charset="-127"/>
              <a:ea typeface="서울남산체 M" panose="02020603020101020101" pitchFamily="18" charset="-127"/>
            </a:endParaRPr>
          </a:p>
        </p:txBody>
      </p:sp>
    </p:spTree>
    <p:extLst>
      <p:ext uri="{BB962C8B-B14F-4D97-AF65-F5344CB8AC3E}">
        <p14:creationId xmlns:p14="http://schemas.microsoft.com/office/powerpoint/2010/main" val="4184068560"/>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모서리가 둥근 직사각형 1"/>
          <p:cNvSpPr/>
          <p:nvPr/>
        </p:nvSpPr>
        <p:spPr>
          <a:xfrm>
            <a:off x="897379" y="4216770"/>
            <a:ext cx="9049177" cy="2184034"/>
          </a:xfrm>
          <a:prstGeom prst="roundRect">
            <a:avLst>
              <a:gd name="adj" fmla="val 7010"/>
            </a:avLst>
          </a:prstGeom>
          <a:noFill/>
          <a:ln>
            <a:solidFill>
              <a:srgbClr val="36000C"/>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5" name="모서리가 둥근 직사각형 34"/>
          <p:cNvSpPr/>
          <p:nvPr/>
        </p:nvSpPr>
        <p:spPr>
          <a:xfrm>
            <a:off x="897380" y="1015347"/>
            <a:ext cx="9049176" cy="2735018"/>
          </a:xfrm>
          <a:prstGeom prst="roundRect">
            <a:avLst>
              <a:gd name="adj" fmla="val 2648"/>
            </a:avLst>
          </a:prstGeom>
          <a:gradFill flip="none" rotWithShape="1">
            <a:gsLst>
              <a:gs pos="0">
                <a:schemeClr val="accent1">
                  <a:lumMod val="50000"/>
                  <a:tint val="66000"/>
                  <a:satMod val="160000"/>
                </a:schemeClr>
              </a:gs>
              <a:gs pos="0">
                <a:schemeClr val="bg2">
                  <a:lumMod val="90000"/>
                </a:schemeClr>
              </a:gs>
              <a:gs pos="100000">
                <a:schemeClr val="accent1">
                  <a:lumMod val="50000"/>
                  <a:tint val="23500"/>
                  <a:satMod val="160000"/>
                </a:schemeClr>
              </a:gs>
            </a:gsLst>
            <a:path path="circle">
              <a:fillToRect l="50000" t="50000" r="50000" b="50000"/>
            </a:path>
            <a:tileRect/>
          </a:gradFill>
          <a:ln w="12700">
            <a:solidFill>
              <a:schemeClr val="tx1"/>
            </a:solidFill>
            <a:prstDash val="dash"/>
          </a:ln>
          <a:effectLst>
            <a:glow rad="63500">
              <a:schemeClr val="bg2">
                <a:lumMod val="50000"/>
                <a:alpha val="40000"/>
              </a:schemeClr>
            </a:glow>
          </a:effectLst>
        </p:spPr>
        <p:style>
          <a:lnRef idx="1">
            <a:schemeClr val="accent6"/>
          </a:lnRef>
          <a:fillRef idx="1003">
            <a:schemeClr val="lt2"/>
          </a:fillRef>
          <a:effectRef idx="1">
            <a:schemeClr val="accent6"/>
          </a:effectRef>
          <a:fontRef idx="minor">
            <a:schemeClr val="dk1"/>
          </a:fontRef>
        </p:style>
        <p:txBody>
          <a:bodyPr wrap="square" lIns="0" tIns="43654" rIns="36000" bIns="87307" rtlCol="0" anchor="ctr">
            <a:noAutofit/>
          </a:bodyPr>
          <a:lstStyle/>
          <a:p>
            <a:pPr algn="just" latinLnBrk="0">
              <a:lnSpc>
                <a:spcPct val="150000"/>
              </a:lnSpc>
            </a:pPr>
            <a:endParaRPr lang="ko-KR" altLang="en-US" sz="20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2" name="TextBox 61"/>
          <p:cNvSpPr txBox="1"/>
          <p:nvPr/>
        </p:nvSpPr>
        <p:spPr>
          <a:xfrm>
            <a:off x="961940" y="275575"/>
            <a:ext cx="1951071"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Public Contract</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63" name="직선 연결선 62"/>
          <p:cNvCxnSpPr/>
          <p:nvPr/>
        </p:nvCxnSpPr>
        <p:spPr>
          <a:xfrm>
            <a:off x="3117850" y="480476"/>
            <a:ext cx="7693311"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직사각형 32"/>
          <p:cNvSpPr/>
          <p:nvPr/>
        </p:nvSpPr>
        <p:spPr>
          <a:xfrm>
            <a:off x="272226" y="2616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9" name="원통 8"/>
          <p:cNvSpPr/>
          <p:nvPr/>
        </p:nvSpPr>
        <p:spPr>
          <a:xfrm>
            <a:off x="1460413" y="1200690"/>
            <a:ext cx="2056240" cy="1412318"/>
          </a:xfrm>
          <a:prstGeom prst="can">
            <a:avLst>
              <a:gd name="adj" fmla="val 19724"/>
            </a:avLst>
          </a:prstGeom>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2700000" scaled="1"/>
            <a:tileRect/>
          </a:gradFill>
          <a:ln>
            <a:solidFill>
              <a:schemeClr val="tx1"/>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dirty="0" smtClean="0">
                <a:solidFill>
                  <a:schemeClr val="tx1"/>
                </a:solidFill>
                <a:latin typeface="Arial" panose="020B0604020202020204" pitchFamily="34" charset="0"/>
                <a:ea typeface="서울남산체 M" pitchFamily="18" charset="-127"/>
                <a:cs typeface="Arial" panose="020B0604020202020204" pitchFamily="34" charset="0"/>
              </a:rPr>
              <a:t>Purchase needs</a:t>
            </a:r>
          </a:p>
          <a:p>
            <a:pPr algn="ctr" latinLnBrk="0">
              <a:lnSpc>
                <a:spcPct val="150000"/>
              </a:lnSpc>
            </a:pPr>
            <a:r>
              <a:rPr lang="en-US" altLang="ko-KR" sz="1600" dirty="0" smtClean="0">
                <a:solidFill>
                  <a:schemeClr val="tx1"/>
                </a:solidFill>
                <a:latin typeface="Arial" panose="020B0604020202020204" pitchFamily="34" charset="0"/>
                <a:ea typeface="서울남산체 M" pitchFamily="18" charset="-127"/>
                <a:cs typeface="Arial" panose="020B0604020202020204" pitchFamily="34" charset="0"/>
              </a:rPr>
              <a:t>(goods, services, facilities)</a:t>
            </a:r>
            <a:endParaRPr lang="ko-KR" altLang="en-US" sz="16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2" name="원통 31"/>
          <p:cNvSpPr/>
          <p:nvPr/>
        </p:nvSpPr>
        <p:spPr>
          <a:xfrm>
            <a:off x="7292637" y="1200689"/>
            <a:ext cx="2081597" cy="1412319"/>
          </a:xfrm>
          <a:prstGeom prst="can">
            <a:avLst>
              <a:gd name="adj" fmla="val 21195"/>
            </a:avLst>
          </a:prstGeom>
          <a:gradFill flip="none" rotWithShape="1">
            <a:gsLst>
              <a:gs pos="0">
                <a:schemeClr val="accent6">
                  <a:lumMod val="50000"/>
                  <a:tint val="66000"/>
                  <a:satMod val="160000"/>
                </a:schemeClr>
              </a:gs>
              <a:gs pos="50000">
                <a:schemeClr val="accent6">
                  <a:lumMod val="50000"/>
                  <a:tint val="44500"/>
                  <a:satMod val="160000"/>
                </a:schemeClr>
              </a:gs>
              <a:gs pos="100000">
                <a:schemeClr val="accent6">
                  <a:lumMod val="50000"/>
                  <a:tint val="23500"/>
                  <a:satMod val="160000"/>
                </a:schemeClr>
              </a:gs>
            </a:gsLst>
            <a:lin ang="5400000" scaled="1"/>
            <a:tileRect/>
          </a:gradFill>
          <a:ln>
            <a:solidFill>
              <a:schemeClr val="tx1"/>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dirty="0" smtClean="0">
                <a:solidFill>
                  <a:schemeClr val="tx1"/>
                </a:solidFill>
                <a:latin typeface="Arial" panose="020B0604020202020204" pitchFamily="34" charset="0"/>
                <a:ea typeface="서울남산체 M" pitchFamily="18" charset="-127"/>
                <a:cs typeface="Arial" panose="020B0604020202020204" pitchFamily="34" charset="0"/>
              </a:rPr>
              <a:t>Acquisition of goods, services, and construction works</a:t>
            </a:r>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1" name="갈매기형 수장 10"/>
          <p:cNvSpPr/>
          <p:nvPr/>
        </p:nvSpPr>
        <p:spPr>
          <a:xfrm>
            <a:off x="4409810" y="1554571"/>
            <a:ext cx="2089150" cy="742950"/>
          </a:xfrm>
          <a:prstGeom prst="chevron">
            <a:avLst>
              <a:gd name="adj" fmla="val 15163"/>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0800000" scaled="1"/>
            <a:tileRect/>
          </a:gradFill>
          <a:ln>
            <a:solidFill>
              <a:schemeClr val="tx1"/>
            </a:solid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dirty="0" smtClean="0">
                <a:solidFill>
                  <a:srgbClr val="00206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Act of </a:t>
            </a:r>
            <a:r>
              <a:rPr lang="en-US" altLang="ko-KR" sz="1600" dirty="0" smtClean="0">
                <a:solidFill>
                  <a:srgbClr val="00206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purchasing(contract</a:t>
            </a:r>
            <a:r>
              <a:rPr lang="en-US" altLang="ko-KR" dirty="0" smtClean="0">
                <a:solidFill>
                  <a:srgbClr val="00206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t>
            </a:r>
            <a:endParaRPr lang="ko-KR" altLang="en-US" dirty="0" smtClean="0">
              <a:solidFill>
                <a:srgbClr val="002060"/>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12" name="타원 11"/>
          <p:cNvSpPr/>
          <p:nvPr/>
        </p:nvSpPr>
        <p:spPr>
          <a:xfrm>
            <a:off x="3796998" y="2927206"/>
            <a:ext cx="1460500" cy="517023"/>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rgbClr val="116975"/>
            </a:solidFill>
          </a:ln>
          <a:effectLst>
            <a:glow rad="63500">
              <a:schemeClr val="accent2">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400" dirty="0">
                <a:solidFill>
                  <a:srgbClr val="AC3514"/>
                </a:solidFill>
                <a:latin typeface="Arial" panose="020B0604020202020204" pitchFamily="34" charset="0"/>
                <a:ea typeface="서울남산체 M" pitchFamily="18" charset="-127"/>
                <a:cs typeface="Arial" panose="020B0604020202020204" pitchFamily="34" charset="0"/>
              </a:rPr>
              <a:t>c</a:t>
            </a:r>
            <a:r>
              <a:rPr lang="en-US" altLang="ko-KR" sz="1400" dirty="0" smtClean="0">
                <a:solidFill>
                  <a:srgbClr val="AC3514"/>
                </a:solidFill>
                <a:latin typeface="Arial" panose="020B0604020202020204" pitchFamily="34" charset="0"/>
                <a:ea typeface="서울남산체 M" pitchFamily="18" charset="-127"/>
                <a:cs typeface="Arial" panose="020B0604020202020204" pitchFamily="34" charset="0"/>
              </a:rPr>
              <a:t>ompetitive bidding</a:t>
            </a:r>
            <a:endParaRPr lang="ko-KR" altLang="en-US" sz="1400" dirty="0" smtClean="0">
              <a:solidFill>
                <a:srgbClr val="AC3514"/>
              </a:solidFill>
              <a:latin typeface="Arial" panose="020B0604020202020204" pitchFamily="34" charset="0"/>
              <a:ea typeface="서울남산체 M" pitchFamily="18" charset="-127"/>
              <a:cs typeface="Arial" panose="020B0604020202020204" pitchFamily="34" charset="0"/>
            </a:endParaRPr>
          </a:p>
        </p:txBody>
      </p:sp>
      <p:sp>
        <p:nvSpPr>
          <p:cNvPr id="34" name="타원 33"/>
          <p:cNvSpPr/>
          <p:nvPr/>
        </p:nvSpPr>
        <p:spPr>
          <a:xfrm>
            <a:off x="1814646" y="2927206"/>
            <a:ext cx="1460500" cy="517023"/>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rgbClr val="116975"/>
            </a:solidFill>
          </a:ln>
          <a:effectLst>
            <a:glow rad="63500">
              <a:schemeClr val="accent2">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General purchasing</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6" name="타원 35"/>
          <p:cNvSpPr/>
          <p:nvPr/>
        </p:nvSpPr>
        <p:spPr>
          <a:xfrm>
            <a:off x="5702266" y="2918058"/>
            <a:ext cx="1460500" cy="517023"/>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rgbClr val="116975"/>
            </a:solidFill>
          </a:ln>
          <a:effectLst>
            <a:glow rad="63500">
              <a:schemeClr val="accent2">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Direct contract</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3" name="위쪽 화살표 12"/>
          <p:cNvSpPr/>
          <p:nvPr/>
        </p:nvSpPr>
        <p:spPr>
          <a:xfrm>
            <a:off x="1107636" y="4615608"/>
            <a:ext cx="1651467" cy="1541762"/>
          </a:xfrm>
          <a:prstGeom prst="upArrow">
            <a:avLst>
              <a:gd name="adj1" fmla="val 73651"/>
              <a:gd name="adj2" fmla="val 34823"/>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5400000" scaled="1"/>
            <a:tileRect/>
          </a:gradFill>
          <a:ln w="9525">
            <a:solidFill>
              <a:schemeClr val="tx1"/>
            </a:solidFill>
          </a:ln>
          <a:effectLst>
            <a:glow rad="101600">
              <a:schemeClr val="accent2">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600" b="1" dirty="0" smtClean="0">
                <a:solidFill>
                  <a:schemeClr val="bg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State (local) Contract Act</a:t>
            </a:r>
            <a:endParaRPr lang="ko-KR" altLang="en-US" sz="1600" b="1" dirty="0" smtClean="0">
              <a:solidFill>
                <a:schemeClr val="bg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38" name="위쪽 화살표 37"/>
          <p:cNvSpPr/>
          <p:nvPr/>
        </p:nvSpPr>
        <p:spPr>
          <a:xfrm>
            <a:off x="2815561" y="4820746"/>
            <a:ext cx="1353355" cy="1338486"/>
          </a:xfrm>
          <a:prstGeom prst="upArrow">
            <a:avLst>
              <a:gd name="adj1" fmla="val 74416"/>
              <a:gd name="adj2" fmla="val 36460"/>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path path="circle">
              <a:fillToRect l="50000" t="50000" r="50000" b="50000"/>
            </a:path>
            <a:tileRect/>
          </a:gradFill>
          <a:ln w="9525">
            <a:solidFill>
              <a:schemeClr val="tx1"/>
            </a:solidFill>
          </a:ln>
          <a:effectLst>
            <a:glow rad="101600">
              <a:schemeClr val="accent5">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500" b="1" dirty="0" smtClean="0">
                <a:solidFill>
                  <a:schemeClr val="accent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Contract regulation</a:t>
            </a:r>
            <a:endParaRPr lang="ko-KR" altLang="en-US" sz="1500" b="1" dirty="0" smtClean="0">
              <a:solidFill>
                <a:schemeClr val="accent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17" name="타원 16"/>
          <p:cNvSpPr/>
          <p:nvPr/>
        </p:nvSpPr>
        <p:spPr>
          <a:xfrm>
            <a:off x="7607533" y="2918059"/>
            <a:ext cx="1622964" cy="517023"/>
          </a:xfrm>
          <a:prstGeom prst="ellipse">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16200000" scaled="1"/>
            <a:tileRect/>
          </a:gradFill>
          <a:ln>
            <a:solidFill>
              <a:srgbClr val="116975"/>
            </a:solidFill>
          </a:ln>
          <a:effectLst>
            <a:glow rad="63500">
              <a:schemeClr val="accent2">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400" dirty="0" smtClean="0">
                <a:solidFill>
                  <a:schemeClr val="tx1"/>
                </a:solidFill>
                <a:latin typeface="Arial" panose="020B0604020202020204" pitchFamily="34" charset="0"/>
                <a:ea typeface="서울남산체 M" pitchFamily="18" charset="-127"/>
                <a:cs typeface="Arial" panose="020B0604020202020204" pitchFamily="34" charset="0"/>
              </a:rPr>
              <a:t>KONEPS shopping mall</a:t>
            </a:r>
            <a:endParaRPr lang="ko-KR" altLang="en-US" sz="14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18" name="폭발 2 17"/>
          <p:cNvSpPr/>
          <p:nvPr/>
        </p:nvSpPr>
        <p:spPr>
          <a:xfrm>
            <a:off x="3796998" y="3577393"/>
            <a:ext cx="1573578" cy="1103994"/>
          </a:xfrm>
          <a:prstGeom prst="irregularSeal2">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chemeClr val="accent2">
                <a:lumMod val="50000"/>
              </a:schemeClr>
            </a:solidFill>
          </a:ln>
          <a:effectLst>
            <a:glow rad="63500">
              <a:schemeClr val="accent1">
                <a:satMod val="175000"/>
                <a:alpha val="40000"/>
              </a:schemeClr>
            </a:glow>
          </a:effectLst>
        </p:spPr>
        <p:style>
          <a:lnRef idx="1">
            <a:schemeClr val="accent6"/>
          </a:lnRef>
          <a:fillRef idx="2">
            <a:schemeClr val="accent6"/>
          </a:fillRef>
          <a:effectRef idx="1">
            <a:schemeClr val="accent6"/>
          </a:effectRef>
          <a:fontRef idx="minor">
            <a:schemeClr val="dk1"/>
          </a:fontRef>
        </p:style>
        <p:txBody>
          <a:bodyPr wrap="square" lIns="0" tIns="43654" rIns="0" bIns="87307" rtlCol="0" anchor="ctr">
            <a:noAutofit/>
          </a:bodyPr>
          <a:lstStyle/>
          <a:p>
            <a:pPr algn="ctr" latinLnBrk="0">
              <a:lnSpc>
                <a:spcPct val="150000"/>
              </a:lnSpc>
            </a:pPr>
            <a:r>
              <a:rPr lang="en-US" altLang="ko-KR" sz="1400" dirty="0" smtClean="0">
                <a:solidFill>
                  <a:srgbClr val="FF0000"/>
                </a:solidFill>
                <a:latin typeface="Arial" panose="020B0604020202020204" pitchFamily="34" charset="0"/>
                <a:ea typeface="서울남산체 M" pitchFamily="18" charset="-127"/>
                <a:cs typeface="Arial" panose="020B0604020202020204" pitchFamily="34" charset="0"/>
              </a:rPr>
              <a:t>Tender</a:t>
            </a:r>
          </a:p>
          <a:p>
            <a:pPr algn="ctr" latinLnBrk="0"/>
            <a:r>
              <a:rPr lang="en-US" altLang="ko-KR" sz="1400" dirty="0" smtClean="0">
                <a:solidFill>
                  <a:srgbClr val="FF0000"/>
                </a:solidFill>
                <a:latin typeface="Arial" panose="020B0604020202020204" pitchFamily="34" charset="0"/>
                <a:ea typeface="서울남산체 M" pitchFamily="18" charset="-127"/>
                <a:cs typeface="Arial" panose="020B0604020202020204" pitchFamily="34" charset="0"/>
              </a:rPr>
              <a:t>Notice</a:t>
            </a:r>
            <a:endParaRPr lang="ko-KR" altLang="en-US" sz="1400" dirty="0" smtClean="0">
              <a:solidFill>
                <a:srgbClr val="FF0000"/>
              </a:solidFill>
              <a:latin typeface="Arial" panose="020B0604020202020204" pitchFamily="34" charset="0"/>
              <a:ea typeface="서울남산체 M" pitchFamily="18" charset="-127"/>
              <a:cs typeface="Arial" panose="020B0604020202020204" pitchFamily="34" charset="0"/>
            </a:endParaRPr>
          </a:p>
        </p:txBody>
      </p:sp>
      <p:sp>
        <p:nvSpPr>
          <p:cNvPr id="24" name="위쪽 화살표 23"/>
          <p:cNvSpPr/>
          <p:nvPr/>
        </p:nvSpPr>
        <p:spPr>
          <a:xfrm>
            <a:off x="4300327" y="5024024"/>
            <a:ext cx="1353355" cy="1133346"/>
          </a:xfrm>
          <a:prstGeom prst="upArrow">
            <a:avLst>
              <a:gd name="adj1" fmla="val 74416"/>
              <a:gd name="adj2" fmla="val 36460"/>
            </a:avLst>
          </a:prstGeom>
          <a:solidFill>
            <a:schemeClr val="accent1">
              <a:lumMod val="50000"/>
            </a:schemeClr>
          </a:solidFill>
          <a:ln w="9525">
            <a:solidFill>
              <a:schemeClr val="tx1"/>
            </a:solidFill>
          </a:ln>
          <a:effectLst>
            <a:glow rad="101600">
              <a:schemeClr val="accent5">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500" b="1" dirty="0" smtClean="0">
                <a:solidFill>
                  <a:schemeClr val="accent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Guideline</a:t>
            </a:r>
            <a:endParaRPr lang="ko-KR" altLang="en-US" sz="1500" b="1" dirty="0">
              <a:solidFill>
                <a:schemeClr val="accent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6" name="위쪽 화살표 25"/>
          <p:cNvSpPr/>
          <p:nvPr/>
        </p:nvSpPr>
        <p:spPr>
          <a:xfrm>
            <a:off x="5775011" y="5024023"/>
            <a:ext cx="1387755" cy="1133346"/>
          </a:xfrm>
          <a:prstGeom prst="upArrow">
            <a:avLst>
              <a:gd name="adj1" fmla="val 74416"/>
              <a:gd name="adj2" fmla="val 36460"/>
            </a:avLst>
          </a:prstGeom>
          <a:gradFill flip="none" rotWithShape="1">
            <a:gsLst>
              <a:gs pos="0">
                <a:srgbClr val="4B2933">
                  <a:shade val="30000"/>
                  <a:satMod val="115000"/>
                </a:srgbClr>
              </a:gs>
              <a:gs pos="50000">
                <a:srgbClr val="4B2933">
                  <a:shade val="67500"/>
                  <a:satMod val="115000"/>
                </a:srgbClr>
              </a:gs>
              <a:gs pos="100000">
                <a:srgbClr val="4B2933">
                  <a:shade val="100000"/>
                  <a:satMod val="115000"/>
                </a:srgbClr>
              </a:gs>
            </a:gsLst>
            <a:lin ang="5400000" scaled="1"/>
            <a:tileRect/>
          </a:gradFill>
          <a:ln w="9525">
            <a:solidFill>
              <a:schemeClr val="tx1"/>
            </a:solidFill>
          </a:ln>
          <a:effectLst>
            <a:glow rad="101600">
              <a:schemeClr val="accent5">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b="1" dirty="0" smtClean="0">
                <a:solidFill>
                  <a:schemeClr val="accent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Authoritative interpretation</a:t>
            </a:r>
            <a:endParaRPr lang="ko-KR" altLang="en-US" sz="1200" b="1" dirty="0">
              <a:solidFill>
                <a:schemeClr val="accent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7" name="위쪽 화살표 26"/>
          <p:cNvSpPr/>
          <p:nvPr/>
        </p:nvSpPr>
        <p:spPr>
          <a:xfrm>
            <a:off x="7419950" y="5170614"/>
            <a:ext cx="1262086" cy="986753"/>
          </a:xfrm>
          <a:prstGeom prst="upArrow">
            <a:avLst>
              <a:gd name="adj1" fmla="val 74416"/>
              <a:gd name="adj2" fmla="val 36460"/>
            </a:avLst>
          </a:prstGeom>
          <a:gradFill flip="none" rotWithShape="1">
            <a:gsLst>
              <a:gs pos="0">
                <a:schemeClr val="accent4">
                  <a:lumMod val="50000"/>
                  <a:tint val="66000"/>
                  <a:satMod val="160000"/>
                </a:schemeClr>
              </a:gs>
              <a:gs pos="100000">
                <a:schemeClr val="accent4">
                  <a:lumMod val="50000"/>
                  <a:tint val="44500"/>
                  <a:satMod val="160000"/>
                </a:schemeClr>
              </a:gs>
              <a:gs pos="100000">
                <a:schemeClr val="accent4">
                  <a:lumMod val="50000"/>
                  <a:tint val="23500"/>
                  <a:satMod val="160000"/>
                </a:schemeClr>
              </a:gs>
            </a:gsLst>
            <a:lin ang="18900000" scaled="1"/>
            <a:tileRect/>
          </a:gradFill>
          <a:ln w="9525">
            <a:solidFill>
              <a:schemeClr val="tx1"/>
            </a:solidFill>
          </a:ln>
          <a:effectLst>
            <a:glow rad="63500">
              <a:schemeClr val="accent5">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500" dirty="0" smtClean="0">
                <a:solidFill>
                  <a:srgbClr val="AC351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Audit cases	</a:t>
            </a:r>
            <a:endParaRPr lang="ko-KR" altLang="en-US" sz="1500" dirty="0">
              <a:solidFill>
                <a:srgbClr val="AC351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28" name="위쪽 화살표 27"/>
          <p:cNvSpPr/>
          <p:nvPr/>
        </p:nvSpPr>
        <p:spPr>
          <a:xfrm>
            <a:off x="8456646" y="5170613"/>
            <a:ext cx="1262086" cy="986753"/>
          </a:xfrm>
          <a:prstGeom prst="upArrow">
            <a:avLst>
              <a:gd name="adj1" fmla="val 74416"/>
              <a:gd name="adj2" fmla="val 36460"/>
            </a:avLst>
          </a:prstGeom>
          <a:gradFill flip="none" rotWithShape="1">
            <a:gsLst>
              <a:gs pos="0">
                <a:schemeClr val="accent4">
                  <a:lumMod val="50000"/>
                  <a:tint val="66000"/>
                  <a:satMod val="160000"/>
                </a:schemeClr>
              </a:gs>
              <a:gs pos="100000">
                <a:schemeClr val="accent4">
                  <a:lumMod val="50000"/>
                  <a:tint val="44500"/>
                  <a:satMod val="160000"/>
                </a:schemeClr>
              </a:gs>
              <a:gs pos="100000">
                <a:schemeClr val="accent4">
                  <a:lumMod val="50000"/>
                  <a:tint val="23500"/>
                  <a:satMod val="160000"/>
                </a:schemeClr>
              </a:gs>
            </a:gsLst>
            <a:lin ang="18900000" scaled="1"/>
            <a:tileRect/>
          </a:gradFill>
          <a:ln w="9525">
            <a:solidFill>
              <a:schemeClr val="tx1"/>
            </a:solidFill>
          </a:ln>
          <a:effectLst>
            <a:glow rad="63500">
              <a:schemeClr val="accent5">
                <a:satMod val="175000"/>
                <a:alpha val="40000"/>
              </a:schemeClr>
            </a:glow>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500" dirty="0" smtClean="0">
                <a:solidFill>
                  <a:srgbClr val="AC351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Lawsuit cases</a:t>
            </a:r>
            <a:endParaRPr lang="ko-KR" altLang="en-US" sz="1500" dirty="0">
              <a:solidFill>
                <a:srgbClr val="AC3514"/>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892096395"/>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961940" y="275575"/>
            <a:ext cx="4466182" cy="413683"/>
          </a:xfrm>
          <a:prstGeom prst="rect">
            <a:avLst/>
          </a:prstGeom>
          <a:noFill/>
          <a:ln>
            <a:noFill/>
          </a:ln>
        </p:spPr>
        <p:txBody>
          <a:bodyPr wrap="none" lIns="104882" tIns="52441" rIns="104882" bIns="52441"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Purchasing method for govt. contract </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63" name="직선 연결선 62"/>
          <p:cNvCxnSpPr>
            <a:stCxn id="62" idx="3"/>
          </p:cNvCxnSpPr>
          <p:nvPr/>
        </p:nvCxnSpPr>
        <p:spPr>
          <a:xfrm flipV="1">
            <a:off x="5428122" y="480477"/>
            <a:ext cx="5383039" cy="194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3" name="직사각형 32"/>
          <p:cNvSpPr/>
          <p:nvPr/>
        </p:nvSpPr>
        <p:spPr>
          <a:xfrm>
            <a:off x="272226" y="261635"/>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55" name="모서리가 둥근 직사각형 54"/>
          <p:cNvSpPr/>
          <p:nvPr/>
        </p:nvSpPr>
        <p:spPr>
          <a:xfrm>
            <a:off x="792834" y="1067432"/>
            <a:ext cx="9363102" cy="1645288"/>
          </a:xfrm>
          <a:prstGeom prst="roundRect">
            <a:avLst>
              <a:gd name="adj" fmla="val 3845"/>
            </a:avLst>
          </a:prstGeom>
          <a:ln w="12700">
            <a:solidFill>
              <a:schemeClr val="tx1"/>
            </a:solidFill>
            <a:prstDash val="dash"/>
          </a:ln>
          <a:effectLst>
            <a:glow rad="101600">
              <a:schemeClr val="accent3">
                <a:satMod val="175000"/>
                <a:alpha val="40000"/>
              </a:schemeClr>
            </a:glow>
            <a:outerShdw blurRad="50800" dist="38100" dir="2700000" algn="tl"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20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6" name="모서리가 둥근 직사각형 55"/>
          <p:cNvSpPr/>
          <p:nvPr/>
        </p:nvSpPr>
        <p:spPr>
          <a:xfrm>
            <a:off x="1203025" y="816722"/>
            <a:ext cx="1694634" cy="338272"/>
          </a:xfrm>
          <a:prstGeom prst="roundRect">
            <a:avLst>
              <a:gd name="adj" fmla="val 17004"/>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9525">
            <a:solidFill>
              <a:srgbClr val="4B2933"/>
            </a:solidFill>
          </a:ln>
        </p:spPr>
        <p:style>
          <a:lnRef idx="1">
            <a:schemeClr val="accent1"/>
          </a:lnRef>
          <a:fillRef idx="2">
            <a:schemeClr val="accent1"/>
          </a:fillRef>
          <a:effectRef idx="1">
            <a:schemeClr val="accent1"/>
          </a:effectRef>
          <a:fontRef idx="minor">
            <a:schemeClr val="dk1"/>
          </a:fontRef>
        </p:style>
        <p:txBody>
          <a:bodyPr rtlCol="0" anchor="ctr"/>
          <a:lstStyle/>
          <a:p>
            <a:pPr algn="ctr" fontAlgn="base"/>
            <a:r>
              <a:rPr lang="en-US" altLang="ko-KR" sz="1400" dirty="0" smtClean="0">
                <a:latin typeface="Arial" panose="020B0604020202020204" pitchFamily="34" charset="0"/>
                <a:ea typeface="서울남산체 M" panose="02020603020101020101" pitchFamily="18" charset="-127"/>
                <a:cs typeface="Arial" panose="020B0604020202020204" pitchFamily="34" charset="0"/>
              </a:rPr>
              <a:t>General purchase</a:t>
            </a:r>
            <a:endParaRPr lang="ko-KR" altLang="en-US" sz="1400" dirty="0">
              <a:latin typeface="Arial" panose="020B0604020202020204" pitchFamily="34" charset="0"/>
              <a:ea typeface="서울남산체 M" panose="02020603020101020101" pitchFamily="18" charset="-127"/>
              <a:cs typeface="Arial" panose="020B0604020202020204" pitchFamily="34" charset="0"/>
            </a:endParaRPr>
          </a:p>
        </p:txBody>
      </p:sp>
      <p:sp>
        <p:nvSpPr>
          <p:cNvPr id="37" name="모서리가 둥근 직사각형 36"/>
          <p:cNvSpPr/>
          <p:nvPr/>
        </p:nvSpPr>
        <p:spPr>
          <a:xfrm>
            <a:off x="2707514" y="1285674"/>
            <a:ext cx="5049614" cy="677238"/>
          </a:xfrm>
          <a:prstGeom prst="roundRect">
            <a:avLst>
              <a:gd name="adj" fmla="val 8750"/>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lumMod val="75000"/>
                <a:lumOff val="25000"/>
              </a:schemeClr>
            </a:solidFill>
          </a:ln>
        </p:spPr>
        <p:style>
          <a:lnRef idx="0">
            <a:schemeClr val="accent1"/>
          </a:lnRef>
          <a:fillRef idx="1003">
            <a:schemeClr val="lt2"/>
          </a:fillRef>
          <a:effectRef idx="3">
            <a:schemeClr val="accent1"/>
          </a:effectRef>
          <a:fontRef idx="minor">
            <a:schemeClr val="lt1"/>
          </a:fontRef>
        </p:style>
        <p:txBody>
          <a:bodyPr lIns="0" rIns="0" bIns="72000" rtlCol="0" anchor="ctr"/>
          <a:lstStyle/>
          <a:p>
            <a:pPr algn="just"/>
            <a:r>
              <a:rPr lang="ko-KR" altLang="en-US"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rPr>
              <a:t>- For goods(manufacture,purchase,lease) &amp; service contracts            </a:t>
            </a:r>
          </a:p>
          <a:p>
            <a:pPr algn="just"/>
            <a:r>
              <a:rPr lang="en-US" altLang="ko-KR" sz="1400" dirty="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rPr>
              <a:t>   below 1 million KRW</a:t>
            </a:r>
            <a:endParaRPr lang="en-US" altLang="ko-KR" sz="1400" dirty="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endParaRPr>
          </a:p>
          <a:p>
            <a:pPr algn="just"/>
            <a:r>
              <a:rPr lang="en-US" altLang="ko-KR" sz="1400" dirty="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smtClean="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rPr>
              <a:t> - For supply contracts such as electricity, gas, water</a:t>
            </a:r>
            <a:endParaRPr lang="ko-KR" altLang="en-US" sz="1400" dirty="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45" name="모서리가 둥근 직사각형 44"/>
          <p:cNvSpPr/>
          <p:nvPr/>
        </p:nvSpPr>
        <p:spPr>
          <a:xfrm>
            <a:off x="8136345" y="1285674"/>
            <a:ext cx="1793241" cy="677238"/>
          </a:xfrm>
          <a:prstGeom prst="roundRect">
            <a:avLst>
              <a:gd name="adj" fmla="val 9385"/>
            </a:avLst>
          </a:prstGeom>
          <a:gradFill flip="none" rotWithShape="1">
            <a:gsLst>
              <a:gs pos="0">
                <a:schemeClr val="accent2">
                  <a:tint val="66000"/>
                  <a:satMod val="160000"/>
                </a:schemeClr>
              </a:gs>
              <a:gs pos="7000">
                <a:schemeClr val="accent2">
                  <a:tint val="44500"/>
                  <a:satMod val="160000"/>
                </a:schemeClr>
              </a:gs>
              <a:gs pos="100000">
                <a:schemeClr val="accent2">
                  <a:tint val="23500"/>
                  <a:satMod val="160000"/>
                </a:schemeClr>
              </a:gs>
            </a:gsLst>
            <a:lin ang="16200000" scaled="1"/>
            <a:tileRect/>
          </a:gradFill>
          <a:ln w="3175">
            <a:solidFill>
              <a:schemeClr val="tx1"/>
            </a:solidFill>
          </a:ln>
        </p:spPr>
        <p:style>
          <a:lnRef idx="0">
            <a:schemeClr val="accent1"/>
          </a:lnRef>
          <a:fillRef idx="1003">
            <a:schemeClr val="lt2"/>
          </a:fillRef>
          <a:effectRef idx="3">
            <a:schemeClr val="accent1"/>
          </a:effectRef>
          <a:fontRef idx="minor">
            <a:schemeClr val="lt1"/>
          </a:fontRef>
        </p:style>
        <p:txBody>
          <a:bodyPr lIns="36000" rIns="36000" rtlCol="0" anchor="ctr"/>
          <a:lstStyle/>
          <a:p>
            <a:pPr algn="ctr"/>
            <a:r>
              <a:rPr lang="en-US" altLang="ko-KR" sz="1400" dirty="0" smtClean="0">
                <a:solidFill>
                  <a:schemeClr val="tx1">
                    <a:lumMod val="85000"/>
                    <a:lumOff val="15000"/>
                  </a:schemeClr>
                </a:solidFill>
                <a:latin typeface="Arial" panose="020B0604020202020204" pitchFamily="34" charset="0"/>
                <a:ea typeface="서울남산체 M" pitchFamily="18" charset="-127"/>
                <a:cs typeface="Arial" panose="020B0604020202020204" pitchFamily="34" charset="0"/>
              </a:rPr>
              <a:t>Article 33 of Local Contract Act</a:t>
            </a:r>
            <a:endParaRPr lang="ko-KR" altLang="en-US" sz="1400" dirty="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2" name="오각형 1"/>
          <p:cNvSpPr/>
          <p:nvPr/>
        </p:nvSpPr>
        <p:spPr>
          <a:xfrm>
            <a:off x="2283932" y="1570260"/>
            <a:ext cx="251138" cy="146751"/>
          </a:xfrm>
          <a:prstGeom prst="homePlate">
            <a:avLst/>
          </a:prstGeom>
          <a:solidFill>
            <a:schemeClr val="accent1">
              <a:lumMod val="75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9" name="모서리가 둥근 직사각형 38"/>
          <p:cNvSpPr/>
          <p:nvPr/>
        </p:nvSpPr>
        <p:spPr>
          <a:xfrm>
            <a:off x="978719" y="1285674"/>
            <a:ext cx="1480231" cy="677238"/>
          </a:xfrm>
          <a:prstGeom prst="roundRect">
            <a:avLst>
              <a:gd name="adj" fmla="val 9385"/>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8900000" scaled="1"/>
            <a:tileRect/>
          </a:gradFill>
          <a:ln w="12700">
            <a:solidFill>
              <a:schemeClr val="accent1">
                <a:lumMod val="50000"/>
              </a:schemeClr>
            </a:solidFill>
          </a:ln>
          <a:effectLst>
            <a:outerShdw blurRad="50800" dist="38100" dir="2700000" algn="tl" rotWithShape="0">
              <a:prstClr val="black">
                <a:alpha val="40000"/>
              </a:prstClr>
            </a:outerShdw>
          </a:effectLst>
        </p:spPr>
        <p:style>
          <a:lnRef idx="0">
            <a:schemeClr val="accent1"/>
          </a:lnRef>
          <a:fillRef idx="1003">
            <a:schemeClr val="lt2"/>
          </a:fillRef>
          <a:effectRef idx="3">
            <a:schemeClr val="accent1"/>
          </a:effectRef>
          <a:fontRef idx="minor">
            <a:schemeClr val="lt1"/>
          </a:fontRef>
        </p:style>
        <p:txBody>
          <a:bodyPr rtlCol="0" anchor="ctr"/>
          <a:lstStyle/>
          <a:p>
            <a:pPr algn="ctr"/>
            <a:r>
              <a:rPr lang="en-US" altLang="ko-KR" sz="1400" dirty="0" smtClean="0">
                <a:solidFill>
                  <a:srgbClr val="4B2933"/>
                </a:solidFill>
                <a:latin typeface="Arial" panose="020B0604020202020204" pitchFamily="34" charset="0"/>
                <a:ea typeface="서울남산체 B" panose="02020603020101020101" pitchFamily="18" charset="-127"/>
                <a:cs typeface="Arial" panose="020B0604020202020204" pitchFamily="34" charset="0"/>
              </a:rPr>
              <a:t>Direct purchase(card)</a:t>
            </a:r>
            <a:endParaRPr lang="ko-KR" altLang="en-US" sz="1400" dirty="0">
              <a:solidFill>
                <a:srgbClr val="4B2933"/>
              </a:solidFill>
              <a:latin typeface="Arial" panose="020B0604020202020204" pitchFamily="34" charset="0"/>
              <a:ea typeface="서울남산체 B" panose="02020603020101020101" pitchFamily="18" charset="-127"/>
              <a:cs typeface="Arial" panose="020B0604020202020204" pitchFamily="34" charset="0"/>
            </a:endParaRPr>
          </a:p>
        </p:txBody>
      </p:sp>
      <p:sp>
        <p:nvSpPr>
          <p:cNvPr id="4" name="오른쪽 화살표 3"/>
          <p:cNvSpPr/>
          <p:nvPr/>
        </p:nvSpPr>
        <p:spPr>
          <a:xfrm>
            <a:off x="7890217" y="1545876"/>
            <a:ext cx="141668" cy="167425"/>
          </a:xfrm>
          <a:prstGeom prst="rightArrow">
            <a:avLst/>
          </a:prstGeom>
          <a:gradFill flip="none" rotWithShape="1">
            <a:gsLst>
              <a:gs pos="2000">
                <a:schemeClr val="accent2">
                  <a:lumMod val="50000"/>
                  <a:tint val="66000"/>
                  <a:satMod val="160000"/>
                </a:schemeClr>
              </a:gs>
              <a:gs pos="79000">
                <a:schemeClr val="accent2">
                  <a:lumMod val="50000"/>
                  <a:tint val="44500"/>
                  <a:satMod val="160000"/>
                </a:schemeClr>
              </a:gs>
              <a:gs pos="92000">
                <a:schemeClr val="accent2">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4" name="모서리가 둥근 직사각형 33"/>
          <p:cNvSpPr/>
          <p:nvPr/>
        </p:nvSpPr>
        <p:spPr>
          <a:xfrm>
            <a:off x="2707514" y="2091531"/>
            <a:ext cx="7230454" cy="434001"/>
          </a:xfrm>
          <a:prstGeom prst="roundRect">
            <a:avLst>
              <a:gd name="adj" fmla="val 12976"/>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lumMod val="75000"/>
                <a:lumOff val="25000"/>
              </a:schemeClr>
            </a:solidFill>
          </a:ln>
        </p:spPr>
        <p:style>
          <a:lnRef idx="0">
            <a:schemeClr val="accent1"/>
          </a:lnRef>
          <a:fillRef idx="1003">
            <a:schemeClr val="lt2"/>
          </a:fillRef>
          <a:effectRef idx="3">
            <a:schemeClr val="accent1"/>
          </a:effectRef>
          <a:fontRef idx="minor">
            <a:schemeClr val="lt1"/>
          </a:fontRef>
        </p:style>
        <p:txBody>
          <a:bodyPr lIns="0" rIns="0" bIns="72000" rtlCol="0" anchor="ctr"/>
          <a:lstStyle/>
          <a:p>
            <a:pPr algn="ct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For small private goods and service contracts below 20 million KRW</a:t>
            </a:r>
            <a:endParaRPr lang="ko-KR" altLang="en-US"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36" name="오각형 35"/>
          <p:cNvSpPr/>
          <p:nvPr/>
        </p:nvSpPr>
        <p:spPr>
          <a:xfrm>
            <a:off x="2283931" y="2229813"/>
            <a:ext cx="251138" cy="146751"/>
          </a:xfrm>
          <a:prstGeom prst="homePlate">
            <a:avLst/>
          </a:prstGeom>
          <a:solidFill>
            <a:schemeClr val="accent1">
              <a:lumMod val="75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8" name="모서리가 둥근 직사각형 37"/>
          <p:cNvSpPr/>
          <p:nvPr/>
        </p:nvSpPr>
        <p:spPr>
          <a:xfrm>
            <a:off x="978718" y="2091531"/>
            <a:ext cx="1480231" cy="434001"/>
          </a:xfrm>
          <a:prstGeom prst="roundRect">
            <a:avLst>
              <a:gd name="adj" fmla="val 9385"/>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8900000" scaled="1"/>
            <a:tileRect/>
          </a:gradFill>
          <a:ln w="12700">
            <a:solidFill>
              <a:schemeClr val="accent1">
                <a:lumMod val="50000"/>
              </a:schemeClr>
            </a:solidFill>
          </a:ln>
          <a:effectLst>
            <a:outerShdw blurRad="50800" dist="38100" dir="2700000" algn="tl" rotWithShape="0">
              <a:prstClr val="black">
                <a:alpha val="40000"/>
              </a:prstClr>
            </a:outerShdw>
          </a:effectLst>
        </p:spPr>
        <p:style>
          <a:lnRef idx="0">
            <a:schemeClr val="accent1"/>
          </a:lnRef>
          <a:fillRef idx="1003">
            <a:schemeClr val="lt2"/>
          </a:fillRef>
          <a:effectRef idx="3">
            <a:schemeClr val="accent1"/>
          </a:effectRef>
          <a:fontRef idx="minor">
            <a:schemeClr val="lt1"/>
          </a:fontRef>
        </p:style>
        <p:txBody>
          <a:bodyPr rtlCol="0" anchor="ctr"/>
          <a:lstStyle/>
          <a:p>
            <a:pPr algn="ctr"/>
            <a:r>
              <a:rPr lang="en-US" altLang="ko-KR" sz="1400" dirty="0" smtClean="0">
                <a:solidFill>
                  <a:srgbClr val="4B2933"/>
                </a:solidFill>
                <a:latin typeface="Arial" panose="020B0604020202020204" pitchFamily="34" charset="0"/>
                <a:ea typeface="서울남산체 B" panose="02020603020101020101" pitchFamily="18" charset="-127"/>
                <a:cs typeface="Arial" panose="020B0604020202020204" pitchFamily="34" charset="0"/>
              </a:rPr>
              <a:t>Allow 1 quotation</a:t>
            </a:r>
            <a:endParaRPr lang="ko-KR" altLang="en-US" sz="1400" dirty="0">
              <a:solidFill>
                <a:srgbClr val="4B2933"/>
              </a:solidFill>
              <a:latin typeface="Arial" panose="020B0604020202020204" pitchFamily="34" charset="0"/>
              <a:ea typeface="서울남산체 B" panose="02020603020101020101" pitchFamily="18" charset="-127"/>
              <a:cs typeface="Arial" panose="020B0604020202020204" pitchFamily="34" charset="0"/>
            </a:endParaRPr>
          </a:p>
        </p:txBody>
      </p:sp>
      <p:sp>
        <p:nvSpPr>
          <p:cNvPr id="60" name="모서리가 둥근 직사각형 59"/>
          <p:cNvSpPr/>
          <p:nvPr/>
        </p:nvSpPr>
        <p:spPr>
          <a:xfrm>
            <a:off x="787363" y="3197793"/>
            <a:ext cx="9368573" cy="1380303"/>
          </a:xfrm>
          <a:prstGeom prst="roundRect">
            <a:avLst>
              <a:gd name="adj" fmla="val 3845"/>
            </a:avLst>
          </a:prstGeom>
          <a:ln w="12700">
            <a:solidFill>
              <a:schemeClr val="tx1"/>
            </a:solidFill>
            <a:prstDash val="dash"/>
          </a:ln>
          <a:effectLst>
            <a:glow rad="101600">
              <a:schemeClr val="accent3">
                <a:satMod val="175000"/>
                <a:alpha val="40000"/>
              </a:schemeClr>
            </a:glow>
            <a:outerShdw blurRad="50800" dist="38100" dir="2700000" algn="tl"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20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1" name="모서리가 둥근 직사각형 60"/>
          <p:cNvSpPr/>
          <p:nvPr/>
        </p:nvSpPr>
        <p:spPr>
          <a:xfrm>
            <a:off x="1197554" y="2947083"/>
            <a:ext cx="1805138" cy="278439"/>
          </a:xfrm>
          <a:prstGeom prst="roundRect">
            <a:avLst>
              <a:gd name="adj" fmla="val 17004"/>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9525">
            <a:solidFill>
              <a:srgbClr val="4B2933"/>
            </a:solidFill>
          </a:ln>
        </p:spPr>
        <p:style>
          <a:lnRef idx="1">
            <a:schemeClr val="accent1"/>
          </a:lnRef>
          <a:fillRef idx="2">
            <a:schemeClr val="accent1"/>
          </a:fillRef>
          <a:effectRef idx="1">
            <a:schemeClr val="accent1"/>
          </a:effectRef>
          <a:fontRef idx="minor">
            <a:schemeClr val="dk1"/>
          </a:fontRef>
        </p:style>
        <p:txBody>
          <a:bodyPr rtlCol="0" anchor="ctr"/>
          <a:lstStyle/>
          <a:p>
            <a:pPr algn="ctr" fontAlgn="base"/>
            <a:r>
              <a:rPr lang="en-US" altLang="ko-KR" sz="1400" dirty="0" smtClean="0">
                <a:latin typeface="Arial" panose="020B0604020202020204" pitchFamily="34" charset="0"/>
                <a:ea typeface="서울남산체 M" panose="02020603020101020101" pitchFamily="18" charset="-127"/>
                <a:cs typeface="Arial" panose="020B0604020202020204" pitchFamily="34" charset="0"/>
              </a:rPr>
              <a:t>Competitive bidding</a:t>
            </a:r>
            <a:endParaRPr lang="ko-KR" altLang="en-US" sz="1400" dirty="0">
              <a:latin typeface="Arial" panose="020B0604020202020204" pitchFamily="34" charset="0"/>
              <a:ea typeface="서울남산체 M" panose="02020603020101020101" pitchFamily="18" charset="-127"/>
              <a:cs typeface="Arial" panose="020B0604020202020204" pitchFamily="34" charset="0"/>
            </a:endParaRPr>
          </a:p>
        </p:txBody>
      </p:sp>
      <p:sp>
        <p:nvSpPr>
          <p:cNvPr id="71" name="모서리가 둥근 직사각형 70"/>
          <p:cNvSpPr/>
          <p:nvPr/>
        </p:nvSpPr>
        <p:spPr>
          <a:xfrm>
            <a:off x="2702044" y="3416035"/>
            <a:ext cx="5055084" cy="434001"/>
          </a:xfrm>
          <a:prstGeom prst="roundRect">
            <a:avLst>
              <a:gd name="adj" fmla="val 12976"/>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lumMod val="75000"/>
                <a:lumOff val="25000"/>
              </a:schemeClr>
            </a:solidFill>
          </a:ln>
        </p:spPr>
        <p:style>
          <a:lnRef idx="0">
            <a:schemeClr val="accent1"/>
          </a:lnRef>
          <a:fillRef idx="1003">
            <a:schemeClr val="lt2"/>
          </a:fillRef>
          <a:effectRef idx="3">
            <a:schemeClr val="accent1"/>
          </a:effectRef>
          <a:fontRef idx="minor">
            <a:schemeClr val="lt1"/>
          </a:fontRef>
        </p:style>
        <p:txBody>
          <a:bodyPr lIns="0" rIns="0" bIns="72000" rtlCol="0" anchor="ctr"/>
          <a:lstStyle/>
          <a:p>
            <a:pPr algn="ctr"/>
            <a:r>
              <a:rPr lang="ko-KR" altLang="en-US"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400" dirty="0">
                <a:solidFill>
                  <a:srgbClr val="36000C"/>
                </a:solidFill>
                <a:latin typeface="Arial" panose="020B0604020202020204" pitchFamily="34" charset="0"/>
                <a:ea typeface="서울남산체 M" panose="02020603020101020101" pitchFamily="18" charset="-127"/>
                <a:cs typeface="Arial" panose="020B0604020202020204" pitchFamily="34" charset="0"/>
              </a:rPr>
              <a:t>For </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small private goods </a:t>
            </a:r>
            <a:r>
              <a:rPr lang="en-US" altLang="ko-KR" sz="1400" dirty="0">
                <a:solidFill>
                  <a:srgbClr val="36000C"/>
                </a:solidFill>
                <a:latin typeface="Arial" panose="020B0604020202020204" pitchFamily="34" charset="0"/>
                <a:ea typeface="서울남산체 M" panose="02020603020101020101" pitchFamily="18" charset="-127"/>
                <a:cs typeface="Arial" panose="020B0604020202020204" pitchFamily="34" charset="0"/>
              </a:rPr>
              <a:t>and service </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contracts</a:t>
            </a:r>
          </a:p>
          <a:p>
            <a:pPr algn="ct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below 50 </a:t>
            </a:r>
            <a:r>
              <a:rPr lang="en-US" altLang="ko-KR" sz="1400" dirty="0">
                <a:solidFill>
                  <a:srgbClr val="36000C"/>
                </a:solidFill>
                <a:latin typeface="Arial" panose="020B0604020202020204" pitchFamily="34" charset="0"/>
                <a:ea typeface="서울남산체 M" panose="02020603020101020101" pitchFamily="18" charset="-127"/>
                <a:cs typeface="Arial" panose="020B0604020202020204" pitchFamily="34" charset="0"/>
              </a:rPr>
              <a:t>million </a:t>
            </a: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KRW</a:t>
            </a:r>
            <a:endParaRPr lang="ko-KR" altLang="en-US"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2" name="모서리가 둥근 직사각형 71"/>
          <p:cNvSpPr/>
          <p:nvPr/>
        </p:nvSpPr>
        <p:spPr>
          <a:xfrm>
            <a:off x="8136345" y="3416035"/>
            <a:ext cx="1801624" cy="434001"/>
          </a:xfrm>
          <a:prstGeom prst="roundRect">
            <a:avLst>
              <a:gd name="adj" fmla="val 9385"/>
            </a:avLst>
          </a:prstGeom>
          <a:gradFill flip="none" rotWithShape="1">
            <a:gsLst>
              <a:gs pos="0">
                <a:schemeClr val="accent2">
                  <a:tint val="66000"/>
                  <a:satMod val="160000"/>
                </a:schemeClr>
              </a:gs>
              <a:gs pos="7000">
                <a:schemeClr val="accent2">
                  <a:tint val="44500"/>
                  <a:satMod val="160000"/>
                </a:schemeClr>
              </a:gs>
              <a:gs pos="100000">
                <a:schemeClr val="accent2">
                  <a:tint val="23500"/>
                  <a:satMod val="160000"/>
                </a:schemeClr>
              </a:gs>
            </a:gsLst>
            <a:lin ang="16200000" scaled="1"/>
            <a:tileRect/>
          </a:gradFill>
          <a:ln w="3175">
            <a:solidFill>
              <a:schemeClr val="tx1"/>
            </a:solidFill>
          </a:ln>
        </p:spPr>
        <p:style>
          <a:lnRef idx="0">
            <a:schemeClr val="accent1"/>
          </a:lnRef>
          <a:fillRef idx="1003">
            <a:schemeClr val="lt2"/>
          </a:fillRef>
          <a:effectRef idx="3">
            <a:schemeClr val="accent1"/>
          </a:effectRef>
          <a:fontRef idx="minor">
            <a:schemeClr val="lt1"/>
          </a:fontRef>
        </p:style>
        <p:txBody>
          <a:bodyPr rtlCol="0" anchor="ctr"/>
          <a:lstStyle/>
          <a:p>
            <a:pPr algn="ctr"/>
            <a:r>
              <a:rPr lang="en-US" altLang="ko-KR" sz="1400" dirty="0" smtClean="0">
                <a:solidFill>
                  <a:schemeClr val="tx1">
                    <a:lumMod val="85000"/>
                    <a:lumOff val="15000"/>
                  </a:schemeClr>
                </a:solidFill>
                <a:latin typeface="Arial" panose="020B0604020202020204" pitchFamily="34" charset="0"/>
                <a:ea typeface="서울남산체 M" pitchFamily="18" charset="-127"/>
                <a:cs typeface="Arial" panose="020B0604020202020204" pitchFamily="34" charset="0"/>
              </a:rPr>
              <a:t>Negotiated contract + competition</a:t>
            </a:r>
            <a:endParaRPr lang="ko-KR" altLang="en-US" sz="1400" dirty="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73" name="오각형 72"/>
          <p:cNvSpPr/>
          <p:nvPr/>
        </p:nvSpPr>
        <p:spPr>
          <a:xfrm>
            <a:off x="2278461" y="3554317"/>
            <a:ext cx="251138" cy="146751"/>
          </a:xfrm>
          <a:prstGeom prst="homePlate">
            <a:avLst/>
          </a:prstGeom>
          <a:solidFill>
            <a:schemeClr val="accent1">
              <a:lumMod val="75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4" name="모서리가 둥근 직사각형 73"/>
          <p:cNvSpPr/>
          <p:nvPr/>
        </p:nvSpPr>
        <p:spPr>
          <a:xfrm>
            <a:off x="973248" y="3416035"/>
            <a:ext cx="1480231" cy="434001"/>
          </a:xfrm>
          <a:prstGeom prst="roundRect">
            <a:avLst>
              <a:gd name="adj" fmla="val 9385"/>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8900000" scaled="1"/>
            <a:tileRect/>
          </a:gradFill>
          <a:ln w="12700">
            <a:solidFill>
              <a:schemeClr val="accent1">
                <a:lumMod val="50000"/>
              </a:schemeClr>
            </a:solidFill>
          </a:ln>
          <a:effectLst>
            <a:outerShdw blurRad="50800" dist="38100" dir="2700000" algn="tl" rotWithShape="0">
              <a:prstClr val="black">
                <a:alpha val="40000"/>
              </a:prstClr>
            </a:outerShdw>
          </a:effectLst>
        </p:spPr>
        <p:style>
          <a:lnRef idx="0">
            <a:schemeClr val="accent1"/>
          </a:lnRef>
          <a:fillRef idx="1003">
            <a:schemeClr val="lt2"/>
          </a:fillRef>
          <a:effectRef idx="3">
            <a:schemeClr val="accent1"/>
          </a:effectRef>
          <a:fontRef idx="minor">
            <a:schemeClr val="lt1"/>
          </a:fontRef>
        </p:style>
        <p:txBody>
          <a:bodyPr rtlCol="0" anchor="ctr"/>
          <a:lstStyle/>
          <a:p>
            <a:pPr algn="ctr"/>
            <a:r>
              <a:rPr lang="en-US" altLang="ko-KR" sz="1400" dirty="0" smtClean="0">
                <a:solidFill>
                  <a:srgbClr val="4B2933"/>
                </a:solidFill>
                <a:latin typeface="Arial" panose="020B0604020202020204" pitchFamily="34" charset="0"/>
                <a:ea typeface="서울남산체 B" panose="02020603020101020101" pitchFamily="18" charset="-127"/>
                <a:cs typeface="Arial" panose="020B0604020202020204" pitchFamily="34" charset="0"/>
              </a:rPr>
              <a:t>Small quotation bidding</a:t>
            </a:r>
            <a:endParaRPr lang="ko-KR" altLang="en-US" sz="1400" dirty="0">
              <a:solidFill>
                <a:srgbClr val="4B2933"/>
              </a:solidFill>
              <a:latin typeface="Arial" panose="020B0604020202020204" pitchFamily="34" charset="0"/>
              <a:ea typeface="서울남산체 B" panose="02020603020101020101" pitchFamily="18" charset="-127"/>
              <a:cs typeface="Arial" panose="020B0604020202020204" pitchFamily="34" charset="0"/>
            </a:endParaRPr>
          </a:p>
        </p:txBody>
      </p:sp>
      <p:sp>
        <p:nvSpPr>
          <p:cNvPr id="75" name="오른쪽 화살표 74"/>
          <p:cNvSpPr/>
          <p:nvPr/>
        </p:nvSpPr>
        <p:spPr>
          <a:xfrm>
            <a:off x="7853237" y="3554317"/>
            <a:ext cx="141668" cy="167425"/>
          </a:xfrm>
          <a:prstGeom prst="rightArrow">
            <a:avLst/>
          </a:prstGeom>
          <a:gradFill flip="none" rotWithShape="1">
            <a:gsLst>
              <a:gs pos="2000">
                <a:schemeClr val="accent2">
                  <a:lumMod val="50000"/>
                  <a:tint val="66000"/>
                  <a:satMod val="160000"/>
                </a:schemeClr>
              </a:gs>
              <a:gs pos="79000">
                <a:schemeClr val="accent2">
                  <a:lumMod val="50000"/>
                  <a:tint val="44500"/>
                  <a:satMod val="160000"/>
                </a:schemeClr>
              </a:gs>
              <a:gs pos="92000">
                <a:schemeClr val="accent2">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6" name="모서리가 둥근 직사각형 65"/>
          <p:cNvSpPr/>
          <p:nvPr/>
        </p:nvSpPr>
        <p:spPr>
          <a:xfrm>
            <a:off x="2702042" y="3971956"/>
            <a:ext cx="7235925" cy="434001"/>
          </a:xfrm>
          <a:prstGeom prst="roundRect">
            <a:avLst>
              <a:gd name="adj" fmla="val 12976"/>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lumMod val="75000"/>
                <a:lumOff val="25000"/>
              </a:schemeClr>
            </a:solidFill>
          </a:ln>
        </p:spPr>
        <p:style>
          <a:lnRef idx="0">
            <a:schemeClr val="accent1"/>
          </a:lnRef>
          <a:fillRef idx="1003">
            <a:schemeClr val="lt2"/>
          </a:fillRef>
          <a:effectRef idx="3">
            <a:schemeClr val="accent1"/>
          </a:effectRef>
          <a:fontRef idx="minor">
            <a:schemeClr val="lt1"/>
          </a:fontRef>
        </p:style>
        <p:txBody>
          <a:bodyPr lIns="0" rIns="0" bIns="72000" rtlCol="0" anchor="ctr"/>
          <a:lstStyle/>
          <a:p>
            <a:pPr algn="ct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No threshold, winning bidder selected by contracting and selection method</a:t>
            </a:r>
            <a:endParaRPr lang="ko-KR" altLang="en-US"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68" name="오각형 67"/>
          <p:cNvSpPr/>
          <p:nvPr/>
        </p:nvSpPr>
        <p:spPr>
          <a:xfrm>
            <a:off x="2278460" y="4110238"/>
            <a:ext cx="251138" cy="146751"/>
          </a:xfrm>
          <a:prstGeom prst="homePlate">
            <a:avLst/>
          </a:prstGeom>
          <a:solidFill>
            <a:schemeClr val="accent1">
              <a:lumMod val="75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69" name="모서리가 둥근 직사각형 68"/>
          <p:cNvSpPr/>
          <p:nvPr/>
        </p:nvSpPr>
        <p:spPr>
          <a:xfrm>
            <a:off x="973247" y="3971956"/>
            <a:ext cx="1480231" cy="434001"/>
          </a:xfrm>
          <a:prstGeom prst="roundRect">
            <a:avLst>
              <a:gd name="adj" fmla="val 9385"/>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8900000" scaled="1"/>
            <a:tileRect/>
          </a:gradFill>
          <a:ln w="12700">
            <a:solidFill>
              <a:schemeClr val="accent1">
                <a:lumMod val="50000"/>
              </a:schemeClr>
            </a:solidFill>
          </a:ln>
          <a:effectLst>
            <a:outerShdw blurRad="50800" dist="38100" dir="2700000" algn="tl" rotWithShape="0">
              <a:prstClr val="black">
                <a:alpha val="40000"/>
              </a:prstClr>
            </a:outerShdw>
          </a:effectLst>
        </p:spPr>
        <p:style>
          <a:lnRef idx="0">
            <a:schemeClr val="accent1"/>
          </a:lnRef>
          <a:fillRef idx="1003">
            <a:schemeClr val="lt2"/>
          </a:fillRef>
          <a:effectRef idx="3">
            <a:schemeClr val="accent1"/>
          </a:effectRef>
          <a:fontRef idx="minor">
            <a:schemeClr val="lt1"/>
          </a:fontRef>
        </p:style>
        <p:txBody>
          <a:bodyPr rtlCol="0" anchor="ctr"/>
          <a:lstStyle/>
          <a:p>
            <a:pPr algn="ctr"/>
            <a:r>
              <a:rPr lang="en-US" altLang="ko-KR" sz="1400" dirty="0">
                <a:solidFill>
                  <a:srgbClr val="4B2933"/>
                </a:solidFill>
                <a:latin typeface="Arial" panose="020B0604020202020204" pitchFamily="34" charset="0"/>
                <a:ea typeface="서울남산체 B" panose="02020603020101020101" pitchFamily="18" charset="-127"/>
                <a:cs typeface="Arial" panose="020B0604020202020204" pitchFamily="34" charset="0"/>
              </a:rPr>
              <a:t>Competitive bidding</a:t>
            </a:r>
          </a:p>
        </p:txBody>
      </p:sp>
      <p:sp>
        <p:nvSpPr>
          <p:cNvPr id="77" name="모서리가 둥근 직사각형 76"/>
          <p:cNvSpPr/>
          <p:nvPr/>
        </p:nvSpPr>
        <p:spPr>
          <a:xfrm>
            <a:off x="792833" y="5026041"/>
            <a:ext cx="9363103" cy="1411335"/>
          </a:xfrm>
          <a:prstGeom prst="roundRect">
            <a:avLst>
              <a:gd name="adj" fmla="val 3845"/>
            </a:avLst>
          </a:prstGeom>
          <a:ln w="12700">
            <a:solidFill>
              <a:schemeClr val="tx1"/>
            </a:solidFill>
            <a:prstDash val="dash"/>
          </a:ln>
          <a:effectLst>
            <a:glow rad="101600">
              <a:schemeClr val="accent3">
                <a:satMod val="175000"/>
                <a:alpha val="40000"/>
              </a:schemeClr>
            </a:glow>
            <a:outerShdw blurRad="50800" dist="38100" dir="2700000" algn="tl" rotWithShape="0">
              <a:prstClr val="black">
                <a:alpha val="40000"/>
              </a:prstClr>
            </a:outerShdw>
          </a:effectLst>
        </p:spPr>
        <p:style>
          <a:lnRef idx="1">
            <a:schemeClr val="accent6"/>
          </a:lnRef>
          <a:fillRef idx="1003">
            <a:schemeClr val="lt1"/>
          </a:fillRef>
          <a:effectRef idx="1">
            <a:schemeClr val="accent6"/>
          </a:effectRef>
          <a:fontRef idx="minor">
            <a:schemeClr val="dk1"/>
          </a:fontRef>
        </p:style>
        <p:txBody>
          <a:bodyPr wrap="square" lIns="0" tIns="43654" rIns="36000" bIns="87307" rtlCol="0" anchor="ctr">
            <a:noAutofit/>
          </a:bodyPr>
          <a:lstStyle/>
          <a:p>
            <a:pPr algn="just" latinLnBrk="0"/>
            <a:endParaRPr lang="ko-KR" altLang="en-US" sz="20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78" name="모서리가 둥근 직사각형 77"/>
          <p:cNvSpPr/>
          <p:nvPr/>
        </p:nvSpPr>
        <p:spPr>
          <a:xfrm>
            <a:off x="1203024" y="4775331"/>
            <a:ext cx="1458566" cy="342554"/>
          </a:xfrm>
          <a:prstGeom prst="roundRect">
            <a:avLst>
              <a:gd name="adj" fmla="val 17004"/>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w="9525">
            <a:solidFill>
              <a:srgbClr val="4B2933"/>
            </a:solidFill>
          </a:ln>
        </p:spPr>
        <p:style>
          <a:lnRef idx="1">
            <a:schemeClr val="accent1"/>
          </a:lnRef>
          <a:fillRef idx="2">
            <a:schemeClr val="accent1"/>
          </a:fillRef>
          <a:effectRef idx="1">
            <a:schemeClr val="accent1"/>
          </a:effectRef>
          <a:fontRef idx="minor">
            <a:schemeClr val="dk1"/>
          </a:fontRef>
        </p:style>
        <p:txBody>
          <a:bodyPr rtlCol="0" anchor="ctr"/>
          <a:lstStyle/>
          <a:p>
            <a:pPr algn="ctr" fontAlgn="base"/>
            <a:r>
              <a:rPr lang="en-US" altLang="ko-KR" sz="1400" dirty="0" smtClean="0">
                <a:latin typeface="Arial" panose="020B0604020202020204" pitchFamily="34" charset="0"/>
                <a:ea typeface="서울남산체 M" panose="02020603020101020101" pitchFamily="18" charset="-127"/>
                <a:cs typeface="Arial" panose="020B0604020202020204" pitchFamily="34" charset="0"/>
              </a:rPr>
              <a:t>Others</a:t>
            </a:r>
            <a:endParaRPr lang="ko-KR" altLang="en-US" sz="1400" dirty="0">
              <a:latin typeface="Arial" panose="020B0604020202020204" pitchFamily="34" charset="0"/>
              <a:ea typeface="서울남산체 M" panose="02020603020101020101" pitchFamily="18" charset="-127"/>
              <a:cs typeface="Arial" panose="020B0604020202020204" pitchFamily="34" charset="0"/>
            </a:endParaRPr>
          </a:p>
        </p:txBody>
      </p:sp>
      <p:sp>
        <p:nvSpPr>
          <p:cNvPr id="86" name="모서리가 둥근 직사각형 85"/>
          <p:cNvSpPr/>
          <p:nvPr/>
        </p:nvSpPr>
        <p:spPr>
          <a:xfrm>
            <a:off x="2707513" y="5244283"/>
            <a:ext cx="7230453" cy="434001"/>
          </a:xfrm>
          <a:prstGeom prst="roundRect">
            <a:avLst>
              <a:gd name="adj" fmla="val 12976"/>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lumMod val="75000"/>
                <a:lumOff val="25000"/>
              </a:schemeClr>
            </a:solidFill>
          </a:ln>
        </p:spPr>
        <p:style>
          <a:lnRef idx="0">
            <a:schemeClr val="accent1"/>
          </a:lnRef>
          <a:fillRef idx="1003">
            <a:schemeClr val="lt2"/>
          </a:fillRef>
          <a:effectRef idx="3">
            <a:schemeClr val="accent1"/>
          </a:effectRef>
          <a:fontRef idx="minor">
            <a:schemeClr val="lt1"/>
          </a:fontRef>
        </p:style>
        <p:txBody>
          <a:bodyPr lIns="0" rIns="0" bIns="72000" rtlCol="0" anchor="ctr"/>
          <a:lstStyle/>
          <a:p>
            <a:pPr algn="ct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Article 26~29 of State Contract Act, Article 25~28 of Local Govt. Contract Act</a:t>
            </a:r>
            <a:endParaRPr lang="ko-KR" altLang="en-US"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8" name="오각형 87"/>
          <p:cNvSpPr/>
          <p:nvPr/>
        </p:nvSpPr>
        <p:spPr>
          <a:xfrm>
            <a:off x="2283931" y="5382565"/>
            <a:ext cx="251138" cy="146751"/>
          </a:xfrm>
          <a:prstGeom prst="homePlate">
            <a:avLst/>
          </a:prstGeom>
          <a:solidFill>
            <a:schemeClr val="accent1">
              <a:lumMod val="75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9" name="모서리가 둥근 직사각형 88"/>
          <p:cNvSpPr/>
          <p:nvPr/>
        </p:nvSpPr>
        <p:spPr>
          <a:xfrm>
            <a:off x="978718" y="5244283"/>
            <a:ext cx="1480231" cy="434001"/>
          </a:xfrm>
          <a:prstGeom prst="roundRect">
            <a:avLst>
              <a:gd name="adj" fmla="val 9385"/>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8900000" scaled="1"/>
            <a:tileRect/>
          </a:gradFill>
          <a:ln w="12700">
            <a:solidFill>
              <a:schemeClr val="accent1">
                <a:lumMod val="50000"/>
              </a:schemeClr>
            </a:solidFill>
          </a:ln>
          <a:effectLst>
            <a:outerShdw blurRad="50800" dist="38100" dir="2700000" algn="tl" rotWithShape="0">
              <a:prstClr val="black">
                <a:alpha val="40000"/>
              </a:prstClr>
            </a:outerShdw>
          </a:effectLst>
        </p:spPr>
        <p:style>
          <a:lnRef idx="0">
            <a:schemeClr val="accent1"/>
          </a:lnRef>
          <a:fillRef idx="1003">
            <a:schemeClr val="lt2"/>
          </a:fillRef>
          <a:effectRef idx="3">
            <a:schemeClr val="accent1"/>
          </a:effectRef>
          <a:fontRef idx="minor">
            <a:schemeClr val="lt1"/>
          </a:fontRef>
        </p:style>
        <p:txBody>
          <a:bodyPr rtlCol="0" anchor="ctr"/>
          <a:lstStyle/>
          <a:p>
            <a:pPr algn="ctr"/>
            <a:r>
              <a:rPr lang="en-US" altLang="ko-KR" sz="1400" dirty="0" smtClean="0">
                <a:solidFill>
                  <a:srgbClr val="4B2933"/>
                </a:solidFill>
                <a:latin typeface="Arial" panose="020B0604020202020204" pitchFamily="34" charset="0"/>
                <a:ea typeface="서울남산체 B" panose="02020603020101020101" pitchFamily="18" charset="-127"/>
                <a:cs typeface="Arial" panose="020B0604020202020204" pitchFamily="34" charset="0"/>
              </a:rPr>
              <a:t>Negotiated contract</a:t>
            </a:r>
            <a:endParaRPr lang="ko-KR" altLang="en-US" sz="1400" dirty="0">
              <a:solidFill>
                <a:srgbClr val="4B2933"/>
              </a:solidFill>
              <a:latin typeface="Arial" panose="020B0604020202020204" pitchFamily="34" charset="0"/>
              <a:ea typeface="서울남산체 B" panose="02020603020101020101" pitchFamily="18" charset="-127"/>
              <a:cs typeface="Arial" panose="020B0604020202020204" pitchFamily="34" charset="0"/>
            </a:endParaRPr>
          </a:p>
        </p:txBody>
      </p:sp>
      <p:sp>
        <p:nvSpPr>
          <p:cNvPr id="81" name="모서리가 둥근 직사각형 80"/>
          <p:cNvSpPr/>
          <p:nvPr/>
        </p:nvSpPr>
        <p:spPr>
          <a:xfrm>
            <a:off x="2707512" y="5806300"/>
            <a:ext cx="5049615" cy="434001"/>
          </a:xfrm>
          <a:prstGeom prst="roundRect">
            <a:avLst>
              <a:gd name="adj" fmla="val 12976"/>
            </a:avLst>
          </a:prstGeom>
          <a:gradFill flip="none" rotWithShape="1">
            <a:gsLst>
              <a:gs pos="0">
                <a:schemeClr val="accent4">
                  <a:lumMod val="50000"/>
                  <a:tint val="66000"/>
                  <a:satMod val="160000"/>
                </a:schemeClr>
              </a:gs>
              <a:gs pos="6000">
                <a:schemeClr val="accent4">
                  <a:lumMod val="50000"/>
                  <a:tint val="44500"/>
                  <a:satMod val="160000"/>
                </a:schemeClr>
              </a:gs>
              <a:gs pos="100000">
                <a:schemeClr val="accent4">
                  <a:lumMod val="50000"/>
                  <a:tint val="23500"/>
                  <a:satMod val="160000"/>
                </a:schemeClr>
              </a:gs>
            </a:gsLst>
            <a:lin ang="16200000" scaled="1"/>
            <a:tileRect/>
          </a:gradFill>
          <a:ln w="9525">
            <a:solidFill>
              <a:schemeClr val="tx1">
                <a:lumMod val="75000"/>
                <a:lumOff val="25000"/>
              </a:schemeClr>
            </a:solidFill>
          </a:ln>
        </p:spPr>
        <p:style>
          <a:lnRef idx="0">
            <a:schemeClr val="accent1"/>
          </a:lnRef>
          <a:fillRef idx="1003">
            <a:schemeClr val="lt2"/>
          </a:fillRef>
          <a:effectRef idx="3">
            <a:schemeClr val="accent1"/>
          </a:effectRef>
          <a:fontRef idx="minor">
            <a:schemeClr val="lt1"/>
          </a:fontRef>
        </p:style>
        <p:txBody>
          <a:bodyPr lIns="0" rIns="0" bIns="72000" rtlCol="0" anchor="ctr"/>
          <a:lstStyle/>
          <a:p>
            <a:pPr algn="ctr"/>
            <a:r>
              <a:rPr lang="en-US" altLang="ko-KR" sz="14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Framework contracting(MAS), second stage competition</a:t>
            </a:r>
            <a:endParaRPr lang="ko-KR" altLang="en-US" sz="1400" dirty="0">
              <a:solidFill>
                <a:srgbClr val="36000C"/>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2" name="모서리가 둥근 직사각형 81"/>
          <p:cNvSpPr/>
          <p:nvPr/>
        </p:nvSpPr>
        <p:spPr>
          <a:xfrm>
            <a:off x="8136344" y="5806300"/>
            <a:ext cx="1807093" cy="434001"/>
          </a:xfrm>
          <a:prstGeom prst="roundRect">
            <a:avLst>
              <a:gd name="adj" fmla="val 9385"/>
            </a:avLst>
          </a:prstGeom>
          <a:gradFill flip="none" rotWithShape="1">
            <a:gsLst>
              <a:gs pos="0">
                <a:schemeClr val="accent2">
                  <a:tint val="66000"/>
                  <a:satMod val="160000"/>
                </a:schemeClr>
              </a:gs>
              <a:gs pos="7000">
                <a:schemeClr val="accent2">
                  <a:tint val="44500"/>
                  <a:satMod val="160000"/>
                </a:schemeClr>
              </a:gs>
              <a:gs pos="100000">
                <a:schemeClr val="accent2">
                  <a:tint val="23500"/>
                  <a:satMod val="160000"/>
                </a:schemeClr>
              </a:gs>
            </a:gsLst>
            <a:lin ang="16200000" scaled="1"/>
            <a:tileRect/>
          </a:gradFill>
          <a:ln w="3175">
            <a:solidFill>
              <a:schemeClr val="tx1"/>
            </a:solidFill>
          </a:ln>
        </p:spPr>
        <p:style>
          <a:lnRef idx="0">
            <a:schemeClr val="accent1"/>
          </a:lnRef>
          <a:fillRef idx="1003">
            <a:schemeClr val="lt2"/>
          </a:fillRef>
          <a:effectRef idx="3">
            <a:schemeClr val="accent1"/>
          </a:effectRef>
          <a:fontRef idx="minor">
            <a:schemeClr val="lt1"/>
          </a:fontRef>
        </p:style>
        <p:txBody>
          <a:bodyPr rtlCol="0" anchor="ctr"/>
          <a:lstStyle/>
          <a:p>
            <a:pPr algn="ctr"/>
            <a:r>
              <a:rPr lang="en-US" altLang="ko-KR" sz="1400" dirty="0" smtClean="0">
                <a:solidFill>
                  <a:schemeClr val="tx1">
                    <a:lumMod val="85000"/>
                    <a:lumOff val="15000"/>
                  </a:schemeClr>
                </a:solidFill>
                <a:latin typeface="Arial" panose="020B0604020202020204" pitchFamily="34" charset="0"/>
                <a:ea typeface="서울남산체 M" pitchFamily="18" charset="-127"/>
                <a:cs typeface="Arial" panose="020B0604020202020204" pitchFamily="34" charset="0"/>
              </a:rPr>
              <a:t>Streamlined efficient process</a:t>
            </a:r>
            <a:endParaRPr lang="ko-KR" altLang="en-US" sz="1400" dirty="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83" name="오각형 82"/>
          <p:cNvSpPr/>
          <p:nvPr/>
        </p:nvSpPr>
        <p:spPr>
          <a:xfrm>
            <a:off x="2283930" y="5944582"/>
            <a:ext cx="251138" cy="146751"/>
          </a:xfrm>
          <a:prstGeom prst="homePlate">
            <a:avLst/>
          </a:prstGeom>
          <a:solidFill>
            <a:schemeClr val="accent1">
              <a:lumMod val="75000"/>
            </a:schemeClr>
          </a:solidFill>
          <a:ln>
            <a:solidFill>
              <a:schemeClr val="tx1">
                <a:lumMod val="65000"/>
                <a:lumOff val="35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84" name="모서리가 둥근 직사각형 83"/>
          <p:cNvSpPr/>
          <p:nvPr/>
        </p:nvSpPr>
        <p:spPr>
          <a:xfrm>
            <a:off x="978717" y="5806300"/>
            <a:ext cx="1480231" cy="434001"/>
          </a:xfrm>
          <a:prstGeom prst="roundRect">
            <a:avLst>
              <a:gd name="adj" fmla="val 9385"/>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18900000" scaled="1"/>
            <a:tileRect/>
          </a:gradFill>
          <a:ln w="12700">
            <a:solidFill>
              <a:schemeClr val="accent1">
                <a:lumMod val="50000"/>
              </a:schemeClr>
            </a:solidFill>
          </a:ln>
          <a:effectLst>
            <a:outerShdw blurRad="50800" dist="38100" dir="2700000" algn="tl" rotWithShape="0">
              <a:prstClr val="black">
                <a:alpha val="40000"/>
              </a:prstClr>
            </a:outerShdw>
          </a:effectLst>
        </p:spPr>
        <p:style>
          <a:lnRef idx="0">
            <a:schemeClr val="accent1"/>
          </a:lnRef>
          <a:fillRef idx="1003">
            <a:schemeClr val="lt2"/>
          </a:fillRef>
          <a:effectRef idx="3">
            <a:schemeClr val="accent1"/>
          </a:effectRef>
          <a:fontRef idx="minor">
            <a:schemeClr val="lt1"/>
          </a:fontRef>
        </p:style>
        <p:txBody>
          <a:bodyPr rtlCol="0" anchor="ctr"/>
          <a:lstStyle/>
          <a:p>
            <a:pPr algn="ctr"/>
            <a:r>
              <a:rPr lang="en-US" altLang="ko-KR" sz="1400" dirty="0" smtClean="0">
                <a:solidFill>
                  <a:srgbClr val="4B2933"/>
                </a:solidFill>
                <a:latin typeface="Arial" panose="020B0604020202020204" pitchFamily="34" charset="0"/>
                <a:ea typeface="서울남산체 B" panose="02020603020101020101" pitchFamily="18" charset="-127"/>
                <a:cs typeface="Arial" panose="020B0604020202020204" pitchFamily="34" charset="0"/>
              </a:rPr>
              <a:t>Shopping Mall</a:t>
            </a:r>
            <a:endParaRPr lang="ko-KR" altLang="en-US" sz="1400" dirty="0">
              <a:solidFill>
                <a:srgbClr val="4B2933"/>
              </a:solidFill>
              <a:latin typeface="Arial" panose="020B0604020202020204" pitchFamily="34" charset="0"/>
              <a:ea typeface="서울남산체 B" panose="02020603020101020101" pitchFamily="18" charset="-127"/>
              <a:cs typeface="Arial" panose="020B0604020202020204" pitchFamily="34" charset="0"/>
            </a:endParaRPr>
          </a:p>
        </p:txBody>
      </p:sp>
      <p:sp>
        <p:nvSpPr>
          <p:cNvPr id="85" name="오른쪽 화살표 84"/>
          <p:cNvSpPr/>
          <p:nvPr/>
        </p:nvSpPr>
        <p:spPr>
          <a:xfrm>
            <a:off x="7852267" y="5944582"/>
            <a:ext cx="141668" cy="167425"/>
          </a:xfrm>
          <a:prstGeom prst="rightArrow">
            <a:avLst/>
          </a:prstGeom>
          <a:gradFill flip="none" rotWithShape="1">
            <a:gsLst>
              <a:gs pos="2000">
                <a:schemeClr val="accent2">
                  <a:lumMod val="50000"/>
                  <a:tint val="66000"/>
                  <a:satMod val="160000"/>
                </a:schemeClr>
              </a:gs>
              <a:gs pos="79000">
                <a:schemeClr val="accent2">
                  <a:lumMod val="50000"/>
                  <a:tint val="44500"/>
                  <a:satMod val="160000"/>
                </a:schemeClr>
              </a:gs>
              <a:gs pos="92000">
                <a:schemeClr val="accent2">
                  <a:lumMod val="50000"/>
                  <a:tint val="23500"/>
                  <a:satMod val="160000"/>
                </a:schemeClr>
              </a:gs>
            </a:gsLst>
            <a:lin ang="108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Tree>
    <p:extLst>
      <p:ext uri="{BB962C8B-B14F-4D97-AF65-F5344CB8AC3E}">
        <p14:creationId xmlns:p14="http://schemas.microsoft.com/office/powerpoint/2010/main" val="1268617807"/>
      </p:ext>
    </p:extLst>
  </p:cSld>
  <p:clrMapOvr>
    <a:masterClrMapping/>
  </p:clrMapOvr>
  <mc:AlternateContent xmlns:mc="http://schemas.openxmlformats.org/markup-compatibility/2006" xmlns:p14="http://schemas.microsoft.com/office/powerpoint/2010/main">
    <mc:Choice Requires="p14">
      <p:transition spd="slow" p14:dur="2500" advTm="1000">
        <p:checker/>
      </p:transition>
    </mc:Choice>
    <mc:Fallback xmlns="">
      <p:transition spd="slow" advTm="1000">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35206" y="191463"/>
            <a:ext cx="6322696" cy="388962"/>
          </a:xfrm>
          <a:prstGeom prst="rect">
            <a:avLst/>
          </a:prstGeom>
          <a:noFill/>
          <a:ln>
            <a:noFill/>
          </a:ln>
        </p:spPr>
        <p:txBody>
          <a:bodyPr wrap="square" lIns="110880" tIns="55440" rIns="110880" bIns="55440" rtlCol="0">
            <a:spAutoFit/>
          </a:bodyPr>
          <a:lstStyle/>
          <a:p>
            <a:r>
              <a:rPr lang="en-US" altLang="ko-KR" dirty="0" smtClean="0">
                <a:latin typeface="Arial" panose="020B0604020202020204" pitchFamily="34" charset="0"/>
                <a:ea typeface="서울남산체 M" panose="02020603020101020101" pitchFamily="18" charset="-127"/>
                <a:cs typeface="Arial" panose="020B0604020202020204" pitchFamily="34" charset="0"/>
              </a:rPr>
              <a:t>Priority Procurement with SMEs</a:t>
            </a:r>
            <a:endParaRPr lang="ko-KR" altLang="en-US"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cxnSp>
        <p:nvCxnSpPr>
          <p:cNvPr id="12" name="직선 연결선 11"/>
          <p:cNvCxnSpPr/>
          <p:nvPr/>
        </p:nvCxnSpPr>
        <p:spPr>
          <a:xfrm>
            <a:off x="3885642" y="420026"/>
            <a:ext cx="6916782"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3" name="직사각형 12"/>
          <p:cNvSpPr/>
          <p:nvPr/>
        </p:nvSpPr>
        <p:spPr>
          <a:xfrm>
            <a:off x="186727" y="185150"/>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sp>
        <p:nvSpPr>
          <p:cNvPr id="48" name="모서리가 둥근 직사각형 47"/>
          <p:cNvSpPr/>
          <p:nvPr/>
        </p:nvSpPr>
        <p:spPr>
          <a:xfrm>
            <a:off x="4660472" y="3914608"/>
            <a:ext cx="1507284"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2400" b="1" dirty="0" smtClean="0">
                <a:solidFill>
                  <a:srgbClr val="C00000"/>
                </a:solidFill>
                <a:effectLst>
                  <a:outerShdw blurRad="38100" dist="38100" dir="2700000" algn="tl">
                    <a:srgbClr val="000000">
                      <a:alpha val="43137"/>
                    </a:srgbClr>
                  </a:outerShdw>
                </a:effectLst>
                <a:latin typeface="Monotype Corsiva" panose="03010101010201010101" pitchFamily="66" charset="0"/>
                <a:ea typeface="서울남산체 M" pitchFamily="18" charset="-127"/>
              </a:rPr>
              <a:t>50 mil KRW</a:t>
            </a:r>
            <a:endParaRPr lang="ko-KR" altLang="en-US" b="1" dirty="0" smtClean="0">
              <a:solidFill>
                <a:srgbClr val="C00000"/>
              </a:solidFill>
              <a:effectLst>
                <a:outerShdw blurRad="38100" dist="38100" dir="2700000" algn="tl">
                  <a:srgbClr val="000000">
                    <a:alpha val="43137"/>
                  </a:srgbClr>
                </a:outerShdw>
              </a:effectLst>
              <a:latin typeface="Monotype Corsiva" panose="03010101010201010101" pitchFamily="66" charset="0"/>
              <a:ea typeface="서울남산체 M" pitchFamily="18" charset="-127"/>
            </a:endParaRPr>
          </a:p>
        </p:txBody>
      </p:sp>
      <p:sp>
        <p:nvSpPr>
          <p:cNvPr id="49" name="모서리가 둥근 직사각형 48"/>
          <p:cNvSpPr/>
          <p:nvPr/>
        </p:nvSpPr>
        <p:spPr>
          <a:xfrm>
            <a:off x="4545907" y="3168201"/>
            <a:ext cx="1855401"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2400" b="1" dirty="0" smtClean="0">
                <a:solidFill>
                  <a:srgbClr val="C00000"/>
                </a:solidFill>
                <a:effectLst>
                  <a:outerShdw blurRad="38100" dist="38100" dir="2700000" algn="tl">
                    <a:srgbClr val="000000">
                      <a:alpha val="43137"/>
                    </a:srgbClr>
                  </a:outerShdw>
                </a:effectLst>
                <a:latin typeface="Monotype Corsiva" panose="03010101010201010101" pitchFamily="66" charset="0"/>
                <a:ea typeface="서울남산체 M" pitchFamily="18" charset="-127"/>
              </a:rPr>
              <a:t>100 mil KRW</a:t>
            </a:r>
            <a:endParaRPr lang="ko-KR" altLang="en-US" b="1" dirty="0" smtClean="0">
              <a:solidFill>
                <a:srgbClr val="C00000"/>
              </a:solidFill>
              <a:effectLst>
                <a:outerShdw blurRad="38100" dist="38100" dir="2700000" algn="tl">
                  <a:srgbClr val="000000">
                    <a:alpha val="43137"/>
                  </a:srgbClr>
                </a:outerShdw>
              </a:effectLst>
              <a:latin typeface="Monotype Corsiva" panose="03010101010201010101" pitchFamily="66" charset="0"/>
              <a:ea typeface="서울남산체 M" pitchFamily="18" charset="-127"/>
            </a:endParaRPr>
          </a:p>
        </p:txBody>
      </p:sp>
      <p:sp>
        <p:nvSpPr>
          <p:cNvPr id="50" name="모서리가 둥근 직사각형 49"/>
          <p:cNvSpPr/>
          <p:nvPr/>
        </p:nvSpPr>
        <p:spPr>
          <a:xfrm>
            <a:off x="4660472" y="2448614"/>
            <a:ext cx="1727957"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2400" b="1" dirty="0" smtClean="0">
                <a:solidFill>
                  <a:srgbClr val="C00000"/>
                </a:solidFill>
                <a:effectLst>
                  <a:outerShdw blurRad="38100" dist="38100" dir="2700000" algn="tl">
                    <a:srgbClr val="000000">
                      <a:alpha val="43137"/>
                    </a:srgbClr>
                  </a:outerShdw>
                </a:effectLst>
                <a:latin typeface="Monotype Corsiva" panose="03010101010201010101" pitchFamily="66" charset="0"/>
                <a:ea typeface="서울남산체 M" pitchFamily="18" charset="-127"/>
              </a:rPr>
              <a:t>210 mil KRW</a:t>
            </a:r>
            <a:endParaRPr lang="ko-KR" altLang="en-US" b="1" dirty="0" smtClean="0">
              <a:solidFill>
                <a:srgbClr val="C00000"/>
              </a:solidFill>
              <a:effectLst>
                <a:outerShdw blurRad="38100" dist="38100" dir="2700000" algn="tl">
                  <a:srgbClr val="000000">
                    <a:alpha val="43137"/>
                  </a:srgbClr>
                </a:outerShdw>
              </a:effectLst>
              <a:latin typeface="Monotype Corsiva" panose="03010101010201010101" pitchFamily="66" charset="0"/>
              <a:ea typeface="서울남산체 M" pitchFamily="18" charset="-127"/>
            </a:endParaRPr>
          </a:p>
        </p:txBody>
      </p:sp>
      <p:sp>
        <p:nvSpPr>
          <p:cNvPr id="22" name="위쪽 화살표 21"/>
          <p:cNvSpPr/>
          <p:nvPr/>
        </p:nvSpPr>
        <p:spPr>
          <a:xfrm>
            <a:off x="1571286" y="910007"/>
            <a:ext cx="3299499" cy="4389649"/>
          </a:xfrm>
          <a:prstGeom prst="upArrow">
            <a:avLst>
              <a:gd name="adj1" fmla="val 71785"/>
              <a:gd name="adj2" fmla="val 31731"/>
            </a:avLst>
          </a:prstGeom>
          <a:noFill/>
          <a:ln>
            <a:solidFill>
              <a:schemeClr val="accent2">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chemeClr val="tx1"/>
              </a:solidFill>
              <a:latin typeface="서울남산체 M" pitchFamily="18" charset="-127"/>
              <a:ea typeface="서울남산체 M" pitchFamily="18" charset="-127"/>
            </a:endParaRPr>
          </a:p>
        </p:txBody>
      </p:sp>
      <p:cxnSp>
        <p:nvCxnSpPr>
          <p:cNvPr id="23" name="직선 연결선 22"/>
          <p:cNvCxnSpPr/>
          <p:nvPr/>
        </p:nvCxnSpPr>
        <p:spPr>
          <a:xfrm>
            <a:off x="2342965" y="1937637"/>
            <a:ext cx="1816841" cy="0"/>
          </a:xfrm>
          <a:prstGeom prst="line">
            <a:avLst/>
          </a:prstGeom>
          <a:ln w="9525">
            <a:solidFill>
              <a:schemeClr val="accent6">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7" name="모서리가 둥근 직사각형 26"/>
          <p:cNvSpPr/>
          <p:nvPr/>
        </p:nvSpPr>
        <p:spPr>
          <a:xfrm>
            <a:off x="2553729" y="1385824"/>
            <a:ext cx="1373325"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600" b="1" dirty="0" smtClean="0">
                <a:solidFill>
                  <a:schemeClr val="accent5">
                    <a:lumMod val="50000"/>
                  </a:schemeClr>
                </a:solidFill>
                <a:effectLst>
                  <a:outerShdw blurRad="38100" dist="38100" dir="2700000" algn="tl">
                    <a:srgbClr val="000000">
                      <a:alpha val="43137"/>
                    </a:srgbClr>
                  </a:outerShdw>
                </a:effectLst>
                <a:latin typeface="서울남산체 M" pitchFamily="18" charset="-127"/>
                <a:ea typeface="서울남산체 M" pitchFamily="18" charset="-127"/>
              </a:rPr>
              <a:t>Goods for general competition</a:t>
            </a:r>
            <a:endParaRPr lang="ko-KR" altLang="en-US" sz="1600" b="1" dirty="0" smtClean="0">
              <a:solidFill>
                <a:schemeClr val="accent5">
                  <a:lumMod val="50000"/>
                </a:schemeClr>
              </a:solidFill>
              <a:effectLst>
                <a:outerShdw blurRad="38100" dist="38100" dir="2700000" algn="tl">
                  <a:srgbClr val="000000">
                    <a:alpha val="43137"/>
                  </a:srgbClr>
                </a:outerShdw>
              </a:effectLst>
              <a:latin typeface="서울남산체 M" pitchFamily="18" charset="-127"/>
              <a:ea typeface="서울남산체 M" pitchFamily="18" charset="-127"/>
            </a:endParaRPr>
          </a:p>
        </p:txBody>
      </p:sp>
      <p:cxnSp>
        <p:nvCxnSpPr>
          <p:cNvPr id="28" name="직선 연결선 27"/>
          <p:cNvCxnSpPr/>
          <p:nvPr/>
        </p:nvCxnSpPr>
        <p:spPr>
          <a:xfrm>
            <a:off x="2349404" y="2664397"/>
            <a:ext cx="1816841" cy="0"/>
          </a:xfrm>
          <a:prstGeom prst="line">
            <a:avLst/>
          </a:prstGeom>
          <a:ln w="12700">
            <a:solidFill>
              <a:srgbClr val="4B2933"/>
            </a:solidFill>
            <a:prstDash val="dash"/>
          </a:ln>
        </p:spPr>
        <p:style>
          <a:lnRef idx="1">
            <a:schemeClr val="accent1"/>
          </a:lnRef>
          <a:fillRef idx="0">
            <a:schemeClr val="accent1"/>
          </a:fillRef>
          <a:effectRef idx="0">
            <a:schemeClr val="accent1"/>
          </a:effectRef>
          <a:fontRef idx="minor">
            <a:schemeClr val="tx1"/>
          </a:fontRef>
        </p:style>
      </p:cxnSp>
      <p:cxnSp>
        <p:nvCxnSpPr>
          <p:cNvPr id="30" name="직선 연결선 29"/>
          <p:cNvCxnSpPr/>
          <p:nvPr/>
        </p:nvCxnSpPr>
        <p:spPr>
          <a:xfrm>
            <a:off x="2349404" y="3389154"/>
            <a:ext cx="1816841" cy="0"/>
          </a:xfrm>
          <a:prstGeom prst="line">
            <a:avLst/>
          </a:prstGeom>
          <a:ln w="12700">
            <a:solidFill>
              <a:srgbClr val="4B2933"/>
            </a:solidFill>
            <a:prstDash val="dash"/>
          </a:ln>
        </p:spPr>
        <p:style>
          <a:lnRef idx="1">
            <a:schemeClr val="accent1"/>
          </a:lnRef>
          <a:fillRef idx="0">
            <a:schemeClr val="accent1"/>
          </a:fillRef>
          <a:effectRef idx="0">
            <a:schemeClr val="accent1"/>
          </a:effectRef>
          <a:fontRef idx="minor">
            <a:schemeClr val="tx1"/>
          </a:fontRef>
        </p:style>
      </p:cxnSp>
      <p:cxnSp>
        <p:nvCxnSpPr>
          <p:cNvPr id="31" name="직선 연결선 30"/>
          <p:cNvCxnSpPr/>
          <p:nvPr/>
        </p:nvCxnSpPr>
        <p:spPr>
          <a:xfrm>
            <a:off x="2349404" y="4115416"/>
            <a:ext cx="1816841" cy="0"/>
          </a:xfrm>
          <a:prstGeom prst="line">
            <a:avLst/>
          </a:prstGeom>
          <a:ln w="12700">
            <a:solidFill>
              <a:srgbClr val="4B2933"/>
            </a:solidFill>
            <a:prstDash val="dash"/>
          </a:ln>
        </p:spPr>
        <p:style>
          <a:lnRef idx="1">
            <a:schemeClr val="accent1"/>
          </a:lnRef>
          <a:fillRef idx="0">
            <a:schemeClr val="accent1"/>
          </a:fillRef>
          <a:effectRef idx="0">
            <a:schemeClr val="accent1"/>
          </a:effectRef>
          <a:fontRef idx="minor">
            <a:schemeClr val="tx1"/>
          </a:fontRef>
        </p:style>
      </p:cxnSp>
      <p:sp>
        <p:nvSpPr>
          <p:cNvPr id="34" name="직사각형 33"/>
          <p:cNvSpPr/>
          <p:nvPr/>
        </p:nvSpPr>
        <p:spPr>
          <a:xfrm>
            <a:off x="2234553" y="4353077"/>
            <a:ext cx="1970322" cy="1088251"/>
          </a:xfrm>
          <a:prstGeom prst="rect">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600" dirty="0" smtClean="0">
                <a:solidFill>
                  <a:schemeClr val="tx1"/>
                </a:solidFill>
                <a:effectLst>
                  <a:outerShdw blurRad="38100" dist="38100" dir="2700000" algn="tl">
                    <a:srgbClr val="000000">
                      <a:alpha val="43137"/>
                    </a:srgbClr>
                  </a:outerShdw>
                </a:effectLst>
                <a:latin typeface="서울남산체 M" pitchFamily="18" charset="-127"/>
                <a:ea typeface="서울남산체 M" pitchFamily="18" charset="-127"/>
              </a:rPr>
              <a:t>Small direct contracts</a:t>
            </a:r>
            <a:endParaRPr lang="ko-KR" altLang="en-US" sz="1600" dirty="0" smtClean="0">
              <a:solidFill>
                <a:schemeClr val="tx1"/>
              </a:solidFill>
              <a:effectLst>
                <a:outerShdw blurRad="38100" dist="38100" dir="2700000" algn="tl">
                  <a:srgbClr val="000000">
                    <a:alpha val="43137"/>
                  </a:srgbClr>
                </a:outerShdw>
              </a:effectLst>
              <a:latin typeface="서울남산체 M" pitchFamily="18" charset="-127"/>
              <a:ea typeface="서울남산체 M" pitchFamily="18" charset="-127"/>
            </a:endParaRPr>
          </a:p>
        </p:txBody>
      </p:sp>
      <p:sp>
        <p:nvSpPr>
          <p:cNvPr id="46" name="모서리가 둥근 직사각형 45"/>
          <p:cNvSpPr/>
          <p:nvPr/>
        </p:nvSpPr>
        <p:spPr>
          <a:xfrm>
            <a:off x="2558032" y="2147158"/>
            <a:ext cx="1373325"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600" dirty="0" smtClean="0">
                <a:solidFill>
                  <a:schemeClr val="accent2">
                    <a:lumMod val="50000"/>
                  </a:schemeClr>
                </a:solidFill>
                <a:effectLst>
                  <a:outerShdw blurRad="38100" dist="38100" dir="2700000" algn="tl">
                    <a:srgbClr val="000000">
                      <a:alpha val="43137"/>
                    </a:srgbClr>
                  </a:outerShdw>
                </a:effectLst>
                <a:latin typeface="Monotype Corsiva" panose="03010101010201010101" pitchFamily="66" charset="0"/>
                <a:ea typeface="서울남산체 M" pitchFamily="18" charset="-127"/>
              </a:rPr>
              <a:t>No threshold</a:t>
            </a:r>
            <a:endParaRPr lang="ko-KR" altLang="en-US" sz="1600" dirty="0" smtClean="0">
              <a:solidFill>
                <a:schemeClr val="accent2">
                  <a:lumMod val="50000"/>
                </a:schemeClr>
              </a:solidFill>
              <a:effectLst>
                <a:outerShdw blurRad="38100" dist="38100" dir="2700000" algn="tl">
                  <a:srgbClr val="000000">
                    <a:alpha val="43137"/>
                  </a:srgbClr>
                </a:outerShdw>
              </a:effectLst>
              <a:latin typeface="Monotype Corsiva" panose="03010101010201010101" pitchFamily="66" charset="0"/>
              <a:ea typeface="서울남산체 M" pitchFamily="18" charset="-127"/>
            </a:endParaRPr>
          </a:p>
        </p:txBody>
      </p:sp>
      <p:sp>
        <p:nvSpPr>
          <p:cNvPr id="51" name="모서리가 둥근 직사각형 50"/>
          <p:cNvSpPr/>
          <p:nvPr/>
        </p:nvSpPr>
        <p:spPr>
          <a:xfrm>
            <a:off x="2215236" y="2833995"/>
            <a:ext cx="2099255"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600" dirty="0" smtClean="0">
                <a:solidFill>
                  <a:schemeClr val="accent2">
                    <a:lumMod val="50000"/>
                  </a:schemeClr>
                </a:solidFill>
                <a:effectLst>
                  <a:outerShdw blurRad="38100" dist="38100" dir="2700000" algn="tl">
                    <a:srgbClr val="000000">
                      <a:alpha val="43137"/>
                    </a:srgbClr>
                  </a:outerShdw>
                </a:effectLst>
                <a:latin typeface="서울남산체 M" pitchFamily="18" charset="-127"/>
                <a:ea typeface="서울남산체 M" pitchFamily="18" charset="-127"/>
              </a:rPr>
              <a:t>SMEs</a:t>
            </a:r>
            <a:endParaRPr lang="ko-KR" altLang="en-US" sz="1600" dirty="0" smtClean="0">
              <a:solidFill>
                <a:schemeClr val="accent2">
                  <a:lumMod val="50000"/>
                </a:schemeClr>
              </a:solidFill>
              <a:effectLst>
                <a:outerShdw blurRad="38100" dist="38100" dir="2700000" algn="tl">
                  <a:srgbClr val="000000">
                    <a:alpha val="43137"/>
                  </a:srgbClr>
                </a:outerShdw>
              </a:effectLst>
              <a:latin typeface="Monotype Corsiva" panose="03010101010201010101" pitchFamily="66" charset="0"/>
              <a:ea typeface="서울남산체 M" pitchFamily="18" charset="-127"/>
            </a:endParaRPr>
          </a:p>
        </p:txBody>
      </p:sp>
      <p:sp>
        <p:nvSpPr>
          <p:cNvPr id="52" name="모서리가 둥근 직사각형 51"/>
          <p:cNvSpPr/>
          <p:nvPr/>
        </p:nvSpPr>
        <p:spPr>
          <a:xfrm>
            <a:off x="2213100" y="3553027"/>
            <a:ext cx="2099255"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600" dirty="0" smtClean="0">
                <a:solidFill>
                  <a:schemeClr val="accent2">
                    <a:lumMod val="50000"/>
                  </a:schemeClr>
                </a:solidFill>
                <a:effectLst>
                  <a:outerShdw blurRad="38100" dist="38100" dir="2700000" algn="tl">
                    <a:srgbClr val="000000">
                      <a:alpha val="43137"/>
                    </a:srgbClr>
                  </a:outerShdw>
                </a:effectLst>
                <a:latin typeface="서울남산체 M" pitchFamily="18" charset="-127"/>
                <a:ea typeface="서울남산체 M" pitchFamily="18" charset="-127"/>
              </a:rPr>
              <a:t>Small businesses</a:t>
            </a:r>
            <a:endParaRPr lang="ko-KR" altLang="en-US" sz="1600" dirty="0" smtClean="0">
              <a:solidFill>
                <a:schemeClr val="accent2">
                  <a:lumMod val="50000"/>
                </a:schemeClr>
              </a:solidFill>
              <a:effectLst>
                <a:outerShdw blurRad="38100" dist="38100" dir="2700000" algn="tl">
                  <a:srgbClr val="000000">
                    <a:alpha val="43137"/>
                  </a:srgbClr>
                </a:outerShdw>
              </a:effectLst>
              <a:latin typeface="Monotype Corsiva" panose="03010101010201010101" pitchFamily="66" charset="0"/>
              <a:ea typeface="서울남산체 M" pitchFamily="18" charset="-127"/>
            </a:endParaRPr>
          </a:p>
        </p:txBody>
      </p:sp>
      <p:sp>
        <p:nvSpPr>
          <p:cNvPr id="53" name="모서리가 둥근 직사각형 52"/>
          <p:cNvSpPr/>
          <p:nvPr/>
        </p:nvSpPr>
        <p:spPr>
          <a:xfrm>
            <a:off x="2512317" y="4260181"/>
            <a:ext cx="1373325"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600" dirty="0" smtClean="0">
                <a:solidFill>
                  <a:schemeClr val="accent2">
                    <a:lumMod val="50000"/>
                  </a:schemeClr>
                </a:solidFill>
                <a:effectLst>
                  <a:outerShdw blurRad="38100" dist="38100" dir="2700000" algn="tl">
                    <a:srgbClr val="000000">
                      <a:alpha val="43137"/>
                    </a:srgbClr>
                  </a:outerShdw>
                </a:effectLst>
                <a:latin typeface="Monotype Corsiva" panose="03010101010201010101" pitchFamily="66" charset="0"/>
                <a:ea typeface="서울남산체 M" pitchFamily="18" charset="-127"/>
              </a:rPr>
              <a:t>No threshold</a:t>
            </a:r>
            <a:endParaRPr lang="ko-KR" altLang="en-US" sz="1600" dirty="0" smtClean="0">
              <a:solidFill>
                <a:schemeClr val="accent2">
                  <a:lumMod val="50000"/>
                </a:schemeClr>
              </a:solidFill>
              <a:effectLst>
                <a:outerShdw blurRad="38100" dist="38100" dir="2700000" algn="tl">
                  <a:srgbClr val="000000">
                    <a:alpha val="43137"/>
                  </a:srgbClr>
                </a:outerShdw>
              </a:effectLst>
              <a:latin typeface="Monotype Corsiva" panose="03010101010201010101" pitchFamily="66" charset="0"/>
              <a:ea typeface="서울남산체 M" pitchFamily="18" charset="-127"/>
            </a:endParaRPr>
          </a:p>
        </p:txBody>
      </p:sp>
      <p:sp>
        <p:nvSpPr>
          <p:cNvPr id="58" name="위쪽 화살표 57"/>
          <p:cNvSpPr/>
          <p:nvPr/>
        </p:nvSpPr>
        <p:spPr>
          <a:xfrm>
            <a:off x="6186223" y="910007"/>
            <a:ext cx="3299499" cy="4389649"/>
          </a:xfrm>
          <a:prstGeom prst="upArrow">
            <a:avLst>
              <a:gd name="adj1" fmla="val 71785"/>
              <a:gd name="adj2" fmla="val 31731"/>
            </a:avLst>
          </a:prstGeom>
          <a:noFill/>
          <a:ln>
            <a:solidFill>
              <a:schemeClr val="accent2">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endParaRPr lang="ko-KR" altLang="en-US" dirty="0" smtClean="0">
              <a:solidFill>
                <a:schemeClr val="tx1"/>
              </a:solidFill>
              <a:latin typeface="서울남산체 M" pitchFamily="18" charset="-127"/>
              <a:ea typeface="서울남산체 M" pitchFamily="18" charset="-127"/>
            </a:endParaRPr>
          </a:p>
        </p:txBody>
      </p:sp>
      <p:cxnSp>
        <p:nvCxnSpPr>
          <p:cNvPr id="59" name="직선 연결선 58"/>
          <p:cNvCxnSpPr/>
          <p:nvPr/>
        </p:nvCxnSpPr>
        <p:spPr>
          <a:xfrm>
            <a:off x="6957902" y="1937637"/>
            <a:ext cx="1816841" cy="0"/>
          </a:xfrm>
          <a:prstGeom prst="line">
            <a:avLst/>
          </a:prstGeom>
          <a:ln w="9525">
            <a:solidFill>
              <a:schemeClr val="accent6">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0" name="모서리가 둥근 직사각형 59"/>
          <p:cNvSpPr/>
          <p:nvPr/>
        </p:nvSpPr>
        <p:spPr>
          <a:xfrm>
            <a:off x="7168666" y="1398702"/>
            <a:ext cx="1373325"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600" b="1" dirty="0" smtClean="0">
                <a:solidFill>
                  <a:schemeClr val="accent5">
                    <a:lumMod val="50000"/>
                  </a:schemeClr>
                </a:solidFill>
                <a:effectLst>
                  <a:outerShdw blurRad="38100" dist="38100" dir="2700000" algn="tl">
                    <a:srgbClr val="000000">
                      <a:alpha val="43137"/>
                    </a:srgbClr>
                  </a:outerShdw>
                </a:effectLst>
                <a:latin typeface="서울남산체 M" pitchFamily="18" charset="-127"/>
                <a:ea typeface="서울남산체 M" pitchFamily="18" charset="-127"/>
              </a:rPr>
              <a:t>Goods for competition among SMEs</a:t>
            </a:r>
            <a:endParaRPr lang="ko-KR" altLang="en-US" sz="1600" b="1" dirty="0" smtClean="0">
              <a:solidFill>
                <a:schemeClr val="accent5">
                  <a:lumMod val="50000"/>
                </a:schemeClr>
              </a:solidFill>
              <a:effectLst>
                <a:outerShdw blurRad="38100" dist="38100" dir="2700000" algn="tl">
                  <a:srgbClr val="000000">
                    <a:alpha val="43137"/>
                  </a:srgbClr>
                </a:outerShdw>
              </a:effectLst>
              <a:latin typeface="서울남산체 M" pitchFamily="18" charset="-127"/>
              <a:ea typeface="서울남산체 M" pitchFamily="18" charset="-127"/>
            </a:endParaRPr>
          </a:p>
        </p:txBody>
      </p:sp>
      <p:cxnSp>
        <p:nvCxnSpPr>
          <p:cNvPr id="63" name="직선 연결선 62"/>
          <p:cNvCxnSpPr/>
          <p:nvPr/>
        </p:nvCxnSpPr>
        <p:spPr>
          <a:xfrm>
            <a:off x="6964341" y="4115416"/>
            <a:ext cx="1816841" cy="0"/>
          </a:xfrm>
          <a:prstGeom prst="line">
            <a:avLst/>
          </a:prstGeom>
          <a:ln w="12700">
            <a:solidFill>
              <a:srgbClr val="4B2933"/>
            </a:solidFill>
            <a:prstDash val="dash"/>
          </a:ln>
        </p:spPr>
        <p:style>
          <a:lnRef idx="1">
            <a:schemeClr val="accent1"/>
          </a:lnRef>
          <a:fillRef idx="0">
            <a:schemeClr val="accent1"/>
          </a:fillRef>
          <a:effectRef idx="0">
            <a:schemeClr val="accent1"/>
          </a:effectRef>
          <a:fontRef idx="minor">
            <a:schemeClr val="tx1"/>
          </a:fontRef>
        </p:style>
      </p:cxnSp>
      <p:sp>
        <p:nvSpPr>
          <p:cNvPr id="64" name="직사각형 63"/>
          <p:cNvSpPr/>
          <p:nvPr/>
        </p:nvSpPr>
        <p:spPr>
          <a:xfrm>
            <a:off x="6849490" y="4353077"/>
            <a:ext cx="1970322" cy="1088251"/>
          </a:xfrm>
          <a:prstGeom prst="rect">
            <a:avLst/>
          </a:prstGeom>
          <a:gradFill flip="none" rotWithShape="1">
            <a:gsLst>
              <a:gs pos="0">
                <a:schemeClr val="accent4">
                  <a:lumMod val="50000"/>
                  <a:tint val="66000"/>
                  <a:satMod val="160000"/>
                </a:schemeClr>
              </a:gs>
              <a:gs pos="50000">
                <a:schemeClr val="accent4">
                  <a:lumMod val="50000"/>
                  <a:tint val="44500"/>
                  <a:satMod val="160000"/>
                </a:schemeClr>
              </a:gs>
              <a:gs pos="100000">
                <a:schemeClr val="accent4">
                  <a:lumMod val="50000"/>
                  <a:tint val="23500"/>
                  <a:satMod val="160000"/>
                </a:scheme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600" dirty="0" smtClean="0">
                <a:solidFill>
                  <a:schemeClr val="tx1"/>
                </a:solidFill>
                <a:effectLst>
                  <a:outerShdw blurRad="38100" dist="38100" dir="2700000" algn="tl">
                    <a:srgbClr val="000000">
                      <a:alpha val="43137"/>
                    </a:srgbClr>
                  </a:outerShdw>
                </a:effectLst>
                <a:latin typeface="서울남산체 M" pitchFamily="18" charset="-127"/>
                <a:ea typeface="서울남산체 M" pitchFamily="18" charset="-127"/>
              </a:rPr>
              <a:t>Small direct contracts</a:t>
            </a:r>
            <a:endParaRPr lang="ko-KR" altLang="en-US" sz="1600" dirty="0" smtClean="0">
              <a:solidFill>
                <a:schemeClr val="tx1"/>
              </a:solidFill>
              <a:effectLst>
                <a:outerShdw blurRad="38100" dist="38100" dir="2700000" algn="tl">
                  <a:srgbClr val="000000">
                    <a:alpha val="43137"/>
                  </a:srgbClr>
                </a:outerShdw>
              </a:effectLst>
              <a:latin typeface="서울남산체 M" pitchFamily="18" charset="-127"/>
              <a:ea typeface="서울남산체 M" pitchFamily="18" charset="-127"/>
            </a:endParaRPr>
          </a:p>
        </p:txBody>
      </p:sp>
      <p:sp>
        <p:nvSpPr>
          <p:cNvPr id="66" name="모서리가 둥근 직사각형 65"/>
          <p:cNvSpPr/>
          <p:nvPr/>
        </p:nvSpPr>
        <p:spPr>
          <a:xfrm>
            <a:off x="6830173" y="2833995"/>
            <a:ext cx="2099255"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600" dirty="0" smtClean="0">
                <a:solidFill>
                  <a:schemeClr val="accent2">
                    <a:lumMod val="50000"/>
                  </a:schemeClr>
                </a:solidFill>
                <a:effectLst>
                  <a:outerShdw blurRad="38100" dist="38100" dir="2700000" algn="tl">
                    <a:srgbClr val="000000">
                      <a:alpha val="43137"/>
                    </a:srgbClr>
                  </a:outerShdw>
                </a:effectLst>
                <a:latin typeface="서울남산체 M" pitchFamily="18" charset="-127"/>
                <a:ea typeface="서울남산체 M" pitchFamily="18" charset="-127"/>
              </a:rPr>
              <a:t>SMEs</a:t>
            </a:r>
            <a:endParaRPr lang="ko-KR" altLang="en-US" sz="1600" dirty="0" smtClean="0">
              <a:solidFill>
                <a:schemeClr val="accent2">
                  <a:lumMod val="50000"/>
                </a:schemeClr>
              </a:solidFill>
              <a:effectLst>
                <a:outerShdw blurRad="38100" dist="38100" dir="2700000" algn="tl">
                  <a:srgbClr val="000000">
                    <a:alpha val="43137"/>
                  </a:srgbClr>
                </a:outerShdw>
              </a:effectLst>
              <a:latin typeface="Monotype Corsiva" panose="03010101010201010101" pitchFamily="66" charset="0"/>
              <a:ea typeface="서울남산체 M" pitchFamily="18" charset="-127"/>
            </a:endParaRPr>
          </a:p>
        </p:txBody>
      </p:sp>
      <p:sp>
        <p:nvSpPr>
          <p:cNvPr id="69" name="모서리가 둥근 직사각형 68"/>
          <p:cNvSpPr/>
          <p:nvPr/>
        </p:nvSpPr>
        <p:spPr>
          <a:xfrm>
            <a:off x="6832340" y="4272059"/>
            <a:ext cx="2099255" cy="381317"/>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lnSpc>
                <a:spcPct val="150000"/>
              </a:lnSpc>
            </a:pPr>
            <a:r>
              <a:rPr lang="en-US" altLang="ko-KR" sz="1600" dirty="0" smtClean="0">
                <a:solidFill>
                  <a:schemeClr val="accent2">
                    <a:lumMod val="50000"/>
                  </a:schemeClr>
                </a:solidFill>
                <a:effectLst>
                  <a:outerShdw blurRad="38100" dist="38100" dir="2700000" algn="tl">
                    <a:srgbClr val="000000">
                      <a:alpha val="43137"/>
                    </a:srgbClr>
                  </a:outerShdw>
                </a:effectLst>
                <a:latin typeface="서울남산체 M" pitchFamily="18" charset="-127"/>
                <a:ea typeface="서울남산체 M" pitchFamily="18" charset="-127"/>
              </a:rPr>
              <a:t>Small businesses</a:t>
            </a:r>
            <a:endParaRPr lang="ko-KR" altLang="en-US" sz="1600" dirty="0" smtClean="0">
              <a:solidFill>
                <a:schemeClr val="accent2">
                  <a:lumMod val="50000"/>
                </a:schemeClr>
              </a:solidFill>
              <a:effectLst>
                <a:outerShdw blurRad="38100" dist="38100" dir="2700000" algn="tl">
                  <a:srgbClr val="000000">
                    <a:alpha val="43137"/>
                  </a:srgbClr>
                </a:outerShdw>
              </a:effectLst>
              <a:latin typeface="Monotype Corsiva" panose="03010101010201010101" pitchFamily="66" charset="0"/>
              <a:ea typeface="서울남산체 M" pitchFamily="18" charset="-127"/>
            </a:endParaRPr>
          </a:p>
        </p:txBody>
      </p:sp>
      <p:sp>
        <p:nvSpPr>
          <p:cNvPr id="70" name="모서리가 둥근 직사각형 69"/>
          <p:cNvSpPr/>
          <p:nvPr/>
        </p:nvSpPr>
        <p:spPr>
          <a:xfrm>
            <a:off x="1571287" y="5747335"/>
            <a:ext cx="7914436" cy="762933"/>
          </a:xfrm>
          <a:prstGeom prst="roundRect">
            <a:avLst>
              <a:gd name="adj" fmla="val 5936"/>
            </a:avLst>
          </a:prstGeom>
          <a:noFill/>
          <a:ln w="12700">
            <a:solidFill>
              <a:schemeClr val="tx1"/>
            </a:solidFill>
            <a:prstDash val="solid"/>
          </a:ln>
          <a:effectLst>
            <a:outerShdw blurRad="50800" dist="38100" dir="2700000" algn="tl" rotWithShape="0">
              <a:prstClr val="black">
                <a:alpha val="40000"/>
              </a:prstClr>
            </a:outerShdw>
          </a:effectLst>
        </p:spPr>
        <p:style>
          <a:lnRef idx="1">
            <a:schemeClr val="accent5"/>
          </a:lnRef>
          <a:fillRef idx="1003">
            <a:schemeClr val="lt1"/>
          </a:fillRef>
          <a:effectRef idx="1">
            <a:schemeClr val="accent5"/>
          </a:effectRef>
          <a:fontRef idx="minor">
            <a:schemeClr val="dk1"/>
          </a:fontRef>
        </p:style>
        <p:txBody>
          <a:bodyPr tIns="0" bIns="0" rtlCol="0" anchor="ctr"/>
          <a:lstStyle/>
          <a:p>
            <a:pPr>
              <a:lnSpc>
                <a:spcPct val="150000"/>
              </a:lnSpc>
            </a:pPr>
            <a:r>
              <a:rPr lang="en-US" altLang="ko-KR" sz="1300" dirty="0" smtClean="0">
                <a:solidFill>
                  <a:srgbClr val="36000C"/>
                </a:solidFill>
                <a:latin typeface="서울남산체 M" panose="02020603020101020101" pitchFamily="18" charset="-127"/>
                <a:ea typeface="서울남산체 M" panose="02020603020101020101" pitchFamily="18" charset="-127"/>
              </a:rPr>
              <a:t> - Article 4 of Promotion and Support Act for Purchasing SME products(purchase increase)</a:t>
            </a:r>
          </a:p>
          <a:p>
            <a:pPr>
              <a:lnSpc>
                <a:spcPct val="150000"/>
              </a:lnSpc>
            </a:pPr>
            <a:r>
              <a:rPr lang="en-US" altLang="ko-KR" sz="1300" dirty="0" smtClean="0">
                <a:solidFill>
                  <a:srgbClr val="36000C"/>
                </a:solidFill>
                <a:latin typeface="서울남산체 M" panose="02020603020101020101" pitchFamily="18" charset="-127"/>
                <a:ea typeface="서울남산체 M" panose="02020603020101020101" pitchFamily="18" charset="-127"/>
              </a:rPr>
              <a:t> - </a:t>
            </a:r>
            <a:r>
              <a:rPr lang="en-US" altLang="ko-KR" sz="1300" dirty="0">
                <a:solidFill>
                  <a:srgbClr val="36000C"/>
                </a:solidFill>
                <a:latin typeface="서울남산체 M" panose="02020603020101020101" pitchFamily="18" charset="-127"/>
                <a:ea typeface="서울남산체 M" panose="02020603020101020101" pitchFamily="18" charset="-127"/>
              </a:rPr>
              <a:t>Article </a:t>
            </a:r>
            <a:r>
              <a:rPr lang="en-US" altLang="ko-KR" sz="1300" dirty="0" smtClean="0">
                <a:solidFill>
                  <a:srgbClr val="36000C"/>
                </a:solidFill>
                <a:latin typeface="서울남산체 M" panose="02020603020101020101" pitchFamily="18" charset="-127"/>
                <a:ea typeface="서울남산체 M" panose="02020603020101020101" pitchFamily="18" charset="-127"/>
              </a:rPr>
              <a:t>2.2 </a:t>
            </a:r>
            <a:r>
              <a:rPr lang="en-US" altLang="ko-KR" sz="1300" dirty="0">
                <a:solidFill>
                  <a:srgbClr val="36000C"/>
                </a:solidFill>
                <a:latin typeface="서울남산체 M" panose="02020603020101020101" pitchFamily="18" charset="-127"/>
                <a:ea typeface="서울남산체 M" panose="02020603020101020101" pitchFamily="18" charset="-127"/>
              </a:rPr>
              <a:t>of Promotion and Support Act for Purchasing SME </a:t>
            </a:r>
            <a:r>
              <a:rPr lang="en-US" altLang="ko-KR" sz="1300" dirty="0" smtClean="0">
                <a:solidFill>
                  <a:srgbClr val="36000C"/>
                </a:solidFill>
                <a:latin typeface="서울남산체 M" panose="02020603020101020101" pitchFamily="18" charset="-127"/>
                <a:ea typeface="서울남산체 M" panose="02020603020101020101" pitchFamily="18" charset="-127"/>
              </a:rPr>
              <a:t>products(priority procurement with SME)</a:t>
            </a:r>
          </a:p>
        </p:txBody>
      </p:sp>
      <p:cxnSp>
        <p:nvCxnSpPr>
          <p:cNvPr id="29" name="직선 연결선 28"/>
          <p:cNvCxnSpPr/>
          <p:nvPr/>
        </p:nvCxnSpPr>
        <p:spPr>
          <a:xfrm>
            <a:off x="4584467" y="2660721"/>
            <a:ext cx="1816841" cy="0"/>
          </a:xfrm>
          <a:prstGeom prst="line">
            <a:avLst/>
          </a:prstGeom>
          <a:ln w="9525">
            <a:solidFill>
              <a:srgbClr val="4B2933"/>
            </a:solidFill>
            <a:prstDash val="dash"/>
          </a:ln>
        </p:spPr>
        <p:style>
          <a:lnRef idx="1">
            <a:schemeClr val="accent1"/>
          </a:lnRef>
          <a:fillRef idx="0">
            <a:schemeClr val="accent1"/>
          </a:fillRef>
          <a:effectRef idx="0">
            <a:schemeClr val="accent1"/>
          </a:effectRef>
          <a:fontRef idx="minor">
            <a:schemeClr val="tx1"/>
          </a:fontRef>
        </p:style>
      </p:cxnSp>
      <p:cxnSp>
        <p:nvCxnSpPr>
          <p:cNvPr id="32" name="직선 연결선 31"/>
          <p:cNvCxnSpPr/>
          <p:nvPr/>
        </p:nvCxnSpPr>
        <p:spPr>
          <a:xfrm>
            <a:off x="4571589" y="3385679"/>
            <a:ext cx="1816841" cy="0"/>
          </a:xfrm>
          <a:prstGeom prst="line">
            <a:avLst/>
          </a:prstGeom>
          <a:ln w="9525">
            <a:solidFill>
              <a:srgbClr val="4B2933"/>
            </a:solidFill>
            <a:prstDash val="dash"/>
          </a:ln>
        </p:spPr>
        <p:style>
          <a:lnRef idx="1">
            <a:schemeClr val="accent1"/>
          </a:lnRef>
          <a:fillRef idx="0">
            <a:schemeClr val="accent1"/>
          </a:fillRef>
          <a:effectRef idx="0">
            <a:schemeClr val="accent1"/>
          </a:effectRef>
          <a:fontRef idx="minor">
            <a:schemeClr val="tx1"/>
          </a:fontRef>
        </p:style>
      </p:cxnSp>
      <p:cxnSp>
        <p:nvCxnSpPr>
          <p:cNvPr id="33" name="직선 연결선 32"/>
          <p:cNvCxnSpPr/>
          <p:nvPr/>
        </p:nvCxnSpPr>
        <p:spPr>
          <a:xfrm>
            <a:off x="4575892" y="4105267"/>
            <a:ext cx="1816841" cy="0"/>
          </a:xfrm>
          <a:prstGeom prst="line">
            <a:avLst/>
          </a:prstGeom>
          <a:ln w="9525">
            <a:solidFill>
              <a:srgbClr val="4B2933"/>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1919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748853" y="206206"/>
            <a:ext cx="3344973" cy="419739"/>
          </a:xfrm>
          <a:prstGeom prst="rect">
            <a:avLst/>
          </a:prstGeom>
          <a:noFill/>
          <a:ln>
            <a:noFill/>
          </a:ln>
        </p:spPr>
        <p:txBody>
          <a:bodyPr wrap="none" lIns="110880" tIns="55440" rIns="110880" bIns="55440" rtlCol="0">
            <a:spAutoFit/>
          </a:bodyPr>
          <a:lstStyle/>
          <a:p>
            <a:r>
              <a:rPr lang="en-US" altLang="ko-KR" sz="2000" dirty="0" smtClean="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rPr>
              <a:t>Small Negotiated Contracts</a:t>
            </a:r>
            <a:endParaRPr lang="ko-KR" altLang="en-US" sz="2000" dirty="0">
              <a:ln>
                <a:solidFill>
                  <a:schemeClr val="tx1">
                    <a:alpha val="1000"/>
                  </a:schemeClr>
                </a:solidFill>
              </a:ln>
              <a:latin typeface="Arial" panose="020B0604020202020204" pitchFamily="34" charset="0"/>
              <a:ea typeface="서울남산체 M" panose="02020603020101020101" pitchFamily="18" charset="-127"/>
              <a:cs typeface="Arial" panose="020B0604020202020204" pitchFamily="34" charset="0"/>
            </a:endParaRPr>
          </a:p>
        </p:txBody>
      </p:sp>
      <p:sp>
        <p:nvSpPr>
          <p:cNvPr id="41" name="직사각형 40"/>
          <p:cNvSpPr/>
          <p:nvPr/>
        </p:nvSpPr>
        <p:spPr>
          <a:xfrm>
            <a:off x="181495" y="171502"/>
            <a:ext cx="408079" cy="39527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10880" tIns="55440" rIns="110880" bIns="55440" rtlCol="0" anchor="ctr"/>
          <a:lstStyle/>
          <a:p>
            <a:pPr algn="ctr"/>
            <a:endParaRPr lang="ko-KR" altLang="en-US" dirty="0"/>
          </a:p>
        </p:txBody>
      </p:sp>
      <p:cxnSp>
        <p:nvCxnSpPr>
          <p:cNvPr id="15" name="직선 연결선 14"/>
          <p:cNvCxnSpPr>
            <a:stCxn id="35" idx="3"/>
          </p:cNvCxnSpPr>
          <p:nvPr/>
        </p:nvCxnSpPr>
        <p:spPr>
          <a:xfrm flipV="1">
            <a:off x="4093826" y="412464"/>
            <a:ext cx="6709780" cy="3612"/>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 name="직사각형 1"/>
          <p:cNvSpPr/>
          <p:nvPr/>
        </p:nvSpPr>
        <p:spPr>
          <a:xfrm>
            <a:off x="10002476" y="3189711"/>
            <a:ext cx="5400675" cy="369332"/>
          </a:xfrm>
          <a:prstGeom prst="rect">
            <a:avLst/>
          </a:prstGeom>
        </p:spPr>
        <p:txBody>
          <a:bodyPr>
            <a:spAutoFit/>
          </a:bodyPr>
          <a:lstStyle/>
          <a:p>
            <a:r>
              <a:rPr lang="ko-KR" altLang="en-US" dirty="0"/>
              <a:t> </a:t>
            </a:r>
          </a:p>
        </p:txBody>
      </p:sp>
      <p:sp>
        <p:nvSpPr>
          <p:cNvPr id="29" name="위쪽 화살표 28"/>
          <p:cNvSpPr/>
          <p:nvPr/>
        </p:nvSpPr>
        <p:spPr>
          <a:xfrm>
            <a:off x="1224297" y="1823065"/>
            <a:ext cx="2090780" cy="3208765"/>
          </a:xfrm>
          <a:prstGeom prst="upArrow">
            <a:avLst>
              <a:gd name="adj1" fmla="val 71785"/>
              <a:gd name="adj2" fmla="val 39219"/>
            </a:avLst>
          </a:prstGeom>
          <a:noFill/>
          <a:ln>
            <a:solidFill>
              <a:schemeClr val="accent2">
                <a:lumMod val="50000"/>
              </a:schemeClr>
            </a:solid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6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31" name="모서리가 둥근 직사각형 30"/>
          <p:cNvSpPr/>
          <p:nvPr/>
        </p:nvSpPr>
        <p:spPr>
          <a:xfrm>
            <a:off x="1746572" y="2091349"/>
            <a:ext cx="1042078" cy="470966"/>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1200" b="1"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Small negotiated contracts</a:t>
            </a:r>
            <a:endParaRPr lang="ko-KR" altLang="en-US" sz="1200" b="1" dirty="0" smtClean="0">
              <a:solidFill>
                <a:schemeClr val="tx1"/>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47" name="직사각형 46"/>
          <p:cNvSpPr/>
          <p:nvPr/>
        </p:nvSpPr>
        <p:spPr>
          <a:xfrm>
            <a:off x="1671851" y="3902278"/>
            <a:ext cx="1219650" cy="122823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6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48" name="모서리가 둥근 직사각형 47"/>
          <p:cNvSpPr/>
          <p:nvPr/>
        </p:nvSpPr>
        <p:spPr>
          <a:xfrm>
            <a:off x="3316883" y="2908489"/>
            <a:ext cx="2267710" cy="384399"/>
          </a:xfrm>
          <a:prstGeom prst="roundRect">
            <a:avLst>
              <a:gd name="adj" fmla="val 6079"/>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lin ang="16200000" scaled="1"/>
            <a:tileRect/>
          </a:gradFill>
          <a:ln w="3175">
            <a:solidFill>
              <a:schemeClr val="tx1"/>
            </a:solidFill>
          </a:ln>
        </p:spPr>
        <p:style>
          <a:lnRef idx="0">
            <a:schemeClr val="accent1"/>
          </a:lnRef>
          <a:fillRef idx="1003">
            <a:schemeClr val="lt2"/>
          </a:fillRef>
          <a:effectRef idx="3">
            <a:schemeClr val="accent1"/>
          </a:effectRef>
          <a:fontRef idx="minor">
            <a:schemeClr val="lt1"/>
          </a:fontRef>
        </p:style>
        <p:txBody>
          <a:bodyPr lIns="0" rIns="0" rtlCol="0" anchor="ctr"/>
          <a:lstStyle/>
          <a:p>
            <a:pPr algn="ctr"/>
            <a:r>
              <a:rPr lang="ko-KR" altLang="en-US" sz="1200" dirty="0" smtClean="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rPr>
              <a:t> </a:t>
            </a:r>
            <a:r>
              <a:rPr lang="en-US" altLang="ko-KR" sz="1200" dirty="0" smtClean="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rPr>
              <a:t>Submit  at least 2 quotations</a:t>
            </a:r>
          </a:p>
          <a:p>
            <a:pPr algn="ctr"/>
            <a:r>
              <a:rPr lang="en-US" altLang="ko-KR" sz="1200" dirty="0" smtClean="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rPr>
              <a:t>(competition)</a:t>
            </a:r>
            <a:endParaRPr lang="ko-KR" altLang="en-US" sz="1200" dirty="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0" name="모서리가 둥근 직사각형 49"/>
          <p:cNvSpPr/>
          <p:nvPr/>
        </p:nvSpPr>
        <p:spPr>
          <a:xfrm>
            <a:off x="3315077" y="4203777"/>
            <a:ext cx="2267710" cy="414742"/>
          </a:xfrm>
          <a:prstGeom prst="roundRect">
            <a:avLst>
              <a:gd name="adj" fmla="val 12477"/>
            </a:avLst>
          </a:prstGeom>
          <a:gradFill flip="none" rotWithShape="1">
            <a:gsLst>
              <a:gs pos="0">
                <a:srgbClr val="4B2933">
                  <a:tint val="66000"/>
                  <a:satMod val="160000"/>
                </a:srgbClr>
              </a:gs>
              <a:gs pos="50000">
                <a:srgbClr val="4B2933">
                  <a:tint val="44500"/>
                  <a:satMod val="160000"/>
                </a:srgbClr>
              </a:gs>
              <a:gs pos="100000">
                <a:srgbClr val="4B2933">
                  <a:tint val="23500"/>
                  <a:satMod val="160000"/>
                </a:srgbClr>
              </a:gs>
            </a:gsLst>
            <a:lin ang="16200000" scaled="1"/>
            <a:tileRect/>
          </a:gradFill>
          <a:ln w="3175">
            <a:solidFill>
              <a:schemeClr val="tx1"/>
            </a:solidFill>
          </a:ln>
        </p:spPr>
        <p:style>
          <a:lnRef idx="0">
            <a:schemeClr val="accent1"/>
          </a:lnRef>
          <a:fillRef idx="1003">
            <a:schemeClr val="lt2"/>
          </a:fillRef>
          <a:effectRef idx="3">
            <a:schemeClr val="accent1"/>
          </a:effectRef>
          <a:fontRef idx="minor">
            <a:schemeClr val="lt1"/>
          </a:fontRef>
        </p:style>
        <p:txBody>
          <a:bodyPr lIns="0" rIns="0" rtlCol="0" anchor="ctr"/>
          <a:lstStyle/>
          <a:p>
            <a:pPr algn="ctr"/>
            <a:r>
              <a:rPr lang="en-US" altLang="ko-KR" sz="1200" dirty="0" smtClean="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rPr>
              <a:t>Submission of 1 quotation allowed</a:t>
            </a:r>
            <a:endParaRPr lang="ko-KR" altLang="en-US" sz="1200" dirty="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43" name="직선 연결선 42"/>
          <p:cNvCxnSpPr/>
          <p:nvPr/>
        </p:nvCxnSpPr>
        <p:spPr>
          <a:xfrm>
            <a:off x="1702242" y="3948324"/>
            <a:ext cx="1176103" cy="0"/>
          </a:xfrm>
          <a:prstGeom prst="line">
            <a:avLst/>
          </a:prstGeom>
          <a:ln w="12700">
            <a:solidFill>
              <a:srgbClr val="4B2933"/>
            </a:solidFill>
            <a:prstDash val="dash"/>
          </a:ln>
        </p:spPr>
        <p:style>
          <a:lnRef idx="1">
            <a:schemeClr val="accent1"/>
          </a:lnRef>
          <a:fillRef idx="0">
            <a:schemeClr val="accent1"/>
          </a:fillRef>
          <a:effectRef idx="0">
            <a:schemeClr val="accent1"/>
          </a:effectRef>
          <a:fontRef idx="minor">
            <a:schemeClr val="tx1"/>
          </a:fontRef>
        </p:style>
      </p:cxnSp>
      <p:sp>
        <p:nvSpPr>
          <p:cNvPr id="49" name="모서리가 둥근 직사각형 48"/>
          <p:cNvSpPr/>
          <p:nvPr/>
        </p:nvSpPr>
        <p:spPr>
          <a:xfrm>
            <a:off x="1824217" y="4152394"/>
            <a:ext cx="889000"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20 mil KRW</a:t>
            </a:r>
            <a:endParaRPr lang="ko-KR" altLang="en-US" sz="14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cxnSp>
        <p:nvCxnSpPr>
          <p:cNvPr id="30" name="직선 연결선 29"/>
          <p:cNvCxnSpPr/>
          <p:nvPr/>
        </p:nvCxnSpPr>
        <p:spPr>
          <a:xfrm>
            <a:off x="1715398" y="2659046"/>
            <a:ext cx="1176103" cy="0"/>
          </a:xfrm>
          <a:prstGeom prst="line">
            <a:avLst/>
          </a:prstGeom>
          <a:ln w="9525">
            <a:solidFill>
              <a:srgbClr val="4B2933"/>
            </a:solidFill>
            <a:prstDash val="dash"/>
          </a:ln>
        </p:spPr>
        <p:style>
          <a:lnRef idx="1">
            <a:schemeClr val="accent1"/>
          </a:lnRef>
          <a:fillRef idx="0">
            <a:schemeClr val="accent1"/>
          </a:fillRef>
          <a:effectRef idx="0">
            <a:schemeClr val="accent1"/>
          </a:effectRef>
          <a:fontRef idx="minor">
            <a:schemeClr val="tx1"/>
          </a:fontRef>
        </p:style>
      </p:cxnSp>
      <p:sp>
        <p:nvSpPr>
          <p:cNvPr id="40" name="모서리가 둥근 직사각형 39"/>
          <p:cNvSpPr/>
          <p:nvPr/>
        </p:nvSpPr>
        <p:spPr>
          <a:xfrm>
            <a:off x="1823111" y="2901468"/>
            <a:ext cx="889000" cy="304800"/>
          </a:xfrm>
          <a:prstGeom prst="roundRect">
            <a:avLst/>
          </a:prstGeom>
          <a:no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r>
              <a:rPr lang="en-US" altLang="ko-KR" sz="20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rPr>
              <a:t>50 mil KRW</a:t>
            </a:r>
            <a:endParaRPr lang="ko-KR" altLang="en-US" sz="1600" b="1" dirty="0" smtClean="0">
              <a:solidFill>
                <a:schemeClr val="accent2">
                  <a:lumMod val="50000"/>
                </a:schemeClr>
              </a:solidFill>
              <a:effectLst>
                <a:outerShdw blurRad="38100" dist="38100" dir="2700000" algn="tl">
                  <a:srgbClr val="000000">
                    <a:alpha val="43137"/>
                  </a:srgbClr>
                </a:outerShdw>
              </a:effectLst>
              <a:latin typeface="Arial" panose="020B0604020202020204" pitchFamily="34" charset="0"/>
              <a:ea typeface="서울남산체 M" pitchFamily="18" charset="-127"/>
              <a:cs typeface="Arial" panose="020B0604020202020204" pitchFamily="34" charset="0"/>
            </a:endParaRPr>
          </a:p>
        </p:txBody>
      </p:sp>
      <p:sp>
        <p:nvSpPr>
          <p:cNvPr id="51" name="모서리가 둥근 직사각형 50"/>
          <p:cNvSpPr/>
          <p:nvPr/>
        </p:nvSpPr>
        <p:spPr>
          <a:xfrm>
            <a:off x="6161965" y="4210393"/>
            <a:ext cx="3451592" cy="408126"/>
          </a:xfrm>
          <a:prstGeom prst="roundRect">
            <a:avLst>
              <a:gd name="adj" fmla="val 9385"/>
            </a:avLst>
          </a:prstGeom>
          <a:gradFill flip="none" rotWithShape="1">
            <a:gsLst>
              <a:gs pos="0">
                <a:srgbClr val="0070C0">
                  <a:tint val="66000"/>
                  <a:satMod val="160000"/>
                </a:srgbClr>
              </a:gs>
              <a:gs pos="13000">
                <a:srgbClr val="0070C0">
                  <a:tint val="44500"/>
                  <a:satMod val="160000"/>
                </a:srgbClr>
              </a:gs>
              <a:gs pos="100000">
                <a:srgbClr val="0070C0">
                  <a:tint val="23500"/>
                  <a:satMod val="160000"/>
                </a:srgbClr>
              </a:gs>
            </a:gsLst>
            <a:lin ang="16200000" scaled="1"/>
            <a:tileRect/>
          </a:gradFill>
          <a:ln w="3175">
            <a:solidFill>
              <a:schemeClr val="tx1"/>
            </a:solidFill>
          </a:ln>
        </p:spPr>
        <p:style>
          <a:lnRef idx="0">
            <a:schemeClr val="accent1"/>
          </a:lnRef>
          <a:fillRef idx="1003">
            <a:schemeClr val="lt2"/>
          </a:fillRef>
          <a:effectRef idx="3">
            <a:schemeClr val="accent1"/>
          </a:effectRef>
          <a:fontRef idx="minor">
            <a:schemeClr val="lt1"/>
          </a:fontRef>
        </p:style>
        <p:txBody>
          <a:bodyPr rtlCol="0" anchor="ctr"/>
          <a:lstStyle/>
          <a:p>
            <a:pPr algn="ctr"/>
            <a:r>
              <a:rPr lang="en-US" altLang="ko-KR" sz="1200" dirty="0" smtClean="0">
                <a:solidFill>
                  <a:schemeClr val="tx1">
                    <a:lumMod val="85000"/>
                    <a:lumOff val="15000"/>
                  </a:schemeClr>
                </a:solidFill>
                <a:latin typeface="Arial" panose="020B0604020202020204" pitchFamily="34" charset="0"/>
                <a:ea typeface="서울남산체 M" pitchFamily="18" charset="-127"/>
                <a:cs typeface="Arial" panose="020B0604020202020204" pitchFamily="34" charset="0"/>
              </a:rPr>
              <a:t>(For goods and services below 50 mil KRW) Women-owned, Disabled-owned companies</a:t>
            </a:r>
            <a:endParaRPr lang="ko-KR" altLang="en-US" sz="1200" dirty="0">
              <a:solidFill>
                <a:schemeClr val="tx1">
                  <a:lumMod val="85000"/>
                  <a:lumOff val="15000"/>
                </a:schemeClr>
              </a:solidFill>
              <a:latin typeface="Arial" panose="020B0604020202020204" pitchFamily="34" charset="0"/>
              <a:ea typeface="서울남산체 M" pitchFamily="18" charset="-127"/>
              <a:cs typeface="Arial" panose="020B0604020202020204" pitchFamily="34" charset="0"/>
            </a:endParaRPr>
          </a:p>
        </p:txBody>
      </p:sp>
      <p:sp>
        <p:nvSpPr>
          <p:cNvPr id="4" name="오른쪽 화살표 3"/>
          <p:cNvSpPr/>
          <p:nvPr/>
        </p:nvSpPr>
        <p:spPr>
          <a:xfrm>
            <a:off x="5809411" y="4317575"/>
            <a:ext cx="256559" cy="199829"/>
          </a:xfrm>
          <a:prstGeom prst="rightArrow">
            <a:avLst/>
          </a:prstGeom>
          <a:gradFill flip="none" rotWithShape="1">
            <a:gsLst>
              <a:gs pos="0">
                <a:schemeClr val="accent4">
                  <a:tint val="66000"/>
                  <a:satMod val="160000"/>
                  <a:lumMod val="44000"/>
                </a:schemeClr>
              </a:gs>
              <a:gs pos="100000">
                <a:schemeClr val="accent4">
                  <a:lumMod val="50000"/>
                  <a:tint val="23500"/>
                  <a:satMod val="160000"/>
                </a:schemeClr>
              </a:gs>
            </a:gsLst>
            <a:lin ang="135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6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2" name="모서리가 둥근 직사각형 51"/>
          <p:cNvSpPr/>
          <p:nvPr/>
        </p:nvSpPr>
        <p:spPr>
          <a:xfrm>
            <a:off x="6168543" y="2888755"/>
            <a:ext cx="2948226" cy="408126"/>
          </a:xfrm>
          <a:prstGeom prst="roundRect">
            <a:avLst>
              <a:gd name="adj" fmla="val 9385"/>
            </a:avLst>
          </a:prstGeom>
          <a:gradFill flip="none" rotWithShape="1">
            <a:gsLst>
              <a:gs pos="0">
                <a:srgbClr val="0070C0">
                  <a:tint val="66000"/>
                  <a:satMod val="160000"/>
                </a:srgbClr>
              </a:gs>
              <a:gs pos="13000">
                <a:srgbClr val="0070C0">
                  <a:tint val="44500"/>
                  <a:satMod val="160000"/>
                </a:srgbClr>
              </a:gs>
              <a:gs pos="100000">
                <a:srgbClr val="0070C0">
                  <a:tint val="23500"/>
                  <a:satMod val="160000"/>
                </a:srgbClr>
              </a:gs>
            </a:gsLst>
            <a:lin ang="16200000" scaled="1"/>
            <a:tileRect/>
          </a:gradFill>
          <a:ln w="3175">
            <a:solidFill>
              <a:schemeClr val="tx1"/>
            </a:solidFill>
          </a:ln>
        </p:spPr>
        <p:style>
          <a:lnRef idx="0">
            <a:schemeClr val="accent1"/>
          </a:lnRef>
          <a:fillRef idx="1003">
            <a:schemeClr val="lt2"/>
          </a:fillRef>
          <a:effectRef idx="3">
            <a:schemeClr val="accent1"/>
          </a:effectRef>
          <a:fontRef idx="minor">
            <a:schemeClr val="lt1"/>
          </a:fontRef>
        </p:style>
        <p:txBody>
          <a:bodyPr rtlCol="0" anchor="ctr"/>
          <a:lstStyle/>
          <a:p>
            <a:pPr algn="ctr"/>
            <a:r>
              <a:rPr lang="en-US" altLang="ko-KR" sz="1200" dirty="0" smtClean="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rPr>
              <a:t>Tender notice in KONEPS, regional participation allowed </a:t>
            </a:r>
            <a:endParaRPr lang="ko-KR" altLang="en-US" sz="1200" dirty="0">
              <a:solidFill>
                <a:schemeClr val="tx1">
                  <a:lumMod val="85000"/>
                  <a:lumOff val="15000"/>
                </a:schemeClr>
              </a:solidFill>
              <a:latin typeface="Arial" panose="020B0604020202020204" pitchFamily="34" charset="0"/>
              <a:ea typeface="서울남산체 M" panose="02020603020101020101" pitchFamily="18" charset="-127"/>
              <a:cs typeface="Arial" panose="020B0604020202020204" pitchFamily="34" charset="0"/>
            </a:endParaRPr>
          </a:p>
        </p:txBody>
      </p:sp>
      <p:sp>
        <p:nvSpPr>
          <p:cNvPr id="53" name="오른쪽 화살표 52"/>
          <p:cNvSpPr/>
          <p:nvPr/>
        </p:nvSpPr>
        <p:spPr>
          <a:xfrm>
            <a:off x="5815989" y="2995937"/>
            <a:ext cx="256559" cy="199829"/>
          </a:xfrm>
          <a:prstGeom prst="rightArrow">
            <a:avLst/>
          </a:prstGeom>
          <a:gradFill flip="none" rotWithShape="1">
            <a:gsLst>
              <a:gs pos="0">
                <a:schemeClr val="accent4">
                  <a:tint val="66000"/>
                  <a:satMod val="160000"/>
                  <a:lumMod val="44000"/>
                </a:schemeClr>
              </a:gs>
              <a:gs pos="100000">
                <a:schemeClr val="accent4">
                  <a:lumMod val="50000"/>
                  <a:tint val="23500"/>
                  <a:satMod val="160000"/>
                </a:schemeClr>
              </a:gs>
            </a:gsLst>
            <a:lin ang="13500000" scaled="1"/>
            <a:tileRect/>
          </a:gradFill>
          <a:ln>
            <a:noFill/>
          </a:ln>
        </p:spPr>
        <p:style>
          <a:lnRef idx="1">
            <a:schemeClr val="accent6"/>
          </a:lnRef>
          <a:fillRef idx="2">
            <a:schemeClr val="accent6"/>
          </a:fillRef>
          <a:effectRef idx="1">
            <a:schemeClr val="accent6"/>
          </a:effectRef>
          <a:fontRef idx="minor">
            <a:schemeClr val="dk1"/>
          </a:fontRef>
        </p:style>
        <p:txBody>
          <a:bodyPr wrap="square" lIns="0" tIns="43654" rIns="36000" bIns="87307" rtlCol="0" anchor="ctr">
            <a:noAutofit/>
          </a:bodyPr>
          <a:lstStyle/>
          <a:p>
            <a:pPr algn="ctr" latinLnBrk="0"/>
            <a:endParaRPr lang="ko-KR" altLang="en-US" sz="1600" dirty="0" smtClean="0">
              <a:solidFill>
                <a:schemeClr val="tx1"/>
              </a:solidFill>
              <a:latin typeface="Arial" panose="020B0604020202020204" pitchFamily="34" charset="0"/>
              <a:ea typeface="서울남산체 M" pitchFamily="18" charset="-127"/>
              <a:cs typeface="Arial" panose="020B0604020202020204" pitchFamily="34" charset="0"/>
            </a:endParaRPr>
          </a:p>
        </p:txBody>
      </p:sp>
      <p:sp>
        <p:nvSpPr>
          <p:cNvPr id="5" name="직사각형 4"/>
          <p:cNvSpPr/>
          <p:nvPr/>
        </p:nvSpPr>
        <p:spPr>
          <a:xfrm>
            <a:off x="3434618" y="2183580"/>
            <a:ext cx="6874437" cy="276999"/>
          </a:xfrm>
          <a:prstGeom prst="rect">
            <a:avLst/>
          </a:prstGeom>
        </p:spPr>
        <p:txBody>
          <a:bodyPr wrap="square">
            <a:spAutoFit/>
          </a:bodyPr>
          <a:lstStyle/>
          <a:p>
            <a:r>
              <a:rPr lang="ko-KR" altLang="en-US" sz="1200" dirty="0">
                <a:solidFill>
                  <a:srgbClr val="36000C"/>
                </a:solidFill>
                <a:latin typeface="Arial" panose="020B0604020202020204" pitchFamily="34" charset="0"/>
                <a:ea typeface="서울남산체 M" panose="02020603020101020101" pitchFamily="18" charset="-127"/>
                <a:cs typeface="Arial" panose="020B0604020202020204" pitchFamily="34" charset="0"/>
              </a:rPr>
              <a:t> </a:t>
            </a:r>
            <a:r>
              <a:rPr lang="en-US" altLang="ko-KR" sz="1200" dirty="0" smtClean="0">
                <a:solidFill>
                  <a:srgbClr val="36000C"/>
                </a:solidFill>
                <a:latin typeface="Arial" panose="020B0604020202020204" pitchFamily="34" charset="0"/>
                <a:ea typeface="서울남산체 M" panose="02020603020101020101" pitchFamily="18" charset="-127"/>
                <a:cs typeface="Arial" panose="020B0604020202020204" pitchFamily="34" charset="0"/>
              </a:rPr>
              <a:t>When seen ineffective to conduct competitive bidding in line with the purpose and type of contract</a:t>
            </a:r>
            <a:endParaRPr lang="ko-KR" altLang="en-US" sz="1400" dirty="0">
              <a:solidFill>
                <a:srgbClr val="36000C"/>
              </a:solidFill>
              <a:latin typeface="Arial" panose="020B0604020202020204" pitchFamily="34" charset="0"/>
              <a:cs typeface="Arial" panose="020B0604020202020204" pitchFamily="34" charset="0"/>
            </a:endParaRPr>
          </a:p>
        </p:txBody>
      </p:sp>
      <p:sp>
        <p:nvSpPr>
          <p:cNvPr id="7" name="직사각형 6"/>
          <p:cNvSpPr/>
          <p:nvPr/>
        </p:nvSpPr>
        <p:spPr>
          <a:xfrm>
            <a:off x="4099022" y="3452201"/>
            <a:ext cx="5192313" cy="461665"/>
          </a:xfrm>
          <a:prstGeom prst="rect">
            <a:avLst/>
          </a:prstGeom>
        </p:spPr>
        <p:txBody>
          <a:bodyPr wrap="square">
            <a:spAutoFit/>
          </a:bodyPr>
          <a:lstStyle/>
          <a:p>
            <a:pPr lvl="0" algn="ctr"/>
            <a:r>
              <a:rPr lang="en-US" altLang="ko-KR" sz="1200" dirty="0" smtClean="0">
                <a:solidFill>
                  <a:srgbClr val="C00000"/>
                </a:solidFill>
                <a:latin typeface="Arial" panose="020B0604020202020204" pitchFamily="34" charset="0"/>
                <a:ea typeface="서울남산체 M" panose="02020603020101020101" pitchFamily="18" charset="-127"/>
                <a:cs typeface="Arial" panose="020B0604020202020204" pitchFamily="34" charset="0"/>
              </a:rPr>
              <a:t>Corresponds to private contracts when bid participants submits bidding documents</a:t>
            </a:r>
            <a:endParaRPr lang="ko-KR" altLang="en-US" sz="1200" dirty="0">
              <a:solidFill>
                <a:srgbClr val="C00000"/>
              </a:solidFill>
              <a:latin typeface="Arial" panose="020B0604020202020204" pitchFamily="34" charset="0"/>
              <a:ea typeface="서울남산체 M" panose="02020603020101020101" pitchFamily="18" charset="-127"/>
              <a:cs typeface="Arial" panose="020B0604020202020204" pitchFamily="34" charset="0"/>
            </a:endParaRPr>
          </a:p>
        </p:txBody>
      </p:sp>
      <p:cxnSp>
        <p:nvCxnSpPr>
          <p:cNvPr id="9" name="직선 화살표 연결선 8"/>
          <p:cNvCxnSpPr/>
          <p:nvPr/>
        </p:nvCxnSpPr>
        <p:spPr>
          <a:xfrm>
            <a:off x="4424427" y="3336299"/>
            <a:ext cx="0" cy="189524"/>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39721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AME" val="RectangleShape"/>
</p:tagLst>
</file>

<file path=ppt/tags/tag10.xml><?xml version="1.0" encoding="utf-8"?>
<p:tagLst xmlns:a="http://schemas.openxmlformats.org/drawingml/2006/main" xmlns:r="http://schemas.openxmlformats.org/officeDocument/2006/relationships" xmlns:p="http://schemas.openxmlformats.org/presentationml/2006/main">
  <p:tag name="NAME" val="RectangleShape"/>
</p:tagLst>
</file>

<file path=ppt/tags/tag11.xml><?xml version="1.0" encoding="utf-8"?>
<p:tagLst xmlns:a="http://schemas.openxmlformats.org/drawingml/2006/main" xmlns:r="http://schemas.openxmlformats.org/officeDocument/2006/relationships" xmlns:p="http://schemas.openxmlformats.org/presentationml/2006/main">
  <p:tag name="NAME" val="RectangleShape"/>
</p:tagLst>
</file>

<file path=ppt/tags/tag12.xml><?xml version="1.0" encoding="utf-8"?>
<p:tagLst xmlns:a="http://schemas.openxmlformats.org/drawingml/2006/main" xmlns:r="http://schemas.openxmlformats.org/officeDocument/2006/relationships" xmlns:p="http://schemas.openxmlformats.org/presentationml/2006/main">
  <p:tag name="NAME" val="RectangleShape"/>
</p:tagLst>
</file>

<file path=ppt/tags/tag13.xml><?xml version="1.0" encoding="utf-8"?>
<p:tagLst xmlns:a="http://schemas.openxmlformats.org/drawingml/2006/main" xmlns:r="http://schemas.openxmlformats.org/officeDocument/2006/relationships" xmlns:p="http://schemas.openxmlformats.org/presentationml/2006/main">
  <p:tag name="NAME" val="RectangleShape"/>
</p:tagLst>
</file>

<file path=ppt/tags/tag14.xml><?xml version="1.0" encoding="utf-8"?>
<p:tagLst xmlns:a="http://schemas.openxmlformats.org/drawingml/2006/main" xmlns:r="http://schemas.openxmlformats.org/officeDocument/2006/relationships" xmlns:p="http://schemas.openxmlformats.org/presentationml/2006/main">
  <p:tag name="NAME" val="RectangleShape"/>
</p:tagLst>
</file>

<file path=ppt/tags/tag15.xml><?xml version="1.0" encoding="utf-8"?>
<p:tagLst xmlns:a="http://schemas.openxmlformats.org/drawingml/2006/main" xmlns:r="http://schemas.openxmlformats.org/officeDocument/2006/relationships" xmlns:p="http://schemas.openxmlformats.org/presentationml/2006/main">
  <p:tag name="NAME" val="RectangleShape"/>
</p:tagLst>
</file>

<file path=ppt/tags/tag16.xml><?xml version="1.0" encoding="utf-8"?>
<p:tagLst xmlns:a="http://schemas.openxmlformats.org/drawingml/2006/main" xmlns:r="http://schemas.openxmlformats.org/officeDocument/2006/relationships" xmlns:p="http://schemas.openxmlformats.org/presentationml/2006/main">
  <p:tag name="NAME" val="RectangleShape"/>
</p:tagLst>
</file>

<file path=ppt/tags/tag17.xml><?xml version="1.0" encoding="utf-8"?>
<p:tagLst xmlns:a="http://schemas.openxmlformats.org/drawingml/2006/main" xmlns:r="http://schemas.openxmlformats.org/officeDocument/2006/relationships" xmlns:p="http://schemas.openxmlformats.org/presentationml/2006/main">
  <p:tag name="NAME" val="RectangleShape"/>
</p:tagLst>
</file>

<file path=ppt/tags/tag18.xml><?xml version="1.0" encoding="utf-8"?>
<p:tagLst xmlns:a="http://schemas.openxmlformats.org/drawingml/2006/main" xmlns:r="http://schemas.openxmlformats.org/officeDocument/2006/relationships" xmlns:p="http://schemas.openxmlformats.org/presentationml/2006/main">
  <p:tag name="NAME" val="RectangleShape"/>
</p:tagLst>
</file>

<file path=ppt/tags/tag19.xml><?xml version="1.0" encoding="utf-8"?>
<p:tagLst xmlns:a="http://schemas.openxmlformats.org/drawingml/2006/main" xmlns:r="http://schemas.openxmlformats.org/officeDocument/2006/relationships" xmlns:p="http://schemas.openxmlformats.org/presentationml/2006/main">
  <p:tag name="NAME" val="RectangleShape"/>
</p:tagLst>
</file>

<file path=ppt/tags/tag2.xml><?xml version="1.0" encoding="utf-8"?>
<p:tagLst xmlns:a="http://schemas.openxmlformats.org/drawingml/2006/main" xmlns:r="http://schemas.openxmlformats.org/officeDocument/2006/relationships" xmlns:p="http://schemas.openxmlformats.org/presentationml/2006/main">
  <p:tag name="NAME" val="RectangleShape"/>
</p:tagLst>
</file>

<file path=ppt/tags/tag3.xml><?xml version="1.0" encoding="utf-8"?>
<p:tagLst xmlns:a="http://schemas.openxmlformats.org/drawingml/2006/main" xmlns:r="http://schemas.openxmlformats.org/officeDocument/2006/relationships" xmlns:p="http://schemas.openxmlformats.org/presentationml/2006/main">
  <p:tag name="NAME" val="RectangleShape"/>
</p:tagLst>
</file>

<file path=ppt/tags/tag4.xml><?xml version="1.0" encoding="utf-8"?>
<p:tagLst xmlns:a="http://schemas.openxmlformats.org/drawingml/2006/main" xmlns:r="http://schemas.openxmlformats.org/officeDocument/2006/relationships" xmlns:p="http://schemas.openxmlformats.org/presentationml/2006/main">
  <p:tag name="NAME" val="RectangleShape"/>
</p:tagLst>
</file>

<file path=ppt/tags/tag5.xml><?xml version="1.0" encoding="utf-8"?>
<p:tagLst xmlns:a="http://schemas.openxmlformats.org/drawingml/2006/main" xmlns:r="http://schemas.openxmlformats.org/officeDocument/2006/relationships" xmlns:p="http://schemas.openxmlformats.org/presentationml/2006/main">
  <p:tag name="NAME" val="RectangleShape"/>
</p:tagLst>
</file>

<file path=ppt/tags/tag6.xml><?xml version="1.0" encoding="utf-8"?>
<p:tagLst xmlns:a="http://schemas.openxmlformats.org/drawingml/2006/main" xmlns:r="http://schemas.openxmlformats.org/officeDocument/2006/relationships" xmlns:p="http://schemas.openxmlformats.org/presentationml/2006/main">
  <p:tag name="NAME" val="RectangleShape"/>
</p:tagLst>
</file>

<file path=ppt/tags/tag7.xml><?xml version="1.0" encoding="utf-8"?>
<p:tagLst xmlns:a="http://schemas.openxmlformats.org/drawingml/2006/main" xmlns:r="http://schemas.openxmlformats.org/officeDocument/2006/relationships" xmlns:p="http://schemas.openxmlformats.org/presentationml/2006/main">
  <p:tag name="NAME" val="RectangleShape"/>
</p:tagLst>
</file>

<file path=ppt/tags/tag8.xml><?xml version="1.0" encoding="utf-8"?>
<p:tagLst xmlns:a="http://schemas.openxmlformats.org/drawingml/2006/main" xmlns:r="http://schemas.openxmlformats.org/officeDocument/2006/relationships" xmlns:p="http://schemas.openxmlformats.org/presentationml/2006/main">
  <p:tag name="NAME" val="RectangleShape"/>
</p:tagLst>
</file>

<file path=ppt/tags/tag9.xml><?xml version="1.0" encoding="utf-8"?>
<p:tagLst xmlns:a="http://schemas.openxmlformats.org/drawingml/2006/main" xmlns:r="http://schemas.openxmlformats.org/officeDocument/2006/relationships" xmlns:p="http://schemas.openxmlformats.org/presentationml/2006/main">
  <p:tag name="NAME" val="RectangleShape"/>
</p:tagLst>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gradFill flip="none" rotWithShape="1">
          <a:gsLst>
            <a:gs pos="0">
              <a:schemeClr val="accent2">
                <a:lumMod val="50000"/>
                <a:tint val="66000"/>
                <a:satMod val="160000"/>
              </a:schemeClr>
            </a:gs>
            <a:gs pos="50000">
              <a:schemeClr val="accent2">
                <a:lumMod val="50000"/>
                <a:tint val="44500"/>
                <a:satMod val="160000"/>
              </a:schemeClr>
            </a:gs>
            <a:gs pos="100000">
              <a:schemeClr val="accent2">
                <a:lumMod val="50000"/>
                <a:tint val="23500"/>
                <a:satMod val="160000"/>
              </a:schemeClr>
            </a:gs>
          </a:gsLst>
          <a:lin ang="2700000" scaled="1"/>
          <a:tileRect/>
        </a:gradFill>
        <a:ln>
          <a:solidFill>
            <a:schemeClr val="tx1">
              <a:lumMod val="65000"/>
              <a:lumOff val="35000"/>
            </a:schemeClr>
          </a:solidFill>
        </a:ln>
      </a:spPr>
      <a:bodyPr wrap="square" lIns="0" tIns="43654" rIns="36000" bIns="87307" rtlCol="0" anchor="ctr">
        <a:noAutofit/>
      </a:bodyPr>
      <a:lstStyle>
        <a:defPPr algn="ctr" latinLnBrk="0">
          <a:lnSpc>
            <a:spcPct val="150000"/>
          </a:lnSpc>
          <a:defRPr smtClean="0">
            <a:solidFill>
              <a:schemeClr val="tx1"/>
            </a:solidFill>
            <a:latin typeface="서울남산체 M" pitchFamily="18" charset="-127"/>
            <a:ea typeface="서울남산체 M" pitchFamily="18" charset="-127"/>
          </a:defRPr>
        </a:defPPr>
      </a:lstStyle>
      <a:style>
        <a:lnRef idx="1">
          <a:schemeClr val="accent6"/>
        </a:lnRef>
        <a:fillRef idx="2">
          <a:schemeClr val="accent6"/>
        </a:fillRef>
        <a:effectRef idx="1">
          <a:schemeClr val="accent6"/>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58524</TotalTime>
  <Words>3367</Words>
  <Application>Microsoft Office PowerPoint</Application>
  <PresentationFormat>사용자 지정</PresentationFormat>
  <Paragraphs>739</Paragraphs>
  <Slides>33</Slides>
  <Notes>13</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33</vt:i4>
      </vt:variant>
    </vt:vector>
  </HeadingPairs>
  <TitlesOfParts>
    <vt:vector size="43" baseType="lpstr">
      <vt:lpstr>Arial</vt:lpstr>
      <vt:lpstr>굴림</vt:lpstr>
      <vt:lpstr>서울남산체 M</vt:lpstr>
      <vt:lpstr>맑은 고딕</vt:lpstr>
      <vt:lpstr>HY견고딕</vt:lpstr>
      <vt:lpstr>서울남산체 B</vt:lpstr>
      <vt:lpstr>a둥근빅체</vt:lpstr>
      <vt:lpstr>HU바위꽃170</vt:lpstr>
      <vt:lpstr>Monotype Corsiva</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Yoon sj</dc:creator>
  <cp:lastModifiedBy>Minsook Hong</cp:lastModifiedBy>
  <cp:revision>3347</cp:revision>
  <cp:lastPrinted>2015-09-30T08:48:18Z</cp:lastPrinted>
  <dcterms:created xsi:type="dcterms:W3CDTF">2015-01-20T04:53:08Z</dcterms:created>
  <dcterms:modified xsi:type="dcterms:W3CDTF">2017-02-19T06:09:03Z</dcterms:modified>
</cp:coreProperties>
</file>